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5.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7" r:id="rId2"/>
    <p:sldId id="310" r:id="rId3"/>
    <p:sldId id="311" r:id="rId4"/>
    <p:sldId id="313" r:id="rId5"/>
    <p:sldId id="314" r:id="rId6"/>
    <p:sldId id="317" r:id="rId7"/>
    <p:sldId id="346" r:id="rId8"/>
    <p:sldId id="318" r:id="rId9"/>
    <p:sldId id="319" r:id="rId10"/>
    <p:sldId id="321" r:id="rId11"/>
    <p:sldId id="320" r:id="rId12"/>
    <p:sldId id="322" r:id="rId13"/>
    <p:sldId id="323" r:id="rId14"/>
    <p:sldId id="324" r:id="rId15"/>
    <p:sldId id="325" r:id="rId16"/>
    <p:sldId id="326" r:id="rId17"/>
    <p:sldId id="338" r:id="rId18"/>
    <p:sldId id="339" r:id="rId19"/>
    <p:sldId id="345" r:id="rId20"/>
    <p:sldId id="327" r:id="rId21"/>
    <p:sldId id="328" r:id="rId22"/>
    <p:sldId id="330" r:id="rId23"/>
    <p:sldId id="329" r:id="rId24"/>
    <p:sldId id="331" r:id="rId25"/>
    <p:sldId id="333" r:id="rId26"/>
    <p:sldId id="334" r:id="rId27"/>
    <p:sldId id="341" r:id="rId28"/>
    <p:sldId id="342" r:id="rId29"/>
    <p:sldId id="343" r:id="rId30"/>
    <p:sldId id="344" r:id="rId31"/>
    <p:sldId id="315" r:id="rId32"/>
    <p:sldId id="259" r:id="rId33"/>
    <p:sldId id="260" r:id="rId34"/>
    <p:sldId id="292" r:id="rId35"/>
    <p:sldId id="286" r:id="rId36"/>
    <p:sldId id="309" r:id="rId37"/>
    <p:sldId id="287" r:id="rId38"/>
    <p:sldId id="288" r:id="rId39"/>
    <p:sldId id="290" r:id="rId40"/>
    <p:sldId id="289" r:id="rId41"/>
    <p:sldId id="282" r:id="rId42"/>
    <p:sldId id="283" r:id="rId43"/>
    <p:sldId id="269" r:id="rId44"/>
    <p:sldId id="270" r:id="rId45"/>
    <p:sldId id="271" r:id="rId46"/>
    <p:sldId id="272" r:id="rId47"/>
    <p:sldId id="299" r:id="rId48"/>
    <p:sldId id="308" r:id="rId49"/>
    <p:sldId id="298" r:id="rId50"/>
    <p:sldId id="301" r:id="rId51"/>
    <p:sldId id="274" r:id="rId52"/>
    <p:sldId id="276" r:id="rId53"/>
    <p:sldId id="294" r:id="rId54"/>
    <p:sldId id="295" r:id="rId55"/>
    <p:sldId id="296" r:id="rId56"/>
    <p:sldId id="304" r:id="rId57"/>
    <p:sldId id="306" r:id="rId58"/>
    <p:sldId id="307" r:id="rId59"/>
    <p:sldId id="302" r:id="rId60"/>
    <p:sldId id="275" r:id="rId61"/>
    <p:sldId id="278" r:id="rId62"/>
    <p:sldId id="279" r:id="rId63"/>
    <p:sldId id="280"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39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65FF"/>
    <a:srgbClr val="6675C5"/>
    <a:srgbClr val="5B9BD5"/>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4" autoAdjust="0"/>
    <p:restoredTop sz="84304" autoAdjust="0"/>
  </p:normalViewPr>
  <p:slideViewPr>
    <p:cSldViewPr snapToGrid="0" showGuides="1">
      <p:cViewPr varScale="1">
        <p:scale>
          <a:sx n="95" d="100"/>
          <a:sy n="95" d="100"/>
        </p:scale>
        <p:origin x="1020" y="66"/>
      </p:cViewPr>
      <p:guideLst>
        <p:guide orient="horz" pos="2092"/>
        <p:guide pos="393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11B2B-9FCD-4980-A5E9-0B9A6AB7AA49}" type="datetimeFigureOut">
              <a:rPr lang="zh-CN" altLang="en-US" smtClean="0"/>
              <a:t>2019/11/20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C48697-B844-43EE-ACEA-A41A6074C50F}" type="slidenum">
              <a:rPr lang="zh-CN" altLang="en-US" smtClean="0"/>
              <a:t>‹#›</a:t>
            </a:fld>
            <a:endParaRPr lang="zh-CN" altLang="en-US"/>
          </a:p>
        </p:txBody>
      </p:sp>
    </p:spTree>
    <p:extLst>
      <p:ext uri="{BB962C8B-B14F-4D97-AF65-F5344CB8AC3E}">
        <p14:creationId xmlns:p14="http://schemas.microsoft.com/office/powerpoint/2010/main" val="4243053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A35F3A-D141-49AA-AC8B-1DCFEC9B0CE1}" type="slidenum">
              <a:rPr lang="zh-CN" altLang="en-US" smtClean="0"/>
              <a:t>1</a:t>
            </a:fld>
            <a:endParaRPr lang="zh-CN" altLang="en-US"/>
          </a:p>
        </p:txBody>
      </p:sp>
    </p:spTree>
    <p:extLst>
      <p:ext uri="{BB962C8B-B14F-4D97-AF65-F5344CB8AC3E}">
        <p14:creationId xmlns:p14="http://schemas.microsoft.com/office/powerpoint/2010/main" val="1542651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Id</a:t>
            </a:r>
            <a:r>
              <a:rPr lang="zh-CN" altLang="en-US" dirty="0" smtClean="0"/>
              <a:t>有三种情况：</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dk1"/>
                </a:solidFill>
                <a:effectLst/>
                <a:latin typeface="+mn-lt"/>
                <a:ea typeface="+mn-ea"/>
                <a:cs typeface="+mn-cs"/>
              </a:rPr>
              <a:t>第一种：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全部相同，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的执行顺序是由上至下；</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第二种：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全部不同，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第三种：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既存在相同，又存在不同的。先根据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大的优先执行，再根据相同</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从上至下的执行。</a:t>
            </a:r>
            <a:endParaRPr lang="en-US" altLang="zh-CN" sz="1200" b="0" i="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r>
              <a:rPr lang="en-US" altLang="zh-CN" sz="1200" b="0" i="0" kern="1200" dirty="0" err="1" smtClean="0">
                <a:solidFill>
                  <a:schemeClr val="dk1"/>
                </a:solidFill>
                <a:effectLst/>
                <a:latin typeface="+mn-lt"/>
                <a:ea typeface="+mn-ea"/>
                <a:cs typeface="+mn-cs"/>
              </a:rPr>
              <a:t>select_type</a:t>
            </a:r>
            <a:r>
              <a:rPr lang="zh-CN" altLang="en-US" sz="1200" b="0" i="0" kern="1200" dirty="0" smtClean="0">
                <a:solidFill>
                  <a:schemeClr val="dk1"/>
                </a:solidFill>
                <a:effectLst/>
                <a:latin typeface="+mn-lt"/>
                <a:ea typeface="+mn-ea"/>
                <a:cs typeface="+mn-cs"/>
              </a:rPr>
              <a:t>可能的值</a:t>
            </a:r>
            <a:endParaRPr lang="en-US" altLang="zh-CN" dirty="0" smtClean="0"/>
          </a:p>
          <a:p>
            <a:r>
              <a:rPr lang="en-US" altLang="zh-CN" dirty="0" smtClean="0"/>
              <a:t>simple</a:t>
            </a:r>
            <a:r>
              <a:rPr lang="zh-CN" altLang="en-US" dirty="0" smtClean="0"/>
              <a:t>：简单的</a:t>
            </a:r>
            <a:r>
              <a:rPr lang="en-US" altLang="zh-CN" dirty="0" smtClean="0"/>
              <a:t>select </a:t>
            </a:r>
            <a:r>
              <a:rPr lang="zh-CN" altLang="en-US" dirty="0" smtClean="0"/>
              <a:t>查询，查询中不包含子查询或者</a:t>
            </a:r>
            <a:r>
              <a:rPr lang="en-US" altLang="zh-CN" dirty="0" smtClean="0"/>
              <a:t>union</a:t>
            </a:r>
          </a:p>
          <a:p>
            <a:r>
              <a:rPr lang="en-US" altLang="zh-CN" dirty="0" smtClean="0"/>
              <a:t>primary</a:t>
            </a:r>
            <a:r>
              <a:rPr lang="zh-CN" altLang="en-US" dirty="0" smtClean="0"/>
              <a:t>：查询中若包含任何复杂的子查询，最外层查询则被标记为</a:t>
            </a:r>
            <a:r>
              <a:rPr lang="en-US" altLang="zh-CN" dirty="0" smtClean="0"/>
              <a:t>primary</a:t>
            </a:r>
          </a:p>
          <a:p>
            <a:r>
              <a:rPr lang="en-US" altLang="zh-CN" dirty="0" err="1" smtClean="0"/>
              <a:t>subquery</a:t>
            </a:r>
            <a:r>
              <a:rPr lang="zh-CN" altLang="en-US" dirty="0" smtClean="0"/>
              <a:t>：在</a:t>
            </a:r>
            <a:r>
              <a:rPr lang="en-US" altLang="zh-CN" dirty="0" smtClean="0"/>
              <a:t>select</a:t>
            </a:r>
            <a:r>
              <a:rPr lang="zh-CN" altLang="en-US" dirty="0" smtClean="0"/>
              <a:t>或</a:t>
            </a:r>
            <a:r>
              <a:rPr lang="en-US" altLang="zh-CN" dirty="0" smtClean="0"/>
              <a:t>where </a:t>
            </a:r>
            <a:r>
              <a:rPr lang="zh-CN" altLang="en-US" dirty="0" smtClean="0"/>
              <a:t>列表中包含了子查询</a:t>
            </a:r>
          </a:p>
          <a:p>
            <a:r>
              <a:rPr lang="en-US" altLang="zh-CN" dirty="0" smtClean="0"/>
              <a:t>derived</a:t>
            </a:r>
            <a:r>
              <a:rPr lang="zh-CN" altLang="en-US" dirty="0" smtClean="0"/>
              <a:t>：在</a:t>
            </a:r>
            <a:r>
              <a:rPr lang="en-US" altLang="zh-CN" dirty="0" smtClean="0"/>
              <a:t>from</a:t>
            </a:r>
            <a:r>
              <a:rPr lang="zh-CN" altLang="en-US" dirty="0" smtClean="0"/>
              <a:t>列表中包含的子查询被标记为</a:t>
            </a:r>
            <a:r>
              <a:rPr lang="en-US" altLang="zh-CN" dirty="0" smtClean="0"/>
              <a:t>derived</a:t>
            </a:r>
            <a:r>
              <a:rPr lang="zh-CN" altLang="en-US" dirty="0" smtClean="0"/>
              <a:t>（衍生）</a:t>
            </a:r>
            <a:r>
              <a:rPr lang="en-US" altLang="zh-CN" dirty="0" smtClean="0"/>
              <a:t>MySQL</a:t>
            </a:r>
            <a:r>
              <a:rPr lang="zh-CN" altLang="en-US" dirty="0" smtClean="0"/>
              <a:t>会递归执行这些子查询，把结果放在临时表里。</a:t>
            </a:r>
          </a:p>
          <a:p>
            <a:r>
              <a:rPr lang="en-US" altLang="zh-CN" dirty="0" smtClean="0"/>
              <a:t>union</a:t>
            </a:r>
            <a:r>
              <a:rPr lang="zh-CN" altLang="en-US" dirty="0" smtClean="0"/>
              <a:t>：若第二个</a:t>
            </a:r>
            <a:r>
              <a:rPr lang="en-US" altLang="zh-CN" dirty="0" smtClean="0"/>
              <a:t>select</a:t>
            </a:r>
            <a:r>
              <a:rPr lang="zh-CN" altLang="en-US" dirty="0" smtClean="0"/>
              <a:t>出现在</a:t>
            </a:r>
            <a:r>
              <a:rPr lang="en-US" altLang="zh-CN" dirty="0" smtClean="0"/>
              <a:t>union</a:t>
            </a:r>
            <a:r>
              <a:rPr lang="zh-CN" altLang="en-US" dirty="0" smtClean="0"/>
              <a:t>之后，则被标记为</a:t>
            </a:r>
            <a:r>
              <a:rPr lang="en-US" altLang="zh-CN" dirty="0" smtClean="0"/>
              <a:t>union</a:t>
            </a:r>
            <a:r>
              <a:rPr lang="zh-CN" altLang="en-US" dirty="0" smtClean="0"/>
              <a:t>，若</a:t>
            </a:r>
            <a:r>
              <a:rPr lang="en-US" altLang="zh-CN" dirty="0" smtClean="0"/>
              <a:t>union</a:t>
            </a:r>
            <a:r>
              <a:rPr lang="zh-CN" altLang="en-US" dirty="0" smtClean="0"/>
              <a:t>包含在</a:t>
            </a:r>
            <a:r>
              <a:rPr lang="en-US" altLang="zh-CN" dirty="0" smtClean="0"/>
              <a:t>from</a:t>
            </a:r>
            <a:r>
              <a:rPr lang="zh-CN" altLang="en-US" dirty="0" smtClean="0"/>
              <a:t>子句的子查询中，外层</a:t>
            </a:r>
            <a:r>
              <a:rPr lang="en-US" altLang="zh-CN" dirty="0" smtClean="0"/>
              <a:t>select</a:t>
            </a:r>
            <a:r>
              <a:rPr lang="zh-CN" altLang="en-US" dirty="0" smtClean="0"/>
              <a:t>将被标记为：</a:t>
            </a:r>
            <a:r>
              <a:rPr lang="en-US" altLang="zh-CN" dirty="0" smtClean="0"/>
              <a:t>derived</a:t>
            </a:r>
          </a:p>
          <a:p>
            <a:r>
              <a:rPr lang="en-US" altLang="zh-CN" dirty="0" smtClean="0"/>
              <a:t>union result</a:t>
            </a:r>
            <a:r>
              <a:rPr lang="zh-CN" altLang="en-US" dirty="0" smtClean="0"/>
              <a:t>：从</a:t>
            </a:r>
            <a:r>
              <a:rPr lang="en-US" altLang="zh-CN" dirty="0" smtClean="0"/>
              <a:t>union</a:t>
            </a:r>
            <a:r>
              <a:rPr lang="zh-CN" altLang="en-US" dirty="0" smtClean="0"/>
              <a:t>表获取结果的</a:t>
            </a:r>
            <a:r>
              <a:rPr lang="en-US" altLang="zh-CN" dirty="0" smtClean="0"/>
              <a:t>select</a:t>
            </a:r>
          </a:p>
          <a:p>
            <a:endParaRPr lang="en-US" altLang="zh-CN" dirty="0" smtClean="0"/>
          </a:p>
          <a:p>
            <a:r>
              <a:rPr lang="en-US" altLang="zh-CN" dirty="0" smtClean="0"/>
              <a:t>Type</a:t>
            </a:r>
            <a:r>
              <a:rPr lang="zh-CN" altLang="en-US" dirty="0" smtClean="0"/>
              <a:t>：</a:t>
            </a:r>
            <a:endParaRPr lang="en-US" altLang="zh-CN" dirty="0" smtClean="0"/>
          </a:p>
          <a:p>
            <a:r>
              <a:rPr lang="zh-CN" altLang="en-US" sz="1200" b="0" i="0" kern="1200" dirty="0" smtClean="0">
                <a:solidFill>
                  <a:schemeClr val="tx1"/>
                </a:solidFill>
                <a:effectLst/>
                <a:latin typeface="+mn-lt"/>
                <a:ea typeface="+mn-ea"/>
                <a:cs typeface="+mn-cs"/>
              </a:rPr>
              <a:t>性能由好到差的连接类型为 </a:t>
            </a:r>
            <a:r>
              <a:rPr lang="en-US" altLang="zh-CN" sz="1200" b="0" i="0" kern="1200" dirty="0" smtClean="0">
                <a:solidFill>
                  <a:schemeClr val="tx1"/>
                </a:solidFill>
                <a:effectLst/>
                <a:latin typeface="+mn-lt"/>
                <a:ea typeface="+mn-ea"/>
                <a:cs typeface="+mn-cs"/>
              </a:rPr>
              <a:t>system</a:t>
            </a:r>
            <a:r>
              <a:rPr lang="zh-CN" altLang="en-US" sz="1200" b="0" i="0" kern="1200" dirty="0" smtClean="0">
                <a:solidFill>
                  <a:schemeClr val="tx1"/>
                </a:solidFill>
                <a:effectLst/>
                <a:latin typeface="+mn-lt"/>
                <a:ea typeface="+mn-ea"/>
                <a:cs typeface="+mn-cs"/>
              </a:rPr>
              <a:t>（表中仅有一行，即 常量表）、</a:t>
            </a:r>
            <a:r>
              <a:rPr lang="en-US" altLang="zh-CN" sz="1200" b="0" i="0" kern="1200" dirty="0" err="1" smtClean="0">
                <a:solidFill>
                  <a:schemeClr val="tx1"/>
                </a:solidFill>
                <a:effectLst/>
                <a:latin typeface="+mn-lt"/>
                <a:ea typeface="+mn-ea"/>
                <a:cs typeface="+mn-cs"/>
              </a:rPr>
              <a:t>const</a:t>
            </a:r>
            <a:r>
              <a:rPr lang="zh-CN" altLang="en-US" sz="1200" b="0" i="0" kern="1200" dirty="0" smtClean="0">
                <a:solidFill>
                  <a:schemeClr val="tx1"/>
                </a:solidFill>
                <a:effectLst/>
                <a:latin typeface="+mn-lt"/>
                <a:ea typeface="+mn-ea"/>
                <a:cs typeface="+mn-cs"/>
              </a:rPr>
              <a:t>（单表中最多有一个匹配行，例如 </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（对于前面的每一行，在此表中只查询一条记录，简单来说，就是多表连接 中使用</a:t>
            </a:r>
            <a:r>
              <a:rPr lang="en-US" altLang="zh-CN" sz="1200" b="0" i="0" kern="1200" dirty="0" smtClean="0">
                <a:solidFill>
                  <a:schemeClr val="tx1"/>
                </a:solidFill>
                <a:effectLst/>
                <a:latin typeface="+mn-lt"/>
                <a:ea typeface="+mn-ea"/>
                <a:cs typeface="+mn-cs"/>
              </a:rPr>
              <a:t>primary key</a:t>
            </a:r>
            <a:r>
              <a:rPr lang="zh-CN" altLang="en-US" sz="1200" b="0" i="0" kern="1200" dirty="0" smtClean="0">
                <a:solidFill>
                  <a:schemeClr val="tx1"/>
                </a:solidFill>
                <a:effectLst/>
                <a:latin typeface="+mn-lt"/>
                <a:ea typeface="+mn-ea"/>
                <a:cs typeface="+mn-cs"/>
              </a:rPr>
              <a:t>或者</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类似，区别在于不是使用</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，而是使用普通的索引）、</a:t>
            </a:r>
            <a:r>
              <a:rPr lang="en-US" altLang="zh-CN" sz="1200" b="0" i="0" kern="1200" dirty="0" err="1" smtClean="0">
                <a:solidFill>
                  <a:schemeClr val="tx1"/>
                </a:solidFill>
                <a:effectLst/>
                <a:latin typeface="+mn-lt"/>
                <a:ea typeface="+mn-ea"/>
                <a:cs typeface="+mn-cs"/>
              </a:rPr>
              <a:t>ref_or_null</a:t>
            </a:r>
            <a:r>
              <a:rPr lang="zh-CN" altLang="en-US" sz="1200" b="0" i="0" kern="1200" dirty="0" smtClean="0">
                <a:solidFill>
                  <a:schemeClr val="tx1"/>
                </a:solidFill>
                <a:effectLst/>
                <a:latin typeface="+mn-lt"/>
                <a:ea typeface="+mn-ea"/>
                <a:cs typeface="+mn-cs"/>
              </a:rPr>
              <a:t>（与 </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类似，区别在于 条件中包含对 </a:t>
            </a:r>
            <a:r>
              <a:rPr lang="en-US" altLang="zh-CN" sz="1200" b="0" i="0" kern="1200" dirty="0" smtClean="0">
                <a:solidFill>
                  <a:schemeClr val="tx1"/>
                </a:solidFill>
                <a:effectLst/>
                <a:latin typeface="+mn-lt"/>
                <a:ea typeface="+mn-ea"/>
                <a:cs typeface="+mn-cs"/>
              </a:rPr>
              <a:t>NULL </a:t>
            </a:r>
            <a:r>
              <a:rPr lang="zh-CN" altLang="en-US" sz="1200" b="0" i="0" kern="1200" dirty="0" smtClean="0">
                <a:solidFill>
                  <a:schemeClr val="tx1"/>
                </a:solidFill>
                <a:effectLst/>
                <a:latin typeface="+mn-lt"/>
                <a:ea typeface="+mn-ea"/>
                <a:cs typeface="+mn-cs"/>
              </a:rPr>
              <a:t>的查询） 、</a:t>
            </a:r>
            <a:r>
              <a:rPr lang="en-US" altLang="zh-CN" sz="1200" b="0" i="0" kern="1200" dirty="0" err="1" smtClean="0">
                <a:solidFill>
                  <a:schemeClr val="tx1"/>
                </a:solidFill>
                <a:effectLst/>
                <a:latin typeface="+mn-lt"/>
                <a:ea typeface="+mn-ea"/>
                <a:cs typeface="+mn-cs"/>
              </a:rPr>
              <a:t>index_merge</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索引合并优化</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unique_subquery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的后面是一个查询主键字段的子查询）、</a:t>
            </a:r>
            <a:r>
              <a:rPr lang="en-US" altLang="zh-CN" sz="1200" b="0" i="0" kern="1200" dirty="0" err="1" smtClean="0">
                <a:solidFill>
                  <a:schemeClr val="tx1"/>
                </a:solidFill>
                <a:effectLst/>
                <a:latin typeface="+mn-lt"/>
                <a:ea typeface="+mn-ea"/>
                <a:cs typeface="+mn-cs"/>
              </a:rPr>
              <a:t>index_subquery</a:t>
            </a:r>
            <a:r>
              <a:rPr lang="zh-CN" altLang="en-US" sz="1200" b="0" i="0" kern="1200" dirty="0" smtClean="0">
                <a:solidFill>
                  <a:schemeClr val="tx1"/>
                </a:solidFill>
                <a:effectLst/>
                <a:latin typeface="+mn-lt"/>
                <a:ea typeface="+mn-ea"/>
                <a:cs typeface="+mn-cs"/>
              </a:rPr>
              <a:t>（与 </a:t>
            </a:r>
            <a:r>
              <a:rPr lang="en-US" altLang="zh-CN" sz="1200" b="0" i="0" kern="1200" dirty="0" err="1" smtClean="0">
                <a:solidFill>
                  <a:schemeClr val="tx1"/>
                </a:solidFill>
                <a:effectLst/>
                <a:latin typeface="+mn-lt"/>
                <a:ea typeface="+mn-ea"/>
                <a:cs typeface="+mn-cs"/>
              </a:rPr>
              <a:t>unique_subquery</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类似， 区别在于 </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的后面是查询非唯一索引字段的子查询）、</a:t>
            </a:r>
            <a:r>
              <a:rPr lang="en-US" altLang="zh-CN" sz="1200" b="0" i="0" kern="1200" dirty="0" smtClean="0">
                <a:solidFill>
                  <a:schemeClr val="tx1"/>
                </a:solidFill>
                <a:effectLst/>
                <a:latin typeface="+mn-lt"/>
                <a:ea typeface="+mn-ea"/>
                <a:cs typeface="+mn-cs"/>
              </a:rPr>
              <a:t>range</a:t>
            </a:r>
            <a:r>
              <a:rPr lang="zh-CN" altLang="en-US" sz="1200" b="0" i="0" kern="1200" dirty="0" smtClean="0">
                <a:solidFill>
                  <a:schemeClr val="tx1"/>
                </a:solidFill>
                <a:effectLst/>
                <a:latin typeface="+mn-lt"/>
                <a:ea typeface="+mn-ea"/>
                <a:cs typeface="+mn-cs"/>
              </a:rPr>
              <a:t>（单表中的范围查询）、 </a:t>
            </a:r>
            <a:r>
              <a:rPr lang="en-US" altLang="zh-CN" sz="1200" b="0" i="0" kern="1200" dirty="0" smtClean="0">
                <a:solidFill>
                  <a:schemeClr val="tx1"/>
                </a:solidFill>
                <a:effectLst/>
                <a:latin typeface="+mn-lt"/>
                <a:ea typeface="+mn-ea"/>
                <a:cs typeface="+mn-cs"/>
              </a:rPr>
              <a:t>index</a:t>
            </a:r>
            <a:r>
              <a:rPr lang="zh-CN" altLang="en-US" sz="1200" b="0" i="0" kern="1200" dirty="0" smtClean="0">
                <a:solidFill>
                  <a:schemeClr val="tx1"/>
                </a:solidFill>
                <a:effectLst/>
                <a:latin typeface="+mn-lt"/>
                <a:ea typeface="+mn-ea"/>
                <a:cs typeface="+mn-cs"/>
              </a:rPr>
              <a:t>（对于前面的每一行，都通过查询索引来得到数据）、</a:t>
            </a:r>
            <a:r>
              <a:rPr lang="en-US" altLang="zh-CN" sz="1200" b="0" i="0" kern="1200" dirty="0" smtClean="0">
                <a:solidFill>
                  <a:schemeClr val="tx1"/>
                </a:solidFill>
                <a:effectLst/>
                <a:latin typeface="+mn-lt"/>
                <a:ea typeface="+mn-ea"/>
                <a:cs typeface="+mn-cs"/>
              </a:rPr>
              <a:t>all</a:t>
            </a:r>
            <a:r>
              <a:rPr lang="zh-CN" altLang="en-US" sz="1200" b="0" i="0" kern="1200" dirty="0" smtClean="0">
                <a:solidFill>
                  <a:schemeClr val="tx1"/>
                </a:solidFill>
                <a:effectLst/>
                <a:latin typeface="+mn-lt"/>
                <a:ea typeface="+mn-ea"/>
                <a:cs typeface="+mn-cs"/>
              </a:rPr>
              <a:t>（对于前面的每一行，都通过全表扫描来得到数据）。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15</a:t>
            </a:fld>
            <a:endParaRPr lang="zh-CN" altLang="en-US"/>
          </a:p>
        </p:txBody>
      </p:sp>
    </p:spTree>
    <p:extLst>
      <p:ext uri="{BB962C8B-B14F-4D97-AF65-F5344CB8AC3E}">
        <p14:creationId xmlns:p14="http://schemas.microsoft.com/office/powerpoint/2010/main" val="364484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Id</a:t>
            </a:r>
            <a:r>
              <a:rPr lang="zh-CN" altLang="en-US" dirty="0" smtClean="0"/>
              <a:t>有三种情况：</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dk1"/>
                </a:solidFill>
                <a:effectLst/>
                <a:latin typeface="+mn-lt"/>
                <a:ea typeface="+mn-ea"/>
                <a:cs typeface="+mn-cs"/>
              </a:rPr>
              <a:t>第一种：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全部相同，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的执行顺序是由上至下；</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第二种：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全部不同，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第三种：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既存在相同，又存在不同的。先根据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大的优先执行，再根据相同</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从上至下的执行。</a:t>
            </a:r>
            <a:endParaRPr lang="en-US" altLang="zh-CN" sz="1200" b="0" i="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r>
              <a:rPr lang="en-US" altLang="zh-CN" sz="1200" b="0" i="0" kern="1200" dirty="0" err="1" smtClean="0">
                <a:solidFill>
                  <a:schemeClr val="dk1"/>
                </a:solidFill>
                <a:effectLst/>
                <a:latin typeface="+mn-lt"/>
                <a:ea typeface="+mn-ea"/>
                <a:cs typeface="+mn-cs"/>
              </a:rPr>
              <a:t>select_type</a:t>
            </a:r>
            <a:r>
              <a:rPr lang="zh-CN" altLang="en-US" sz="1200" b="0" i="0" kern="1200" dirty="0" smtClean="0">
                <a:solidFill>
                  <a:schemeClr val="dk1"/>
                </a:solidFill>
                <a:effectLst/>
                <a:latin typeface="+mn-lt"/>
                <a:ea typeface="+mn-ea"/>
                <a:cs typeface="+mn-cs"/>
              </a:rPr>
              <a:t>可能的值</a:t>
            </a:r>
            <a:endParaRPr lang="en-US" altLang="zh-CN" dirty="0" smtClean="0"/>
          </a:p>
          <a:p>
            <a:r>
              <a:rPr lang="en-US" altLang="zh-CN" dirty="0" smtClean="0"/>
              <a:t>simple</a:t>
            </a:r>
            <a:r>
              <a:rPr lang="zh-CN" altLang="en-US" dirty="0" smtClean="0"/>
              <a:t>：简单的</a:t>
            </a:r>
            <a:r>
              <a:rPr lang="en-US" altLang="zh-CN" dirty="0" smtClean="0"/>
              <a:t>select </a:t>
            </a:r>
            <a:r>
              <a:rPr lang="zh-CN" altLang="en-US" dirty="0" smtClean="0"/>
              <a:t>查询，查询中不包含子查询或者</a:t>
            </a:r>
            <a:r>
              <a:rPr lang="en-US" altLang="zh-CN" dirty="0" smtClean="0"/>
              <a:t>union</a:t>
            </a:r>
          </a:p>
          <a:p>
            <a:r>
              <a:rPr lang="en-US" altLang="zh-CN" dirty="0" smtClean="0"/>
              <a:t>primary</a:t>
            </a:r>
            <a:r>
              <a:rPr lang="zh-CN" altLang="en-US" dirty="0" smtClean="0"/>
              <a:t>：查询中若包含任何复杂的子查询，最外层查询则被标记为</a:t>
            </a:r>
            <a:r>
              <a:rPr lang="en-US" altLang="zh-CN" dirty="0" smtClean="0"/>
              <a:t>primary</a:t>
            </a:r>
          </a:p>
          <a:p>
            <a:r>
              <a:rPr lang="en-US" altLang="zh-CN" dirty="0" err="1" smtClean="0"/>
              <a:t>subquery</a:t>
            </a:r>
            <a:r>
              <a:rPr lang="zh-CN" altLang="en-US" dirty="0" smtClean="0"/>
              <a:t>：在</a:t>
            </a:r>
            <a:r>
              <a:rPr lang="en-US" altLang="zh-CN" dirty="0" smtClean="0"/>
              <a:t>select</a:t>
            </a:r>
            <a:r>
              <a:rPr lang="zh-CN" altLang="en-US" dirty="0" smtClean="0"/>
              <a:t>或</a:t>
            </a:r>
            <a:r>
              <a:rPr lang="en-US" altLang="zh-CN" dirty="0" smtClean="0"/>
              <a:t>where </a:t>
            </a:r>
            <a:r>
              <a:rPr lang="zh-CN" altLang="en-US" dirty="0" smtClean="0"/>
              <a:t>列表中包含了子查询</a:t>
            </a:r>
          </a:p>
          <a:p>
            <a:r>
              <a:rPr lang="en-US" altLang="zh-CN" dirty="0" smtClean="0"/>
              <a:t>derived</a:t>
            </a:r>
            <a:r>
              <a:rPr lang="zh-CN" altLang="en-US" dirty="0" smtClean="0"/>
              <a:t>：在</a:t>
            </a:r>
            <a:r>
              <a:rPr lang="en-US" altLang="zh-CN" dirty="0" smtClean="0"/>
              <a:t>from</a:t>
            </a:r>
            <a:r>
              <a:rPr lang="zh-CN" altLang="en-US" dirty="0" smtClean="0"/>
              <a:t>列表中包含的子查询被标记为</a:t>
            </a:r>
            <a:r>
              <a:rPr lang="en-US" altLang="zh-CN" dirty="0" smtClean="0"/>
              <a:t>derived</a:t>
            </a:r>
            <a:r>
              <a:rPr lang="zh-CN" altLang="en-US" dirty="0" smtClean="0"/>
              <a:t>（衍生）</a:t>
            </a:r>
            <a:r>
              <a:rPr lang="en-US" altLang="zh-CN" dirty="0" smtClean="0"/>
              <a:t>MySQL</a:t>
            </a:r>
            <a:r>
              <a:rPr lang="zh-CN" altLang="en-US" dirty="0" smtClean="0"/>
              <a:t>会递归执行这些子查询，把结果放在临时表里。</a:t>
            </a:r>
          </a:p>
          <a:p>
            <a:r>
              <a:rPr lang="en-US" altLang="zh-CN" dirty="0" smtClean="0"/>
              <a:t>union</a:t>
            </a:r>
            <a:r>
              <a:rPr lang="zh-CN" altLang="en-US" dirty="0" smtClean="0"/>
              <a:t>：若第二个</a:t>
            </a:r>
            <a:r>
              <a:rPr lang="en-US" altLang="zh-CN" dirty="0" smtClean="0"/>
              <a:t>select</a:t>
            </a:r>
            <a:r>
              <a:rPr lang="zh-CN" altLang="en-US" dirty="0" smtClean="0"/>
              <a:t>出现在</a:t>
            </a:r>
            <a:r>
              <a:rPr lang="en-US" altLang="zh-CN" dirty="0" smtClean="0"/>
              <a:t>union</a:t>
            </a:r>
            <a:r>
              <a:rPr lang="zh-CN" altLang="en-US" dirty="0" smtClean="0"/>
              <a:t>之后，则被标记为</a:t>
            </a:r>
            <a:r>
              <a:rPr lang="en-US" altLang="zh-CN" dirty="0" smtClean="0"/>
              <a:t>union</a:t>
            </a:r>
            <a:r>
              <a:rPr lang="zh-CN" altLang="en-US" dirty="0" smtClean="0"/>
              <a:t>，若</a:t>
            </a:r>
            <a:r>
              <a:rPr lang="en-US" altLang="zh-CN" dirty="0" smtClean="0"/>
              <a:t>union</a:t>
            </a:r>
            <a:r>
              <a:rPr lang="zh-CN" altLang="en-US" dirty="0" smtClean="0"/>
              <a:t>包含在</a:t>
            </a:r>
            <a:r>
              <a:rPr lang="en-US" altLang="zh-CN" dirty="0" smtClean="0"/>
              <a:t>from</a:t>
            </a:r>
            <a:r>
              <a:rPr lang="zh-CN" altLang="en-US" dirty="0" smtClean="0"/>
              <a:t>子句的子查询中，外层</a:t>
            </a:r>
            <a:r>
              <a:rPr lang="en-US" altLang="zh-CN" dirty="0" smtClean="0"/>
              <a:t>select</a:t>
            </a:r>
            <a:r>
              <a:rPr lang="zh-CN" altLang="en-US" dirty="0" smtClean="0"/>
              <a:t>将被标记为：</a:t>
            </a:r>
            <a:r>
              <a:rPr lang="en-US" altLang="zh-CN" dirty="0" smtClean="0"/>
              <a:t>derived</a:t>
            </a:r>
          </a:p>
          <a:p>
            <a:r>
              <a:rPr lang="en-US" altLang="zh-CN" dirty="0" smtClean="0"/>
              <a:t>union result</a:t>
            </a:r>
            <a:r>
              <a:rPr lang="zh-CN" altLang="en-US" dirty="0" smtClean="0"/>
              <a:t>：从</a:t>
            </a:r>
            <a:r>
              <a:rPr lang="en-US" altLang="zh-CN" dirty="0" smtClean="0"/>
              <a:t>union</a:t>
            </a:r>
            <a:r>
              <a:rPr lang="zh-CN" altLang="en-US" dirty="0" smtClean="0"/>
              <a:t>表获取结果的</a:t>
            </a:r>
            <a:r>
              <a:rPr lang="en-US" altLang="zh-CN" dirty="0" smtClean="0"/>
              <a:t>select</a:t>
            </a:r>
          </a:p>
          <a:p>
            <a:endParaRPr lang="en-US" altLang="zh-CN" dirty="0" smtClean="0"/>
          </a:p>
          <a:p>
            <a:r>
              <a:rPr lang="en-US" altLang="zh-CN" dirty="0" smtClean="0"/>
              <a:t>Type</a:t>
            </a:r>
            <a:r>
              <a:rPr lang="zh-CN" altLang="en-US" dirty="0" smtClean="0"/>
              <a:t>：</a:t>
            </a:r>
            <a:endParaRPr lang="en-US" altLang="zh-CN" dirty="0" smtClean="0"/>
          </a:p>
          <a:p>
            <a:r>
              <a:rPr lang="zh-CN" altLang="en-US" sz="1200" b="0" i="0" kern="1200" dirty="0" smtClean="0">
                <a:solidFill>
                  <a:schemeClr val="tx1"/>
                </a:solidFill>
                <a:effectLst/>
                <a:latin typeface="+mn-lt"/>
                <a:ea typeface="+mn-ea"/>
                <a:cs typeface="+mn-cs"/>
              </a:rPr>
              <a:t>性能由好到差的连接类型为 </a:t>
            </a:r>
            <a:r>
              <a:rPr lang="en-US" altLang="zh-CN" sz="1200" b="0" i="0" kern="1200" dirty="0" smtClean="0">
                <a:solidFill>
                  <a:schemeClr val="tx1"/>
                </a:solidFill>
                <a:effectLst/>
                <a:latin typeface="+mn-lt"/>
                <a:ea typeface="+mn-ea"/>
                <a:cs typeface="+mn-cs"/>
              </a:rPr>
              <a:t>system</a:t>
            </a:r>
            <a:r>
              <a:rPr lang="zh-CN" altLang="en-US" sz="1200" b="0" i="0" kern="1200" dirty="0" smtClean="0">
                <a:solidFill>
                  <a:schemeClr val="tx1"/>
                </a:solidFill>
                <a:effectLst/>
                <a:latin typeface="+mn-lt"/>
                <a:ea typeface="+mn-ea"/>
                <a:cs typeface="+mn-cs"/>
              </a:rPr>
              <a:t>（表中仅有一行，即 常量表）、</a:t>
            </a:r>
            <a:r>
              <a:rPr lang="en-US" altLang="zh-CN" sz="1200" b="0" i="0" kern="1200" dirty="0" err="1" smtClean="0">
                <a:solidFill>
                  <a:schemeClr val="tx1"/>
                </a:solidFill>
                <a:effectLst/>
                <a:latin typeface="+mn-lt"/>
                <a:ea typeface="+mn-ea"/>
                <a:cs typeface="+mn-cs"/>
              </a:rPr>
              <a:t>const</a:t>
            </a:r>
            <a:r>
              <a:rPr lang="zh-CN" altLang="en-US" sz="1200" b="0" i="0" kern="1200" dirty="0" smtClean="0">
                <a:solidFill>
                  <a:schemeClr val="tx1"/>
                </a:solidFill>
                <a:effectLst/>
                <a:latin typeface="+mn-lt"/>
                <a:ea typeface="+mn-ea"/>
                <a:cs typeface="+mn-cs"/>
              </a:rPr>
              <a:t>（单表中最多有一个匹配行，例如 </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（对于前面的每一行，在此表中只查询一条记录，简单来说，就是多表连接 中使用</a:t>
            </a:r>
            <a:r>
              <a:rPr lang="en-US" altLang="zh-CN" sz="1200" b="0" i="0" kern="1200" dirty="0" smtClean="0">
                <a:solidFill>
                  <a:schemeClr val="tx1"/>
                </a:solidFill>
                <a:effectLst/>
                <a:latin typeface="+mn-lt"/>
                <a:ea typeface="+mn-ea"/>
                <a:cs typeface="+mn-cs"/>
              </a:rPr>
              <a:t>primary key</a:t>
            </a:r>
            <a:r>
              <a:rPr lang="zh-CN" altLang="en-US" sz="1200" b="0" i="0" kern="1200" dirty="0" smtClean="0">
                <a:solidFill>
                  <a:schemeClr val="tx1"/>
                </a:solidFill>
                <a:effectLst/>
                <a:latin typeface="+mn-lt"/>
                <a:ea typeface="+mn-ea"/>
                <a:cs typeface="+mn-cs"/>
              </a:rPr>
              <a:t>或者</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类似，区别在于不是使用</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，而是使用普通的索引）、</a:t>
            </a:r>
            <a:r>
              <a:rPr lang="en-US" altLang="zh-CN" sz="1200" b="0" i="0" kern="1200" dirty="0" err="1" smtClean="0">
                <a:solidFill>
                  <a:schemeClr val="tx1"/>
                </a:solidFill>
                <a:effectLst/>
                <a:latin typeface="+mn-lt"/>
                <a:ea typeface="+mn-ea"/>
                <a:cs typeface="+mn-cs"/>
              </a:rPr>
              <a:t>ref_or_null</a:t>
            </a:r>
            <a:r>
              <a:rPr lang="zh-CN" altLang="en-US" sz="1200" b="0" i="0" kern="1200" dirty="0" smtClean="0">
                <a:solidFill>
                  <a:schemeClr val="tx1"/>
                </a:solidFill>
                <a:effectLst/>
                <a:latin typeface="+mn-lt"/>
                <a:ea typeface="+mn-ea"/>
                <a:cs typeface="+mn-cs"/>
              </a:rPr>
              <a:t>（与 </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类似，区别在于 条件中包含对 </a:t>
            </a:r>
            <a:r>
              <a:rPr lang="en-US" altLang="zh-CN" sz="1200" b="0" i="0" kern="1200" dirty="0" smtClean="0">
                <a:solidFill>
                  <a:schemeClr val="tx1"/>
                </a:solidFill>
                <a:effectLst/>
                <a:latin typeface="+mn-lt"/>
                <a:ea typeface="+mn-ea"/>
                <a:cs typeface="+mn-cs"/>
              </a:rPr>
              <a:t>NULL </a:t>
            </a:r>
            <a:r>
              <a:rPr lang="zh-CN" altLang="en-US" sz="1200" b="0" i="0" kern="1200" dirty="0" smtClean="0">
                <a:solidFill>
                  <a:schemeClr val="tx1"/>
                </a:solidFill>
                <a:effectLst/>
                <a:latin typeface="+mn-lt"/>
                <a:ea typeface="+mn-ea"/>
                <a:cs typeface="+mn-cs"/>
              </a:rPr>
              <a:t>的查询） 、</a:t>
            </a:r>
            <a:r>
              <a:rPr lang="en-US" altLang="zh-CN" sz="1200" b="0" i="0" kern="1200" dirty="0" err="1" smtClean="0">
                <a:solidFill>
                  <a:schemeClr val="tx1"/>
                </a:solidFill>
                <a:effectLst/>
                <a:latin typeface="+mn-lt"/>
                <a:ea typeface="+mn-ea"/>
                <a:cs typeface="+mn-cs"/>
              </a:rPr>
              <a:t>index_merge</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索引合并优化</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unique_subquery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的后面是一个查询主键字段的子查询）、</a:t>
            </a:r>
            <a:r>
              <a:rPr lang="en-US" altLang="zh-CN" sz="1200" b="0" i="0" kern="1200" dirty="0" err="1" smtClean="0">
                <a:solidFill>
                  <a:schemeClr val="tx1"/>
                </a:solidFill>
                <a:effectLst/>
                <a:latin typeface="+mn-lt"/>
                <a:ea typeface="+mn-ea"/>
                <a:cs typeface="+mn-cs"/>
              </a:rPr>
              <a:t>index_subquery</a:t>
            </a:r>
            <a:r>
              <a:rPr lang="zh-CN" altLang="en-US" sz="1200" b="0" i="0" kern="1200" dirty="0" smtClean="0">
                <a:solidFill>
                  <a:schemeClr val="tx1"/>
                </a:solidFill>
                <a:effectLst/>
                <a:latin typeface="+mn-lt"/>
                <a:ea typeface="+mn-ea"/>
                <a:cs typeface="+mn-cs"/>
              </a:rPr>
              <a:t>（与 </a:t>
            </a:r>
            <a:r>
              <a:rPr lang="en-US" altLang="zh-CN" sz="1200" b="0" i="0" kern="1200" dirty="0" err="1" smtClean="0">
                <a:solidFill>
                  <a:schemeClr val="tx1"/>
                </a:solidFill>
                <a:effectLst/>
                <a:latin typeface="+mn-lt"/>
                <a:ea typeface="+mn-ea"/>
                <a:cs typeface="+mn-cs"/>
              </a:rPr>
              <a:t>unique_subquery</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类似， 区别在于 </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的后面是查询非唯一索引字段的子查询）、</a:t>
            </a:r>
            <a:r>
              <a:rPr lang="en-US" altLang="zh-CN" sz="1200" b="0" i="0" kern="1200" dirty="0" smtClean="0">
                <a:solidFill>
                  <a:schemeClr val="tx1"/>
                </a:solidFill>
                <a:effectLst/>
                <a:latin typeface="+mn-lt"/>
                <a:ea typeface="+mn-ea"/>
                <a:cs typeface="+mn-cs"/>
              </a:rPr>
              <a:t>range</a:t>
            </a:r>
            <a:r>
              <a:rPr lang="zh-CN" altLang="en-US" sz="1200" b="0" i="0" kern="1200" dirty="0" smtClean="0">
                <a:solidFill>
                  <a:schemeClr val="tx1"/>
                </a:solidFill>
                <a:effectLst/>
                <a:latin typeface="+mn-lt"/>
                <a:ea typeface="+mn-ea"/>
                <a:cs typeface="+mn-cs"/>
              </a:rPr>
              <a:t>（单表中的范围查询）、 </a:t>
            </a:r>
            <a:r>
              <a:rPr lang="en-US" altLang="zh-CN" sz="1200" b="0" i="0" kern="1200" dirty="0" smtClean="0">
                <a:solidFill>
                  <a:schemeClr val="tx1"/>
                </a:solidFill>
                <a:effectLst/>
                <a:latin typeface="+mn-lt"/>
                <a:ea typeface="+mn-ea"/>
                <a:cs typeface="+mn-cs"/>
              </a:rPr>
              <a:t>index</a:t>
            </a:r>
            <a:r>
              <a:rPr lang="zh-CN" altLang="en-US" sz="1200" b="0" i="0" kern="1200" dirty="0" smtClean="0">
                <a:solidFill>
                  <a:schemeClr val="tx1"/>
                </a:solidFill>
                <a:effectLst/>
                <a:latin typeface="+mn-lt"/>
                <a:ea typeface="+mn-ea"/>
                <a:cs typeface="+mn-cs"/>
              </a:rPr>
              <a:t>（对于前面的每一行，都通过查询索引来得到数据）、</a:t>
            </a:r>
            <a:r>
              <a:rPr lang="en-US" altLang="zh-CN" sz="1200" b="0" i="0" kern="1200" dirty="0" smtClean="0">
                <a:solidFill>
                  <a:schemeClr val="tx1"/>
                </a:solidFill>
                <a:effectLst/>
                <a:latin typeface="+mn-lt"/>
                <a:ea typeface="+mn-ea"/>
                <a:cs typeface="+mn-cs"/>
              </a:rPr>
              <a:t>all</a:t>
            </a:r>
            <a:r>
              <a:rPr lang="zh-CN" altLang="en-US" sz="1200" b="0" i="0" kern="1200" dirty="0" smtClean="0">
                <a:solidFill>
                  <a:schemeClr val="tx1"/>
                </a:solidFill>
                <a:effectLst/>
                <a:latin typeface="+mn-lt"/>
                <a:ea typeface="+mn-ea"/>
                <a:cs typeface="+mn-cs"/>
              </a:rPr>
              <a:t>（对于前面的每一行，都通过全表扫描来得到数据）。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16</a:t>
            </a:fld>
            <a:endParaRPr lang="zh-CN" altLang="en-US"/>
          </a:p>
        </p:txBody>
      </p:sp>
    </p:spTree>
    <p:extLst>
      <p:ext uri="{BB962C8B-B14F-4D97-AF65-F5344CB8AC3E}">
        <p14:creationId xmlns:p14="http://schemas.microsoft.com/office/powerpoint/2010/main" val="496228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Id</a:t>
            </a:r>
            <a:r>
              <a:rPr lang="zh-CN" altLang="en-US" dirty="0" smtClean="0"/>
              <a:t>有三种情况：</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dk1"/>
                </a:solidFill>
                <a:effectLst/>
                <a:latin typeface="+mn-lt"/>
                <a:ea typeface="+mn-ea"/>
                <a:cs typeface="+mn-cs"/>
              </a:rPr>
              <a:t>第一种：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全部相同，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的执行顺序是由上至下；</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第二种：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全部不同，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第三种：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既存在相同，又存在不同的。先根据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大的优先执行，再根据相同</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从上至下的执行。</a:t>
            </a:r>
            <a:endParaRPr lang="en-US" altLang="zh-CN" sz="1200" b="0" i="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r>
              <a:rPr lang="en-US" altLang="zh-CN" sz="1200" b="0" i="0" kern="1200" dirty="0" err="1" smtClean="0">
                <a:solidFill>
                  <a:schemeClr val="dk1"/>
                </a:solidFill>
                <a:effectLst/>
                <a:latin typeface="+mn-lt"/>
                <a:ea typeface="+mn-ea"/>
                <a:cs typeface="+mn-cs"/>
              </a:rPr>
              <a:t>select_type</a:t>
            </a:r>
            <a:r>
              <a:rPr lang="zh-CN" altLang="en-US" sz="1200" b="0" i="0" kern="1200" dirty="0" smtClean="0">
                <a:solidFill>
                  <a:schemeClr val="dk1"/>
                </a:solidFill>
                <a:effectLst/>
                <a:latin typeface="+mn-lt"/>
                <a:ea typeface="+mn-ea"/>
                <a:cs typeface="+mn-cs"/>
              </a:rPr>
              <a:t>可能的值</a:t>
            </a:r>
            <a:endParaRPr lang="en-US" altLang="zh-CN" dirty="0" smtClean="0"/>
          </a:p>
          <a:p>
            <a:r>
              <a:rPr lang="en-US" altLang="zh-CN" dirty="0" smtClean="0"/>
              <a:t>simple</a:t>
            </a:r>
            <a:r>
              <a:rPr lang="zh-CN" altLang="en-US" dirty="0" smtClean="0"/>
              <a:t>：简单的</a:t>
            </a:r>
            <a:r>
              <a:rPr lang="en-US" altLang="zh-CN" dirty="0" smtClean="0"/>
              <a:t>select </a:t>
            </a:r>
            <a:r>
              <a:rPr lang="zh-CN" altLang="en-US" dirty="0" smtClean="0"/>
              <a:t>查询，查询中不包含子查询或者</a:t>
            </a:r>
            <a:r>
              <a:rPr lang="en-US" altLang="zh-CN" dirty="0" smtClean="0"/>
              <a:t>union</a:t>
            </a:r>
          </a:p>
          <a:p>
            <a:r>
              <a:rPr lang="en-US" altLang="zh-CN" dirty="0" smtClean="0"/>
              <a:t>primary</a:t>
            </a:r>
            <a:r>
              <a:rPr lang="zh-CN" altLang="en-US" dirty="0" smtClean="0"/>
              <a:t>：查询中若包含任何复杂的子查询，最外层查询则被标记为</a:t>
            </a:r>
            <a:r>
              <a:rPr lang="en-US" altLang="zh-CN" dirty="0" smtClean="0"/>
              <a:t>primary</a:t>
            </a:r>
          </a:p>
          <a:p>
            <a:r>
              <a:rPr lang="en-US" altLang="zh-CN" dirty="0" err="1" smtClean="0"/>
              <a:t>subquery</a:t>
            </a:r>
            <a:r>
              <a:rPr lang="zh-CN" altLang="en-US" dirty="0" smtClean="0"/>
              <a:t>：在</a:t>
            </a:r>
            <a:r>
              <a:rPr lang="en-US" altLang="zh-CN" dirty="0" smtClean="0"/>
              <a:t>select</a:t>
            </a:r>
            <a:r>
              <a:rPr lang="zh-CN" altLang="en-US" dirty="0" smtClean="0"/>
              <a:t>或</a:t>
            </a:r>
            <a:r>
              <a:rPr lang="en-US" altLang="zh-CN" dirty="0" smtClean="0"/>
              <a:t>where </a:t>
            </a:r>
            <a:r>
              <a:rPr lang="zh-CN" altLang="en-US" dirty="0" smtClean="0"/>
              <a:t>列表中包含了子查询</a:t>
            </a:r>
          </a:p>
          <a:p>
            <a:r>
              <a:rPr lang="en-US" altLang="zh-CN" dirty="0" smtClean="0"/>
              <a:t>derived</a:t>
            </a:r>
            <a:r>
              <a:rPr lang="zh-CN" altLang="en-US" dirty="0" smtClean="0"/>
              <a:t>：在</a:t>
            </a:r>
            <a:r>
              <a:rPr lang="en-US" altLang="zh-CN" dirty="0" smtClean="0"/>
              <a:t>from</a:t>
            </a:r>
            <a:r>
              <a:rPr lang="zh-CN" altLang="en-US" dirty="0" smtClean="0"/>
              <a:t>列表中包含的子查询被标记为</a:t>
            </a:r>
            <a:r>
              <a:rPr lang="en-US" altLang="zh-CN" dirty="0" smtClean="0"/>
              <a:t>derived</a:t>
            </a:r>
            <a:r>
              <a:rPr lang="zh-CN" altLang="en-US" dirty="0" smtClean="0"/>
              <a:t>（衍生）</a:t>
            </a:r>
            <a:r>
              <a:rPr lang="en-US" altLang="zh-CN" dirty="0" smtClean="0"/>
              <a:t>MySQL</a:t>
            </a:r>
            <a:r>
              <a:rPr lang="zh-CN" altLang="en-US" dirty="0" smtClean="0"/>
              <a:t>会递归执行这些子查询，把结果放在临时表里。</a:t>
            </a:r>
          </a:p>
          <a:p>
            <a:r>
              <a:rPr lang="en-US" altLang="zh-CN" dirty="0" smtClean="0"/>
              <a:t>union</a:t>
            </a:r>
            <a:r>
              <a:rPr lang="zh-CN" altLang="en-US" dirty="0" smtClean="0"/>
              <a:t>：若第二个</a:t>
            </a:r>
            <a:r>
              <a:rPr lang="en-US" altLang="zh-CN" dirty="0" smtClean="0"/>
              <a:t>select</a:t>
            </a:r>
            <a:r>
              <a:rPr lang="zh-CN" altLang="en-US" dirty="0" smtClean="0"/>
              <a:t>出现在</a:t>
            </a:r>
            <a:r>
              <a:rPr lang="en-US" altLang="zh-CN" dirty="0" smtClean="0"/>
              <a:t>union</a:t>
            </a:r>
            <a:r>
              <a:rPr lang="zh-CN" altLang="en-US" dirty="0" smtClean="0"/>
              <a:t>之后，则被标记为</a:t>
            </a:r>
            <a:r>
              <a:rPr lang="en-US" altLang="zh-CN" dirty="0" smtClean="0"/>
              <a:t>union</a:t>
            </a:r>
            <a:r>
              <a:rPr lang="zh-CN" altLang="en-US" dirty="0" smtClean="0"/>
              <a:t>，若</a:t>
            </a:r>
            <a:r>
              <a:rPr lang="en-US" altLang="zh-CN" dirty="0" smtClean="0"/>
              <a:t>union</a:t>
            </a:r>
            <a:r>
              <a:rPr lang="zh-CN" altLang="en-US" dirty="0" smtClean="0"/>
              <a:t>包含在</a:t>
            </a:r>
            <a:r>
              <a:rPr lang="en-US" altLang="zh-CN" dirty="0" smtClean="0"/>
              <a:t>from</a:t>
            </a:r>
            <a:r>
              <a:rPr lang="zh-CN" altLang="en-US" dirty="0" smtClean="0"/>
              <a:t>子句的子查询中，外层</a:t>
            </a:r>
            <a:r>
              <a:rPr lang="en-US" altLang="zh-CN" dirty="0" smtClean="0"/>
              <a:t>select</a:t>
            </a:r>
            <a:r>
              <a:rPr lang="zh-CN" altLang="en-US" dirty="0" smtClean="0"/>
              <a:t>将被标记为：</a:t>
            </a:r>
            <a:r>
              <a:rPr lang="en-US" altLang="zh-CN" dirty="0" smtClean="0"/>
              <a:t>derived</a:t>
            </a:r>
          </a:p>
          <a:p>
            <a:r>
              <a:rPr lang="en-US" altLang="zh-CN" dirty="0" smtClean="0"/>
              <a:t>union result</a:t>
            </a:r>
            <a:r>
              <a:rPr lang="zh-CN" altLang="en-US" dirty="0" smtClean="0"/>
              <a:t>：从</a:t>
            </a:r>
            <a:r>
              <a:rPr lang="en-US" altLang="zh-CN" dirty="0" smtClean="0"/>
              <a:t>union</a:t>
            </a:r>
            <a:r>
              <a:rPr lang="zh-CN" altLang="en-US" dirty="0" smtClean="0"/>
              <a:t>表获取结果的</a:t>
            </a:r>
            <a:r>
              <a:rPr lang="en-US" altLang="zh-CN" dirty="0" smtClean="0"/>
              <a:t>select</a:t>
            </a:r>
          </a:p>
          <a:p>
            <a:endParaRPr lang="en-US" altLang="zh-CN" dirty="0" smtClean="0"/>
          </a:p>
          <a:p>
            <a:r>
              <a:rPr lang="en-US" altLang="zh-CN" dirty="0" smtClean="0"/>
              <a:t>Type</a:t>
            </a:r>
            <a:r>
              <a:rPr lang="zh-CN" altLang="en-US" dirty="0" smtClean="0"/>
              <a:t>：</a:t>
            </a:r>
            <a:endParaRPr lang="en-US" altLang="zh-CN" dirty="0" smtClean="0"/>
          </a:p>
          <a:p>
            <a:r>
              <a:rPr lang="zh-CN" altLang="en-US" sz="1200" b="0" i="0" kern="1200" dirty="0" smtClean="0">
                <a:solidFill>
                  <a:schemeClr val="tx1"/>
                </a:solidFill>
                <a:effectLst/>
                <a:latin typeface="+mn-lt"/>
                <a:ea typeface="+mn-ea"/>
                <a:cs typeface="+mn-cs"/>
              </a:rPr>
              <a:t>性能由好到差的连接类型为 </a:t>
            </a:r>
            <a:r>
              <a:rPr lang="en-US" altLang="zh-CN" sz="1200" b="0" i="0" kern="1200" dirty="0" smtClean="0">
                <a:solidFill>
                  <a:schemeClr val="tx1"/>
                </a:solidFill>
                <a:effectLst/>
                <a:latin typeface="+mn-lt"/>
                <a:ea typeface="+mn-ea"/>
                <a:cs typeface="+mn-cs"/>
              </a:rPr>
              <a:t>system</a:t>
            </a:r>
            <a:r>
              <a:rPr lang="zh-CN" altLang="en-US" sz="1200" b="0" i="0" kern="1200" dirty="0" smtClean="0">
                <a:solidFill>
                  <a:schemeClr val="tx1"/>
                </a:solidFill>
                <a:effectLst/>
                <a:latin typeface="+mn-lt"/>
                <a:ea typeface="+mn-ea"/>
                <a:cs typeface="+mn-cs"/>
              </a:rPr>
              <a:t>（表中仅有一行，即 常量表）、</a:t>
            </a:r>
            <a:r>
              <a:rPr lang="en-US" altLang="zh-CN" sz="1200" b="0" i="0" kern="1200" dirty="0" err="1" smtClean="0">
                <a:solidFill>
                  <a:schemeClr val="tx1"/>
                </a:solidFill>
                <a:effectLst/>
                <a:latin typeface="+mn-lt"/>
                <a:ea typeface="+mn-ea"/>
                <a:cs typeface="+mn-cs"/>
              </a:rPr>
              <a:t>const</a:t>
            </a:r>
            <a:r>
              <a:rPr lang="zh-CN" altLang="en-US" sz="1200" b="0" i="0" kern="1200" dirty="0" smtClean="0">
                <a:solidFill>
                  <a:schemeClr val="tx1"/>
                </a:solidFill>
                <a:effectLst/>
                <a:latin typeface="+mn-lt"/>
                <a:ea typeface="+mn-ea"/>
                <a:cs typeface="+mn-cs"/>
              </a:rPr>
              <a:t>（单表中最多有一个匹配行，例如 </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（对于前面的每一行，在此表中只查询一条记录，简单来说，就是多表连接 中使用</a:t>
            </a:r>
            <a:r>
              <a:rPr lang="en-US" altLang="zh-CN" sz="1200" b="0" i="0" kern="1200" dirty="0" smtClean="0">
                <a:solidFill>
                  <a:schemeClr val="tx1"/>
                </a:solidFill>
                <a:effectLst/>
                <a:latin typeface="+mn-lt"/>
                <a:ea typeface="+mn-ea"/>
                <a:cs typeface="+mn-cs"/>
              </a:rPr>
              <a:t>primary key</a:t>
            </a:r>
            <a:r>
              <a:rPr lang="zh-CN" altLang="en-US" sz="1200" b="0" i="0" kern="1200" dirty="0" smtClean="0">
                <a:solidFill>
                  <a:schemeClr val="tx1"/>
                </a:solidFill>
                <a:effectLst/>
                <a:latin typeface="+mn-lt"/>
                <a:ea typeface="+mn-ea"/>
                <a:cs typeface="+mn-cs"/>
              </a:rPr>
              <a:t>或者</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类似，区别在于不是使用</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，而是使用普通的索引）、</a:t>
            </a:r>
            <a:r>
              <a:rPr lang="en-US" altLang="zh-CN" sz="1200" b="0" i="0" kern="1200" dirty="0" err="1" smtClean="0">
                <a:solidFill>
                  <a:schemeClr val="tx1"/>
                </a:solidFill>
                <a:effectLst/>
                <a:latin typeface="+mn-lt"/>
                <a:ea typeface="+mn-ea"/>
                <a:cs typeface="+mn-cs"/>
              </a:rPr>
              <a:t>ref_or_null</a:t>
            </a:r>
            <a:r>
              <a:rPr lang="zh-CN" altLang="en-US" sz="1200" b="0" i="0" kern="1200" dirty="0" smtClean="0">
                <a:solidFill>
                  <a:schemeClr val="tx1"/>
                </a:solidFill>
                <a:effectLst/>
                <a:latin typeface="+mn-lt"/>
                <a:ea typeface="+mn-ea"/>
                <a:cs typeface="+mn-cs"/>
              </a:rPr>
              <a:t>（与 </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类似，区别在于 条件中包含对 </a:t>
            </a:r>
            <a:r>
              <a:rPr lang="en-US" altLang="zh-CN" sz="1200" b="0" i="0" kern="1200" dirty="0" smtClean="0">
                <a:solidFill>
                  <a:schemeClr val="tx1"/>
                </a:solidFill>
                <a:effectLst/>
                <a:latin typeface="+mn-lt"/>
                <a:ea typeface="+mn-ea"/>
                <a:cs typeface="+mn-cs"/>
              </a:rPr>
              <a:t>NULL </a:t>
            </a:r>
            <a:r>
              <a:rPr lang="zh-CN" altLang="en-US" sz="1200" b="0" i="0" kern="1200" dirty="0" smtClean="0">
                <a:solidFill>
                  <a:schemeClr val="tx1"/>
                </a:solidFill>
                <a:effectLst/>
                <a:latin typeface="+mn-lt"/>
                <a:ea typeface="+mn-ea"/>
                <a:cs typeface="+mn-cs"/>
              </a:rPr>
              <a:t>的查询） 、</a:t>
            </a:r>
            <a:r>
              <a:rPr lang="en-US" altLang="zh-CN" sz="1200" b="0" i="0" kern="1200" dirty="0" err="1" smtClean="0">
                <a:solidFill>
                  <a:schemeClr val="tx1"/>
                </a:solidFill>
                <a:effectLst/>
                <a:latin typeface="+mn-lt"/>
                <a:ea typeface="+mn-ea"/>
                <a:cs typeface="+mn-cs"/>
              </a:rPr>
              <a:t>index_merge</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索引合并优化</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unique_subquery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的后面是一个查询主键字段的子查询）、</a:t>
            </a:r>
            <a:r>
              <a:rPr lang="en-US" altLang="zh-CN" sz="1200" b="0" i="0" kern="1200" dirty="0" err="1" smtClean="0">
                <a:solidFill>
                  <a:schemeClr val="tx1"/>
                </a:solidFill>
                <a:effectLst/>
                <a:latin typeface="+mn-lt"/>
                <a:ea typeface="+mn-ea"/>
                <a:cs typeface="+mn-cs"/>
              </a:rPr>
              <a:t>index_subquery</a:t>
            </a:r>
            <a:r>
              <a:rPr lang="zh-CN" altLang="en-US" sz="1200" b="0" i="0" kern="1200" dirty="0" smtClean="0">
                <a:solidFill>
                  <a:schemeClr val="tx1"/>
                </a:solidFill>
                <a:effectLst/>
                <a:latin typeface="+mn-lt"/>
                <a:ea typeface="+mn-ea"/>
                <a:cs typeface="+mn-cs"/>
              </a:rPr>
              <a:t>（与 </a:t>
            </a:r>
            <a:r>
              <a:rPr lang="en-US" altLang="zh-CN" sz="1200" b="0" i="0" kern="1200" dirty="0" err="1" smtClean="0">
                <a:solidFill>
                  <a:schemeClr val="tx1"/>
                </a:solidFill>
                <a:effectLst/>
                <a:latin typeface="+mn-lt"/>
                <a:ea typeface="+mn-ea"/>
                <a:cs typeface="+mn-cs"/>
              </a:rPr>
              <a:t>unique_subquery</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类似， 区别在于 </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的后面是查询非唯一索引字段的子查询）、</a:t>
            </a:r>
            <a:r>
              <a:rPr lang="en-US" altLang="zh-CN" sz="1200" b="0" i="0" kern="1200" dirty="0" smtClean="0">
                <a:solidFill>
                  <a:schemeClr val="tx1"/>
                </a:solidFill>
                <a:effectLst/>
                <a:latin typeface="+mn-lt"/>
                <a:ea typeface="+mn-ea"/>
                <a:cs typeface="+mn-cs"/>
              </a:rPr>
              <a:t>range</a:t>
            </a:r>
            <a:r>
              <a:rPr lang="zh-CN" altLang="en-US" sz="1200" b="0" i="0" kern="1200" dirty="0" smtClean="0">
                <a:solidFill>
                  <a:schemeClr val="tx1"/>
                </a:solidFill>
                <a:effectLst/>
                <a:latin typeface="+mn-lt"/>
                <a:ea typeface="+mn-ea"/>
                <a:cs typeface="+mn-cs"/>
              </a:rPr>
              <a:t>（单表中的范围查询）、 </a:t>
            </a:r>
            <a:r>
              <a:rPr lang="en-US" altLang="zh-CN" sz="1200" b="0" i="0" kern="1200" dirty="0" smtClean="0">
                <a:solidFill>
                  <a:schemeClr val="tx1"/>
                </a:solidFill>
                <a:effectLst/>
                <a:latin typeface="+mn-lt"/>
                <a:ea typeface="+mn-ea"/>
                <a:cs typeface="+mn-cs"/>
              </a:rPr>
              <a:t>index</a:t>
            </a:r>
            <a:r>
              <a:rPr lang="zh-CN" altLang="en-US" sz="1200" b="0" i="0" kern="1200" dirty="0" smtClean="0">
                <a:solidFill>
                  <a:schemeClr val="tx1"/>
                </a:solidFill>
                <a:effectLst/>
                <a:latin typeface="+mn-lt"/>
                <a:ea typeface="+mn-ea"/>
                <a:cs typeface="+mn-cs"/>
              </a:rPr>
              <a:t>（对于前面的每一行，都通过查询索引来得到数据）、</a:t>
            </a:r>
            <a:r>
              <a:rPr lang="en-US" altLang="zh-CN" sz="1200" b="0" i="0" kern="1200" dirty="0" smtClean="0">
                <a:solidFill>
                  <a:schemeClr val="tx1"/>
                </a:solidFill>
                <a:effectLst/>
                <a:latin typeface="+mn-lt"/>
                <a:ea typeface="+mn-ea"/>
                <a:cs typeface="+mn-cs"/>
              </a:rPr>
              <a:t>all</a:t>
            </a:r>
            <a:r>
              <a:rPr lang="zh-CN" altLang="en-US" sz="1200" b="0" i="0" kern="1200" dirty="0" smtClean="0">
                <a:solidFill>
                  <a:schemeClr val="tx1"/>
                </a:solidFill>
                <a:effectLst/>
                <a:latin typeface="+mn-lt"/>
                <a:ea typeface="+mn-ea"/>
                <a:cs typeface="+mn-cs"/>
              </a:rPr>
              <a:t>（对于前面的每一行，都通过全表扫描来得到数据）。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17</a:t>
            </a:fld>
            <a:endParaRPr lang="zh-CN" altLang="en-US"/>
          </a:p>
        </p:txBody>
      </p:sp>
    </p:spTree>
    <p:extLst>
      <p:ext uri="{BB962C8B-B14F-4D97-AF65-F5344CB8AC3E}">
        <p14:creationId xmlns:p14="http://schemas.microsoft.com/office/powerpoint/2010/main" val="1466527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Id</a:t>
            </a:r>
            <a:r>
              <a:rPr lang="zh-CN" altLang="en-US" dirty="0" smtClean="0"/>
              <a:t>有三种情况：</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dk1"/>
                </a:solidFill>
                <a:effectLst/>
                <a:latin typeface="+mn-lt"/>
                <a:ea typeface="+mn-ea"/>
                <a:cs typeface="+mn-cs"/>
              </a:rPr>
              <a:t>第一种：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全部相同，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的执行顺序是由上至下；</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第二种：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全部不同，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第三种：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既存在相同，又存在不同的。先根据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大的优先执行，再根据相同</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从上至下的执行。</a:t>
            </a:r>
            <a:endParaRPr lang="en-US" altLang="zh-CN" sz="1200" b="0" i="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r>
              <a:rPr lang="en-US" altLang="zh-CN" sz="1200" b="0" i="0" kern="1200" dirty="0" err="1" smtClean="0">
                <a:solidFill>
                  <a:schemeClr val="dk1"/>
                </a:solidFill>
                <a:effectLst/>
                <a:latin typeface="+mn-lt"/>
                <a:ea typeface="+mn-ea"/>
                <a:cs typeface="+mn-cs"/>
              </a:rPr>
              <a:t>select_type</a:t>
            </a:r>
            <a:r>
              <a:rPr lang="zh-CN" altLang="en-US" sz="1200" b="0" i="0" kern="1200" dirty="0" smtClean="0">
                <a:solidFill>
                  <a:schemeClr val="dk1"/>
                </a:solidFill>
                <a:effectLst/>
                <a:latin typeface="+mn-lt"/>
                <a:ea typeface="+mn-ea"/>
                <a:cs typeface="+mn-cs"/>
              </a:rPr>
              <a:t>可能的值</a:t>
            </a:r>
            <a:endParaRPr lang="en-US" altLang="zh-CN" dirty="0" smtClean="0"/>
          </a:p>
          <a:p>
            <a:r>
              <a:rPr lang="en-US" altLang="zh-CN" dirty="0" smtClean="0"/>
              <a:t>simple</a:t>
            </a:r>
            <a:r>
              <a:rPr lang="zh-CN" altLang="en-US" dirty="0" smtClean="0"/>
              <a:t>：简单的</a:t>
            </a:r>
            <a:r>
              <a:rPr lang="en-US" altLang="zh-CN" dirty="0" smtClean="0"/>
              <a:t>select </a:t>
            </a:r>
            <a:r>
              <a:rPr lang="zh-CN" altLang="en-US" dirty="0" smtClean="0"/>
              <a:t>查询，查询中不包含子查询或者</a:t>
            </a:r>
            <a:r>
              <a:rPr lang="en-US" altLang="zh-CN" dirty="0" smtClean="0"/>
              <a:t>union</a:t>
            </a:r>
          </a:p>
          <a:p>
            <a:r>
              <a:rPr lang="en-US" altLang="zh-CN" dirty="0" smtClean="0"/>
              <a:t>primary</a:t>
            </a:r>
            <a:r>
              <a:rPr lang="zh-CN" altLang="en-US" dirty="0" smtClean="0"/>
              <a:t>：查询中若包含任何复杂的子查询，最外层查询则被标记为</a:t>
            </a:r>
            <a:r>
              <a:rPr lang="en-US" altLang="zh-CN" dirty="0" smtClean="0"/>
              <a:t>primary</a:t>
            </a:r>
          </a:p>
          <a:p>
            <a:r>
              <a:rPr lang="en-US" altLang="zh-CN" dirty="0" err="1" smtClean="0"/>
              <a:t>subquery</a:t>
            </a:r>
            <a:r>
              <a:rPr lang="zh-CN" altLang="en-US" dirty="0" smtClean="0"/>
              <a:t>：在</a:t>
            </a:r>
            <a:r>
              <a:rPr lang="en-US" altLang="zh-CN" dirty="0" smtClean="0"/>
              <a:t>select</a:t>
            </a:r>
            <a:r>
              <a:rPr lang="zh-CN" altLang="en-US" dirty="0" smtClean="0"/>
              <a:t>或</a:t>
            </a:r>
            <a:r>
              <a:rPr lang="en-US" altLang="zh-CN" dirty="0" smtClean="0"/>
              <a:t>where </a:t>
            </a:r>
            <a:r>
              <a:rPr lang="zh-CN" altLang="en-US" dirty="0" smtClean="0"/>
              <a:t>列表中包含了子查询</a:t>
            </a:r>
          </a:p>
          <a:p>
            <a:r>
              <a:rPr lang="en-US" altLang="zh-CN" dirty="0" smtClean="0"/>
              <a:t>derived</a:t>
            </a:r>
            <a:r>
              <a:rPr lang="zh-CN" altLang="en-US" dirty="0" smtClean="0"/>
              <a:t>：在</a:t>
            </a:r>
            <a:r>
              <a:rPr lang="en-US" altLang="zh-CN" dirty="0" smtClean="0"/>
              <a:t>from</a:t>
            </a:r>
            <a:r>
              <a:rPr lang="zh-CN" altLang="en-US" dirty="0" smtClean="0"/>
              <a:t>列表中包含的子查询被标记为</a:t>
            </a:r>
            <a:r>
              <a:rPr lang="en-US" altLang="zh-CN" dirty="0" smtClean="0"/>
              <a:t>derived</a:t>
            </a:r>
            <a:r>
              <a:rPr lang="zh-CN" altLang="en-US" dirty="0" smtClean="0"/>
              <a:t>（衍生）</a:t>
            </a:r>
            <a:r>
              <a:rPr lang="en-US" altLang="zh-CN" dirty="0" smtClean="0"/>
              <a:t>MySQL</a:t>
            </a:r>
            <a:r>
              <a:rPr lang="zh-CN" altLang="en-US" dirty="0" smtClean="0"/>
              <a:t>会递归执行这些子查询，把结果放在临时表里。</a:t>
            </a:r>
          </a:p>
          <a:p>
            <a:r>
              <a:rPr lang="en-US" altLang="zh-CN" dirty="0" smtClean="0"/>
              <a:t>union</a:t>
            </a:r>
            <a:r>
              <a:rPr lang="zh-CN" altLang="en-US" dirty="0" smtClean="0"/>
              <a:t>：若第二个</a:t>
            </a:r>
            <a:r>
              <a:rPr lang="en-US" altLang="zh-CN" dirty="0" smtClean="0"/>
              <a:t>select</a:t>
            </a:r>
            <a:r>
              <a:rPr lang="zh-CN" altLang="en-US" dirty="0" smtClean="0"/>
              <a:t>出现在</a:t>
            </a:r>
            <a:r>
              <a:rPr lang="en-US" altLang="zh-CN" dirty="0" smtClean="0"/>
              <a:t>union</a:t>
            </a:r>
            <a:r>
              <a:rPr lang="zh-CN" altLang="en-US" dirty="0" smtClean="0"/>
              <a:t>之后，则被标记为</a:t>
            </a:r>
            <a:r>
              <a:rPr lang="en-US" altLang="zh-CN" dirty="0" smtClean="0"/>
              <a:t>union</a:t>
            </a:r>
            <a:r>
              <a:rPr lang="zh-CN" altLang="en-US" dirty="0" smtClean="0"/>
              <a:t>，若</a:t>
            </a:r>
            <a:r>
              <a:rPr lang="en-US" altLang="zh-CN" dirty="0" smtClean="0"/>
              <a:t>union</a:t>
            </a:r>
            <a:r>
              <a:rPr lang="zh-CN" altLang="en-US" dirty="0" smtClean="0"/>
              <a:t>包含在</a:t>
            </a:r>
            <a:r>
              <a:rPr lang="en-US" altLang="zh-CN" dirty="0" smtClean="0"/>
              <a:t>from</a:t>
            </a:r>
            <a:r>
              <a:rPr lang="zh-CN" altLang="en-US" dirty="0" smtClean="0"/>
              <a:t>子句的子查询中，外层</a:t>
            </a:r>
            <a:r>
              <a:rPr lang="en-US" altLang="zh-CN" dirty="0" smtClean="0"/>
              <a:t>select</a:t>
            </a:r>
            <a:r>
              <a:rPr lang="zh-CN" altLang="en-US" dirty="0" smtClean="0"/>
              <a:t>将被标记为：</a:t>
            </a:r>
            <a:r>
              <a:rPr lang="en-US" altLang="zh-CN" dirty="0" smtClean="0"/>
              <a:t>derived</a:t>
            </a:r>
          </a:p>
          <a:p>
            <a:r>
              <a:rPr lang="en-US" altLang="zh-CN" dirty="0" smtClean="0"/>
              <a:t>union result</a:t>
            </a:r>
            <a:r>
              <a:rPr lang="zh-CN" altLang="en-US" dirty="0" smtClean="0"/>
              <a:t>：从</a:t>
            </a:r>
            <a:r>
              <a:rPr lang="en-US" altLang="zh-CN" dirty="0" smtClean="0"/>
              <a:t>union</a:t>
            </a:r>
            <a:r>
              <a:rPr lang="zh-CN" altLang="en-US" dirty="0" smtClean="0"/>
              <a:t>表获取结果的</a:t>
            </a:r>
            <a:r>
              <a:rPr lang="en-US" altLang="zh-CN" dirty="0" smtClean="0"/>
              <a:t>select</a:t>
            </a:r>
          </a:p>
          <a:p>
            <a:endParaRPr lang="en-US" altLang="zh-CN" dirty="0" smtClean="0"/>
          </a:p>
          <a:p>
            <a:r>
              <a:rPr lang="en-US" altLang="zh-CN" dirty="0" smtClean="0"/>
              <a:t>Type</a:t>
            </a:r>
            <a:r>
              <a:rPr lang="zh-CN" altLang="en-US" dirty="0" smtClean="0"/>
              <a:t>：</a:t>
            </a:r>
            <a:endParaRPr lang="en-US" altLang="zh-CN" dirty="0" smtClean="0"/>
          </a:p>
          <a:p>
            <a:r>
              <a:rPr lang="zh-CN" altLang="en-US" sz="1200" b="0" i="0" kern="1200" dirty="0" smtClean="0">
                <a:solidFill>
                  <a:schemeClr val="tx1"/>
                </a:solidFill>
                <a:effectLst/>
                <a:latin typeface="+mn-lt"/>
                <a:ea typeface="+mn-ea"/>
                <a:cs typeface="+mn-cs"/>
              </a:rPr>
              <a:t>性能由好到差的连接类型为 </a:t>
            </a:r>
            <a:r>
              <a:rPr lang="en-US" altLang="zh-CN" sz="1200" b="0" i="0" kern="1200" dirty="0" smtClean="0">
                <a:solidFill>
                  <a:schemeClr val="tx1"/>
                </a:solidFill>
                <a:effectLst/>
                <a:latin typeface="+mn-lt"/>
                <a:ea typeface="+mn-ea"/>
                <a:cs typeface="+mn-cs"/>
              </a:rPr>
              <a:t>system</a:t>
            </a:r>
            <a:r>
              <a:rPr lang="zh-CN" altLang="en-US" sz="1200" b="0" i="0" kern="1200" dirty="0" smtClean="0">
                <a:solidFill>
                  <a:schemeClr val="tx1"/>
                </a:solidFill>
                <a:effectLst/>
                <a:latin typeface="+mn-lt"/>
                <a:ea typeface="+mn-ea"/>
                <a:cs typeface="+mn-cs"/>
              </a:rPr>
              <a:t>（表中仅有一行，即 常量表）、</a:t>
            </a:r>
            <a:r>
              <a:rPr lang="en-US" altLang="zh-CN" sz="1200" b="0" i="0" kern="1200" dirty="0" err="1" smtClean="0">
                <a:solidFill>
                  <a:schemeClr val="tx1"/>
                </a:solidFill>
                <a:effectLst/>
                <a:latin typeface="+mn-lt"/>
                <a:ea typeface="+mn-ea"/>
                <a:cs typeface="+mn-cs"/>
              </a:rPr>
              <a:t>const</a:t>
            </a:r>
            <a:r>
              <a:rPr lang="zh-CN" altLang="en-US" sz="1200" b="0" i="0" kern="1200" dirty="0" smtClean="0">
                <a:solidFill>
                  <a:schemeClr val="tx1"/>
                </a:solidFill>
                <a:effectLst/>
                <a:latin typeface="+mn-lt"/>
                <a:ea typeface="+mn-ea"/>
                <a:cs typeface="+mn-cs"/>
              </a:rPr>
              <a:t>（单表中最多有一个匹配行，例如 </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（对于前面的每一行，在此表中只查询一条记录，简单来说，就是多表连接 中使用</a:t>
            </a:r>
            <a:r>
              <a:rPr lang="en-US" altLang="zh-CN" sz="1200" b="0" i="0" kern="1200" dirty="0" smtClean="0">
                <a:solidFill>
                  <a:schemeClr val="tx1"/>
                </a:solidFill>
                <a:effectLst/>
                <a:latin typeface="+mn-lt"/>
                <a:ea typeface="+mn-ea"/>
                <a:cs typeface="+mn-cs"/>
              </a:rPr>
              <a:t>primary key</a:t>
            </a:r>
            <a:r>
              <a:rPr lang="zh-CN" altLang="en-US" sz="1200" b="0" i="0" kern="1200" dirty="0" smtClean="0">
                <a:solidFill>
                  <a:schemeClr val="tx1"/>
                </a:solidFill>
                <a:effectLst/>
                <a:latin typeface="+mn-lt"/>
                <a:ea typeface="+mn-ea"/>
                <a:cs typeface="+mn-cs"/>
              </a:rPr>
              <a:t>或者</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类似，区别在于不是使用</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，而是使用普通的索引）、</a:t>
            </a:r>
            <a:r>
              <a:rPr lang="en-US" altLang="zh-CN" sz="1200" b="0" i="0" kern="1200" dirty="0" err="1" smtClean="0">
                <a:solidFill>
                  <a:schemeClr val="tx1"/>
                </a:solidFill>
                <a:effectLst/>
                <a:latin typeface="+mn-lt"/>
                <a:ea typeface="+mn-ea"/>
                <a:cs typeface="+mn-cs"/>
              </a:rPr>
              <a:t>ref_or_null</a:t>
            </a:r>
            <a:r>
              <a:rPr lang="zh-CN" altLang="en-US" sz="1200" b="0" i="0" kern="1200" dirty="0" smtClean="0">
                <a:solidFill>
                  <a:schemeClr val="tx1"/>
                </a:solidFill>
                <a:effectLst/>
                <a:latin typeface="+mn-lt"/>
                <a:ea typeface="+mn-ea"/>
                <a:cs typeface="+mn-cs"/>
              </a:rPr>
              <a:t>（与 </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类似，区别在于 条件中包含对 </a:t>
            </a:r>
            <a:r>
              <a:rPr lang="en-US" altLang="zh-CN" sz="1200" b="0" i="0" kern="1200" dirty="0" smtClean="0">
                <a:solidFill>
                  <a:schemeClr val="tx1"/>
                </a:solidFill>
                <a:effectLst/>
                <a:latin typeface="+mn-lt"/>
                <a:ea typeface="+mn-ea"/>
                <a:cs typeface="+mn-cs"/>
              </a:rPr>
              <a:t>NULL </a:t>
            </a:r>
            <a:r>
              <a:rPr lang="zh-CN" altLang="en-US" sz="1200" b="0" i="0" kern="1200" dirty="0" smtClean="0">
                <a:solidFill>
                  <a:schemeClr val="tx1"/>
                </a:solidFill>
                <a:effectLst/>
                <a:latin typeface="+mn-lt"/>
                <a:ea typeface="+mn-ea"/>
                <a:cs typeface="+mn-cs"/>
              </a:rPr>
              <a:t>的查询） 、</a:t>
            </a:r>
            <a:r>
              <a:rPr lang="en-US" altLang="zh-CN" sz="1200" b="0" i="0" kern="1200" dirty="0" err="1" smtClean="0">
                <a:solidFill>
                  <a:schemeClr val="tx1"/>
                </a:solidFill>
                <a:effectLst/>
                <a:latin typeface="+mn-lt"/>
                <a:ea typeface="+mn-ea"/>
                <a:cs typeface="+mn-cs"/>
              </a:rPr>
              <a:t>index_merge</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索引合并优化</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unique_subquery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的后面是一个查询主键字段的子查询）、</a:t>
            </a:r>
            <a:r>
              <a:rPr lang="en-US" altLang="zh-CN" sz="1200" b="0" i="0" kern="1200" dirty="0" err="1" smtClean="0">
                <a:solidFill>
                  <a:schemeClr val="tx1"/>
                </a:solidFill>
                <a:effectLst/>
                <a:latin typeface="+mn-lt"/>
                <a:ea typeface="+mn-ea"/>
                <a:cs typeface="+mn-cs"/>
              </a:rPr>
              <a:t>index_subquery</a:t>
            </a:r>
            <a:r>
              <a:rPr lang="zh-CN" altLang="en-US" sz="1200" b="0" i="0" kern="1200" dirty="0" smtClean="0">
                <a:solidFill>
                  <a:schemeClr val="tx1"/>
                </a:solidFill>
                <a:effectLst/>
                <a:latin typeface="+mn-lt"/>
                <a:ea typeface="+mn-ea"/>
                <a:cs typeface="+mn-cs"/>
              </a:rPr>
              <a:t>（与 </a:t>
            </a:r>
            <a:r>
              <a:rPr lang="en-US" altLang="zh-CN" sz="1200" b="0" i="0" kern="1200" dirty="0" err="1" smtClean="0">
                <a:solidFill>
                  <a:schemeClr val="tx1"/>
                </a:solidFill>
                <a:effectLst/>
                <a:latin typeface="+mn-lt"/>
                <a:ea typeface="+mn-ea"/>
                <a:cs typeface="+mn-cs"/>
              </a:rPr>
              <a:t>unique_subquery</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类似， 区别在于 </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的后面是查询非唯一索引字段的子查询）、</a:t>
            </a:r>
            <a:r>
              <a:rPr lang="en-US" altLang="zh-CN" sz="1200" b="0" i="0" kern="1200" dirty="0" smtClean="0">
                <a:solidFill>
                  <a:schemeClr val="tx1"/>
                </a:solidFill>
                <a:effectLst/>
                <a:latin typeface="+mn-lt"/>
                <a:ea typeface="+mn-ea"/>
                <a:cs typeface="+mn-cs"/>
              </a:rPr>
              <a:t>range</a:t>
            </a:r>
            <a:r>
              <a:rPr lang="zh-CN" altLang="en-US" sz="1200" b="0" i="0" kern="1200" dirty="0" smtClean="0">
                <a:solidFill>
                  <a:schemeClr val="tx1"/>
                </a:solidFill>
                <a:effectLst/>
                <a:latin typeface="+mn-lt"/>
                <a:ea typeface="+mn-ea"/>
                <a:cs typeface="+mn-cs"/>
              </a:rPr>
              <a:t>（单表中的范围查询）、 </a:t>
            </a:r>
            <a:r>
              <a:rPr lang="en-US" altLang="zh-CN" sz="1200" b="0" i="0" kern="1200" dirty="0" smtClean="0">
                <a:solidFill>
                  <a:schemeClr val="tx1"/>
                </a:solidFill>
                <a:effectLst/>
                <a:latin typeface="+mn-lt"/>
                <a:ea typeface="+mn-ea"/>
                <a:cs typeface="+mn-cs"/>
              </a:rPr>
              <a:t>index</a:t>
            </a:r>
            <a:r>
              <a:rPr lang="zh-CN" altLang="en-US" sz="1200" b="0" i="0" kern="1200" dirty="0" smtClean="0">
                <a:solidFill>
                  <a:schemeClr val="tx1"/>
                </a:solidFill>
                <a:effectLst/>
                <a:latin typeface="+mn-lt"/>
                <a:ea typeface="+mn-ea"/>
                <a:cs typeface="+mn-cs"/>
              </a:rPr>
              <a:t>（对于前面的每一行，都通过查询索引来得到数据）、</a:t>
            </a:r>
            <a:r>
              <a:rPr lang="en-US" altLang="zh-CN" sz="1200" b="0" i="0" kern="1200" dirty="0" smtClean="0">
                <a:solidFill>
                  <a:schemeClr val="tx1"/>
                </a:solidFill>
                <a:effectLst/>
                <a:latin typeface="+mn-lt"/>
                <a:ea typeface="+mn-ea"/>
                <a:cs typeface="+mn-cs"/>
              </a:rPr>
              <a:t>all</a:t>
            </a:r>
            <a:r>
              <a:rPr lang="zh-CN" altLang="en-US" sz="1200" b="0" i="0" kern="1200" dirty="0" smtClean="0">
                <a:solidFill>
                  <a:schemeClr val="tx1"/>
                </a:solidFill>
                <a:effectLst/>
                <a:latin typeface="+mn-lt"/>
                <a:ea typeface="+mn-ea"/>
                <a:cs typeface="+mn-cs"/>
              </a:rPr>
              <a:t>（对于前面的每一行，都通过全表扫描来得到数据）。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18</a:t>
            </a:fld>
            <a:endParaRPr lang="zh-CN" altLang="en-US"/>
          </a:p>
        </p:txBody>
      </p:sp>
    </p:spTree>
    <p:extLst>
      <p:ext uri="{BB962C8B-B14F-4D97-AF65-F5344CB8AC3E}">
        <p14:creationId xmlns:p14="http://schemas.microsoft.com/office/powerpoint/2010/main" val="3672914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Id</a:t>
            </a:r>
            <a:r>
              <a:rPr lang="zh-CN" altLang="en-US" dirty="0" smtClean="0"/>
              <a:t>有三种情况：</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dk1"/>
                </a:solidFill>
                <a:effectLst/>
                <a:latin typeface="+mn-lt"/>
                <a:ea typeface="+mn-ea"/>
                <a:cs typeface="+mn-cs"/>
              </a:rPr>
              <a:t>第一种：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全部相同，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的执行顺序是由上至下；</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第二种：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全部不同，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第三种：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既存在相同，又存在不同的。先根据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大的优先执行，再根据相同</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从上至下的执行。</a:t>
            </a:r>
            <a:endParaRPr lang="en-US" altLang="zh-CN" sz="1200" b="0" i="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r>
              <a:rPr lang="en-US" altLang="zh-CN" sz="1200" b="0" i="0" kern="1200" dirty="0" err="1" smtClean="0">
                <a:solidFill>
                  <a:schemeClr val="dk1"/>
                </a:solidFill>
                <a:effectLst/>
                <a:latin typeface="+mn-lt"/>
                <a:ea typeface="+mn-ea"/>
                <a:cs typeface="+mn-cs"/>
              </a:rPr>
              <a:t>select_type</a:t>
            </a:r>
            <a:r>
              <a:rPr lang="zh-CN" altLang="en-US" sz="1200" b="0" i="0" kern="1200" dirty="0" smtClean="0">
                <a:solidFill>
                  <a:schemeClr val="dk1"/>
                </a:solidFill>
                <a:effectLst/>
                <a:latin typeface="+mn-lt"/>
                <a:ea typeface="+mn-ea"/>
                <a:cs typeface="+mn-cs"/>
              </a:rPr>
              <a:t>可能的值</a:t>
            </a:r>
            <a:endParaRPr lang="en-US" altLang="zh-CN" dirty="0" smtClean="0"/>
          </a:p>
          <a:p>
            <a:r>
              <a:rPr lang="en-US" altLang="zh-CN" dirty="0" smtClean="0"/>
              <a:t>simple</a:t>
            </a:r>
            <a:r>
              <a:rPr lang="zh-CN" altLang="en-US" dirty="0" smtClean="0"/>
              <a:t>：简单的</a:t>
            </a:r>
            <a:r>
              <a:rPr lang="en-US" altLang="zh-CN" dirty="0" smtClean="0"/>
              <a:t>select </a:t>
            </a:r>
            <a:r>
              <a:rPr lang="zh-CN" altLang="en-US" dirty="0" smtClean="0"/>
              <a:t>查询，查询中不包含子查询或者</a:t>
            </a:r>
            <a:r>
              <a:rPr lang="en-US" altLang="zh-CN" dirty="0" smtClean="0"/>
              <a:t>union</a:t>
            </a:r>
          </a:p>
          <a:p>
            <a:r>
              <a:rPr lang="en-US" altLang="zh-CN" dirty="0" smtClean="0"/>
              <a:t>primary</a:t>
            </a:r>
            <a:r>
              <a:rPr lang="zh-CN" altLang="en-US" dirty="0" smtClean="0"/>
              <a:t>：查询中若包含任何复杂的子查询，最外层查询则被标记为</a:t>
            </a:r>
            <a:r>
              <a:rPr lang="en-US" altLang="zh-CN" dirty="0" smtClean="0"/>
              <a:t>primary</a:t>
            </a:r>
          </a:p>
          <a:p>
            <a:r>
              <a:rPr lang="en-US" altLang="zh-CN" dirty="0" err="1" smtClean="0"/>
              <a:t>subquery</a:t>
            </a:r>
            <a:r>
              <a:rPr lang="zh-CN" altLang="en-US" dirty="0" smtClean="0"/>
              <a:t>：在</a:t>
            </a:r>
            <a:r>
              <a:rPr lang="en-US" altLang="zh-CN" dirty="0" smtClean="0"/>
              <a:t>select</a:t>
            </a:r>
            <a:r>
              <a:rPr lang="zh-CN" altLang="en-US" dirty="0" smtClean="0"/>
              <a:t>或</a:t>
            </a:r>
            <a:r>
              <a:rPr lang="en-US" altLang="zh-CN" dirty="0" smtClean="0"/>
              <a:t>where </a:t>
            </a:r>
            <a:r>
              <a:rPr lang="zh-CN" altLang="en-US" dirty="0" smtClean="0"/>
              <a:t>列表中包含了子查询</a:t>
            </a:r>
          </a:p>
          <a:p>
            <a:r>
              <a:rPr lang="en-US" altLang="zh-CN" dirty="0" smtClean="0"/>
              <a:t>derived</a:t>
            </a:r>
            <a:r>
              <a:rPr lang="zh-CN" altLang="en-US" dirty="0" smtClean="0"/>
              <a:t>：在</a:t>
            </a:r>
            <a:r>
              <a:rPr lang="en-US" altLang="zh-CN" dirty="0" smtClean="0"/>
              <a:t>from</a:t>
            </a:r>
            <a:r>
              <a:rPr lang="zh-CN" altLang="en-US" dirty="0" smtClean="0"/>
              <a:t>列表中包含的子查询被标记为</a:t>
            </a:r>
            <a:r>
              <a:rPr lang="en-US" altLang="zh-CN" dirty="0" smtClean="0"/>
              <a:t>derived</a:t>
            </a:r>
            <a:r>
              <a:rPr lang="zh-CN" altLang="en-US" dirty="0" smtClean="0"/>
              <a:t>（衍生）</a:t>
            </a:r>
            <a:r>
              <a:rPr lang="en-US" altLang="zh-CN" dirty="0" smtClean="0"/>
              <a:t>MySQL</a:t>
            </a:r>
            <a:r>
              <a:rPr lang="zh-CN" altLang="en-US" dirty="0" smtClean="0"/>
              <a:t>会递归执行这些子查询，把结果放在临时表里。</a:t>
            </a:r>
          </a:p>
          <a:p>
            <a:r>
              <a:rPr lang="en-US" altLang="zh-CN" dirty="0" smtClean="0"/>
              <a:t>union</a:t>
            </a:r>
            <a:r>
              <a:rPr lang="zh-CN" altLang="en-US" dirty="0" smtClean="0"/>
              <a:t>：若第二个</a:t>
            </a:r>
            <a:r>
              <a:rPr lang="en-US" altLang="zh-CN" dirty="0" smtClean="0"/>
              <a:t>select</a:t>
            </a:r>
            <a:r>
              <a:rPr lang="zh-CN" altLang="en-US" dirty="0" smtClean="0"/>
              <a:t>出现在</a:t>
            </a:r>
            <a:r>
              <a:rPr lang="en-US" altLang="zh-CN" dirty="0" smtClean="0"/>
              <a:t>union</a:t>
            </a:r>
            <a:r>
              <a:rPr lang="zh-CN" altLang="en-US" dirty="0" smtClean="0"/>
              <a:t>之后，则被标记为</a:t>
            </a:r>
            <a:r>
              <a:rPr lang="en-US" altLang="zh-CN" dirty="0" smtClean="0"/>
              <a:t>union</a:t>
            </a:r>
            <a:r>
              <a:rPr lang="zh-CN" altLang="en-US" dirty="0" smtClean="0"/>
              <a:t>，若</a:t>
            </a:r>
            <a:r>
              <a:rPr lang="en-US" altLang="zh-CN" dirty="0" smtClean="0"/>
              <a:t>union</a:t>
            </a:r>
            <a:r>
              <a:rPr lang="zh-CN" altLang="en-US" dirty="0" smtClean="0"/>
              <a:t>包含在</a:t>
            </a:r>
            <a:r>
              <a:rPr lang="en-US" altLang="zh-CN" dirty="0" smtClean="0"/>
              <a:t>from</a:t>
            </a:r>
            <a:r>
              <a:rPr lang="zh-CN" altLang="en-US" dirty="0" smtClean="0"/>
              <a:t>子句的子查询中，外层</a:t>
            </a:r>
            <a:r>
              <a:rPr lang="en-US" altLang="zh-CN" dirty="0" smtClean="0"/>
              <a:t>select</a:t>
            </a:r>
            <a:r>
              <a:rPr lang="zh-CN" altLang="en-US" dirty="0" smtClean="0"/>
              <a:t>将被标记为：</a:t>
            </a:r>
            <a:r>
              <a:rPr lang="en-US" altLang="zh-CN" dirty="0" smtClean="0"/>
              <a:t>derived</a:t>
            </a:r>
          </a:p>
          <a:p>
            <a:r>
              <a:rPr lang="en-US" altLang="zh-CN" dirty="0" smtClean="0"/>
              <a:t>union result</a:t>
            </a:r>
            <a:r>
              <a:rPr lang="zh-CN" altLang="en-US" dirty="0" smtClean="0"/>
              <a:t>：从</a:t>
            </a:r>
            <a:r>
              <a:rPr lang="en-US" altLang="zh-CN" dirty="0" smtClean="0"/>
              <a:t>union</a:t>
            </a:r>
            <a:r>
              <a:rPr lang="zh-CN" altLang="en-US" dirty="0" smtClean="0"/>
              <a:t>表获取结果的</a:t>
            </a:r>
            <a:r>
              <a:rPr lang="en-US" altLang="zh-CN" dirty="0" smtClean="0"/>
              <a:t>select</a:t>
            </a:r>
          </a:p>
          <a:p>
            <a:endParaRPr lang="en-US" altLang="zh-CN" dirty="0" smtClean="0"/>
          </a:p>
          <a:p>
            <a:r>
              <a:rPr lang="en-US" altLang="zh-CN" dirty="0" smtClean="0"/>
              <a:t>Type</a:t>
            </a:r>
            <a:r>
              <a:rPr lang="zh-CN" altLang="en-US" dirty="0" smtClean="0"/>
              <a:t>：</a:t>
            </a:r>
            <a:endParaRPr lang="en-US" altLang="zh-CN" dirty="0" smtClean="0"/>
          </a:p>
          <a:p>
            <a:r>
              <a:rPr lang="zh-CN" altLang="en-US" sz="1200" b="0" i="0" kern="1200" dirty="0" smtClean="0">
                <a:solidFill>
                  <a:schemeClr val="tx1"/>
                </a:solidFill>
                <a:effectLst/>
                <a:latin typeface="+mn-lt"/>
                <a:ea typeface="+mn-ea"/>
                <a:cs typeface="+mn-cs"/>
              </a:rPr>
              <a:t>性能由好到差的连接类型为 </a:t>
            </a:r>
            <a:r>
              <a:rPr lang="en-US" altLang="zh-CN" sz="1200" b="0" i="0" kern="1200" dirty="0" smtClean="0">
                <a:solidFill>
                  <a:schemeClr val="tx1"/>
                </a:solidFill>
                <a:effectLst/>
                <a:latin typeface="+mn-lt"/>
                <a:ea typeface="+mn-ea"/>
                <a:cs typeface="+mn-cs"/>
              </a:rPr>
              <a:t>system</a:t>
            </a:r>
            <a:r>
              <a:rPr lang="zh-CN" altLang="en-US" sz="1200" b="0" i="0" kern="1200" dirty="0" smtClean="0">
                <a:solidFill>
                  <a:schemeClr val="tx1"/>
                </a:solidFill>
                <a:effectLst/>
                <a:latin typeface="+mn-lt"/>
                <a:ea typeface="+mn-ea"/>
                <a:cs typeface="+mn-cs"/>
              </a:rPr>
              <a:t>（表中仅有一行，即 常量表）、</a:t>
            </a:r>
            <a:r>
              <a:rPr lang="en-US" altLang="zh-CN" sz="1200" b="0" i="0" kern="1200" dirty="0" err="1" smtClean="0">
                <a:solidFill>
                  <a:schemeClr val="tx1"/>
                </a:solidFill>
                <a:effectLst/>
                <a:latin typeface="+mn-lt"/>
                <a:ea typeface="+mn-ea"/>
                <a:cs typeface="+mn-cs"/>
              </a:rPr>
              <a:t>const</a:t>
            </a:r>
            <a:r>
              <a:rPr lang="zh-CN" altLang="en-US" sz="1200" b="0" i="0" kern="1200" dirty="0" smtClean="0">
                <a:solidFill>
                  <a:schemeClr val="tx1"/>
                </a:solidFill>
                <a:effectLst/>
                <a:latin typeface="+mn-lt"/>
                <a:ea typeface="+mn-ea"/>
                <a:cs typeface="+mn-cs"/>
              </a:rPr>
              <a:t>（单表中最多有一个匹配行，例如 </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（对于前面的每一行，在此表中只查询一条记录，简单来说，就是多表连接 中使用</a:t>
            </a:r>
            <a:r>
              <a:rPr lang="en-US" altLang="zh-CN" sz="1200" b="0" i="0" kern="1200" dirty="0" smtClean="0">
                <a:solidFill>
                  <a:schemeClr val="tx1"/>
                </a:solidFill>
                <a:effectLst/>
                <a:latin typeface="+mn-lt"/>
                <a:ea typeface="+mn-ea"/>
                <a:cs typeface="+mn-cs"/>
              </a:rPr>
              <a:t>primary key</a:t>
            </a:r>
            <a:r>
              <a:rPr lang="zh-CN" altLang="en-US" sz="1200" b="0" i="0" kern="1200" dirty="0" smtClean="0">
                <a:solidFill>
                  <a:schemeClr val="tx1"/>
                </a:solidFill>
                <a:effectLst/>
                <a:latin typeface="+mn-lt"/>
                <a:ea typeface="+mn-ea"/>
                <a:cs typeface="+mn-cs"/>
              </a:rPr>
              <a:t>或者</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类似，区别在于不是使用</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，而是使用普通的索引）、</a:t>
            </a:r>
            <a:r>
              <a:rPr lang="en-US" altLang="zh-CN" sz="1200" b="0" i="0" kern="1200" dirty="0" err="1" smtClean="0">
                <a:solidFill>
                  <a:schemeClr val="tx1"/>
                </a:solidFill>
                <a:effectLst/>
                <a:latin typeface="+mn-lt"/>
                <a:ea typeface="+mn-ea"/>
                <a:cs typeface="+mn-cs"/>
              </a:rPr>
              <a:t>ref_or_null</a:t>
            </a:r>
            <a:r>
              <a:rPr lang="zh-CN" altLang="en-US" sz="1200" b="0" i="0" kern="1200" dirty="0" smtClean="0">
                <a:solidFill>
                  <a:schemeClr val="tx1"/>
                </a:solidFill>
                <a:effectLst/>
                <a:latin typeface="+mn-lt"/>
                <a:ea typeface="+mn-ea"/>
                <a:cs typeface="+mn-cs"/>
              </a:rPr>
              <a:t>（与 </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类似，区别在于 条件中包含对 </a:t>
            </a:r>
            <a:r>
              <a:rPr lang="en-US" altLang="zh-CN" sz="1200" b="0" i="0" kern="1200" dirty="0" smtClean="0">
                <a:solidFill>
                  <a:schemeClr val="tx1"/>
                </a:solidFill>
                <a:effectLst/>
                <a:latin typeface="+mn-lt"/>
                <a:ea typeface="+mn-ea"/>
                <a:cs typeface="+mn-cs"/>
              </a:rPr>
              <a:t>NULL </a:t>
            </a:r>
            <a:r>
              <a:rPr lang="zh-CN" altLang="en-US" sz="1200" b="0" i="0" kern="1200" dirty="0" smtClean="0">
                <a:solidFill>
                  <a:schemeClr val="tx1"/>
                </a:solidFill>
                <a:effectLst/>
                <a:latin typeface="+mn-lt"/>
                <a:ea typeface="+mn-ea"/>
                <a:cs typeface="+mn-cs"/>
              </a:rPr>
              <a:t>的查询） 、</a:t>
            </a:r>
            <a:r>
              <a:rPr lang="en-US" altLang="zh-CN" sz="1200" b="0" i="0" kern="1200" dirty="0" err="1" smtClean="0">
                <a:solidFill>
                  <a:schemeClr val="tx1"/>
                </a:solidFill>
                <a:effectLst/>
                <a:latin typeface="+mn-lt"/>
                <a:ea typeface="+mn-ea"/>
                <a:cs typeface="+mn-cs"/>
              </a:rPr>
              <a:t>index_merge</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索引合并优化</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unique_subquery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的后面是一个查询主键字段的子查询）、</a:t>
            </a:r>
            <a:r>
              <a:rPr lang="en-US" altLang="zh-CN" sz="1200" b="0" i="0" kern="1200" dirty="0" err="1" smtClean="0">
                <a:solidFill>
                  <a:schemeClr val="tx1"/>
                </a:solidFill>
                <a:effectLst/>
                <a:latin typeface="+mn-lt"/>
                <a:ea typeface="+mn-ea"/>
                <a:cs typeface="+mn-cs"/>
              </a:rPr>
              <a:t>index_subquery</a:t>
            </a:r>
            <a:r>
              <a:rPr lang="zh-CN" altLang="en-US" sz="1200" b="0" i="0" kern="1200" dirty="0" smtClean="0">
                <a:solidFill>
                  <a:schemeClr val="tx1"/>
                </a:solidFill>
                <a:effectLst/>
                <a:latin typeface="+mn-lt"/>
                <a:ea typeface="+mn-ea"/>
                <a:cs typeface="+mn-cs"/>
              </a:rPr>
              <a:t>（与 </a:t>
            </a:r>
            <a:r>
              <a:rPr lang="en-US" altLang="zh-CN" sz="1200" b="0" i="0" kern="1200" dirty="0" err="1" smtClean="0">
                <a:solidFill>
                  <a:schemeClr val="tx1"/>
                </a:solidFill>
                <a:effectLst/>
                <a:latin typeface="+mn-lt"/>
                <a:ea typeface="+mn-ea"/>
                <a:cs typeface="+mn-cs"/>
              </a:rPr>
              <a:t>unique_subquery</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类似， 区别在于 </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的后面是查询非唯一索引字段的子查询）、</a:t>
            </a:r>
            <a:r>
              <a:rPr lang="en-US" altLang="zh-CN" sz="1200" b="0" i="0" kern="1200" dirty="0" smtClean="0">
                <a:solidFill>
                  <a:schemeClr val="tx1"/>
                </a:solidFill>
                <a:effectLst/>
                <a:latin typeface="+mn-lt"/>
                <a:ea typeface="+mn-ea"/>
                <a:cs typeface="+mn-cs"/>
              </a:rPr>
              <a:t>range</a:t>
            </a:r>
            <a:r>
              <a:rPr lang="zh-CN" altLang="en-US" sz="1200" b="0" i="0" kern="1200" dirty="0" smtClean="0">
                <a:solidFill>
                  <a:schemeClr val="tx1"/>
                </a:solidFill>
                <a:effectLst/>
                <a:latin typeface="+mn-lt"/>
                <a:ea typeface="+mn-ea"/>
                <a:cs typeface="+mn-cs"/>
              </a:rPr>
              <a:t>（单表中的范围查询）、 </a:t>
            </a:r>
            <a:r>
              <a:rPr lang="en-US" altLang="zh-CN" sz="1200" b="0" i="0" kern="1200" dirty="0" smtClean="0">
                <a:solidFill>
                  <a:schemeClr val="tx1"/>
                </a:solidFill>
                <a:effectLst/>
                <a:latin typeface="+mn-lt"/>
                <a:ea typeface="+mn-ea"/>
                <a:cs typeface="+mn-cs"/>
              </a:rPr>
              <a:t>index</a:t>
            </a:r>
            <a:r>
              <a:rPr lang="zh-CN" altLang="en-US" sz="1200" b="0" i="0" kern="1200" dirty="0" smtClean="0">
                <a:solidFill>
                  <a:schemeClr val="tx1"/>
                </a:solidFill>
                <a:effectLst/>
                <a:latin typeface="+mn-lt"/>
                <a:ea typeface="+mn-ea"/>
                <a:cs typeface="+mn-cs"/>
              </a:rPr>
              <a:t>（对于前面的每一行，都通过查询索引来得到数据）、</a:t>
            </a:r>
            <a:r>
              <a:rPr lang="en-US" altLang="zh-CN" sz="1200" b="0" i="0" kern="1200" dirty="0" smtClean="0">
                <a:solidFill>
                  <a:schemeClr val="tx1"/>
                </a:solidFill>
                <a:effectLst/>
                <a:latin typeface="+mn-lt"/>
                <a:ea typeface="+mn-ea"/>
                <a:cs typeface="+mn-cs"/>
              </a:rPr>
              <a:t>all</a:t>
            </a:r>
            <a:r>
              <a:rPr lang="zh-CN" altLang="en-US" sz="1200" b="0" i="0" kern="1200" dirty="0" smtClean="0">
                <a:solidFill>
                  <a:schemeClr val="tx1"/>
                </a:solidFill>
                <a:effectLst/>
                <a:latin typeface="+mn-lt"/>
                <a:ea typeface="+mn-ea"/>
                <a:cs typeface="+mn-cs"/>
              </a:rPr>
              <a:t>（对于前面的每一行，都通过全表扫描来得到数据）。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19</a:t>
            </a:fld>
            <a:endParaRPr lang="zh-CN" altLang="en-US"/>
          </a:p>
        </p:txBody>
      </p:sp>
    </p:spTree>
    <p:extLst>
      <p:ext uri="{BB962C8B-B14F-4D97-AF65-F5344CB8AC3E}">
        <p14:creationId xmlns:p14="http://schemas.microsoft.com/office/powerpoint/2010/main" val="2849509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21</a:t>
            </a:fld>
            <a:endParaRPr lang="zh-CN" altLang="en-US"/>
          </a:p>
        </p:txBody>
      </p:sp>
    </p:spTree>
    <p:extLst>
      <p:ext uri="{BB962C8B-B14F-4D97-AF65-F5344CB8AC3E}">
        <p14:creationId xmlns:p14="http://schemas.microsoft.com/office/powerpoint/2010/main" val="3756147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22</a:t>
            </a:fld>
            <a:endParaRPr lang="zh-CN" altLang="en-US"/>
          </a:p>
        </p:txBody>
      </p:sp>
    </p:spTree>
    <p:extLst>
      <p:ext uri="{BB962C8B-B14F-4D97-AF65-F5344CB8AC3E}">
        <p14:creationId xmlns:p14="http://schemas.microsoft.com/office/powerpoint/2010/main" val="193754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23</a:t>
            </a:fld>
            <a:endParaRPr lang="zh-CN" altLang="en-US"/>
          </a:p>
        </p:txBody>
      </p:sp>
    </p:spTree>
    <p:extLst>
      <p:ext uri="{BB962C8B-B14F-4D97-AF65-F5344CB8AC3E}">
        <p14:creationId xmlns:p14="http://schemas.microsoft.com/office/powerpoint/2010/main" val="69841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24</a:t>
            </a:fld>
            <a:endParaRPr lang="zh-CN" altLang="en-US"/>
          </a:p>
        </p:txBody>
      </p:sp>
    </p:spTree>
    <p:extLst>
      <p:ext uri="{BB962C8B-B14F-4D97-AF65-F5344CB8AC3E}">
        <p14:creationId xmlns:p14="http://schemas.microsoft.com/office/powerpoint/2010/main" val="2247439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25</a:t>
            </a:fld>
            <a:endParaRPr lang="zh-CN" altLang="en-US"/>
          </a:p>
        </p:txBody>
      </p:sp>
    </p:spTree>
    <p:extLst>
      <p:ext uri="{BB962C8B-B14F-4D97-AF65-F5344CB8AC3E}">
        <p14:creationId xmlns:p14="http://schemas.microsoft.com/office/powerpoint/2010/main" val="1524595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常被用作查找的数据结构：哈希表，树表（红黑树，二叉查找树，</a:t>
            </a:r>
            <a:r>
              <a:rPr lang="en-US" altLang="zh-CN" dirty="0" smtClean="0"/>
              <a:t>b</a:t>
            </a:r>
            <a:r>
              <a:rPr lang="zh-CN" altLang="en-US" dirty="0" smtClean="0"/>
              <a:t>树以及</a:t>
            </a:r>
            <a:r>
              <a:rPr lang="en-US" altLang="zh-CN" dirty="0" smtClean="0"/>
              <a:t>b+</a:t>
            </a:r>
            <a:r>
              <a:rPr lang="zh-CN" altLang="en-US" dirty="0" smtClean="0"/>
              <a:t>树）</a:t>
            </a:r>
            <a:endParaRPr lang="en-US" altLang="zh-CN" dirty="0" smtClean="0"/>
          </a:p>
          <a:p>
            <a:r>
              <a:rPr lang="zh-CN" altLang="en-US" dirty="0" smtClean="0"/>
              <a:t>没有索引的话：</a:t>
            </a:r>
            <a:r>
              <a:rPr lang="zh-CN" altLang="zh-CN" sz="1200" kern="1200" dirty="0" smtClean="0">
                <a:solidFill>
                  <a:schemeClr val="tx1"/>
                </a:solidFill>
                <a:effectLst/>
                <a:latin typeface="+mn-lt"/>
                <a:ea typeface="+mn-ea"/>
                <a:cs typeface="+mn-cs"/>
              </a:rPr>
              <a:t>数据库每次都查询数据都要从硬盘中获取部分数据，放到内存中读取。</a:t>
            </a:r>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6</a:t>
            </a:fld>
            <a:endParaRPr lang="zh-CN" altLang="en-US"/>
          </a:p>
        </p:txBody>
      </p:sp>
    </p:spTree>
    <p:extLst>
      <p:ext uri="{BB962C8B-B14F-4D97-AF65-F5344CB8AC3E}">
        <p14:creationId xmlns:p14="http://schemas.microsoft.com/office/powerpoint/2010/main" val="3085099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我对覆盖索引的理解是一种查询的策略，在查询的时候只获取索引列，可以提高查询效率。</a:t>
            </a:r>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26</a:t>
            </a:fld>
            <a:endParaRPr lang="zh-CN" altLang="en-US"/>
          </a:p>
        </p:txBody>
      </p:sp>
    </p:spTree>
    <p:extLst>
      <p:ext uri="{BB962C8B-B14F-4D97-AF65-F5344CB8AC3E}">
        <p14:creationId xmlns:p14="http://schemas.microsoft.com/office/powerpoint/2010/main" val="4161841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C48697-B844-43EE-ACEA-A41A6074C50F}" type="slidenum">
              <a:rPr lang="zh-CN" altLang="en-US" smtClean="0"/>
              <a:t>30</a:t>
            </a:fld>
            <a:endParaRPr lang="zh-CN" altLang="en-US"/>
          </a:p>
        </p:txBody>
      </p:sp>
    </p:spTree>
    <p:extLst>
      <p:ext uri="{BB962C8B-B14F-4D97-AF65-F5344CB8AC3E}">
        <p14:creationId xmlns:p14="http://schemas.microsoft.com/office/powerpoint/2010/main" val="2189157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常被用作查找的数据结构：哈希表，树表（红黑树，二叉查找树，</a:t>
            </a:r>
            <a:r>
              <a:rPr lang="en-US" altLang="zh-CN" dirty="0" smtClean="0"/>
              <a:t>b</a:t>
            </a:r>
            <a:r>
              <a:rPr lang="zh-CN" altLang="en-US" dirty="0" smtClean="0"/>
              <a:t>树以及</a:t>
            </a:r>
            <a:r>
              <a:rPr lang="en-US" altLang="zh-CN" dirty="0" smtClean="0"/>
              <a:t>b+</a:t>
            </a:r>
            <a:r>
              <a:rPr lang="zh-CN" altLang="en-US" dirty="0" smtClean="0"/>
              <a:t>树）</a:t>
            </a:r>
            <a:endParaRPr lang="en-US" altLang="zh-CN" dirty="0" smtClean="0"/>
          </a:p>
          <a:p>
            <a:r>
              <a:rPr lang="zh-CN" altLang="en-US" dirty="0" smtClean="0"/>
              <a:t>没有索引的话：</a:t>
            </a:r>
            <a:r>
              <a:rPr lang="zh-CN" altLang="zh-CN" sz="1200" kern="1200" dirty="0" smtClean="0">
                <a:solidFill>
                  <a:schemeClr val="tx1"/>
                </a:solidFill>
                <a:effectLst/>
                <a:latin typeface="+mn-lt"/>
                <a:ea typeface="+mn-ea"/>
                <a:cs typeface="+mn-cs"/>
              </a:rPr>
              <a:t>数据库每次都查询数据都要从硬盘中获取部分数据，放到内存中读取。</a:t>
            </a:r>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33</a:t>
            </a:fld>
            <a:endParaRPr lang="zh-CN" altLang="en-US"/>
          </a:p>
        </p:txBody>
      </p:sp>
    </p:spTree>
    <p:extLst>
      <p:ext uri="{BB962C8B-B14F-4D97-AF65-F5344CB8AC3E}">
        <p14:creationId xmlns:p14="http://schemas.microsoft.com/office/powerpoint/2010/main" val="1569445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34</a:t>
            </a:fld>
            <a:endParaRPr lang="zh-CN" altLang="en-US"/>
          </a:p>
        </p:txBody>
      </p:sp>
    </p:spTree>
    <p:extLst>
      <p:ext uri="{BB962C8B-B14F-4D97-AF65-F5344CB8AC3E}">
        <p14:creationId xmlns:p14="http://schemas.microsoft.com/office/powerpoint/2010/main" val="1122215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索引是在存储引擎实现的，也就是说不同的存储引擎，可能会有不同的索引。即使是相同的索引，不同的存储引擎实现方式和存储结构也可能不相同。以</a:t>
            </a:r>
            <a:r>
              <a:rPr lang="en-US" altLang="zh-CN" dirty="0" smtClean="0"/>
              <a:t>BTREE</a:t>
            </a:r>
            <a:r>
              <a:rPr lang="zh-CN" altLang="en-US" dirty="0" smtClean="0"/>
              <a:t>索引为例，在</a:t>
            </a:r>
            <a:r>
              <a:rPr lang="en-US" altLang="zh-CN" dirty="0" err="1" smtClean="0"/>
              <a:t>InnoDB</a:t>
            </a:r>
            <a:r>
              <a:rPr lang="zh-CN" altLang="en-US" dirty="0" smtClean="0"/>
              <a:t>存储引擎中，</a:t>
            </a:r>
            <a:r>
              <a:rPr lang="en-US" altLang="zh-CN" dirty="0" smtClean="0"/>
              <a:t>BTREE</a:t>
            </a:r>
            <a:r>
              <a:rPr lang="zh-CN" altLang="en-US" dirty="0" smtClean="0"/>
              <a:t>索引是按照原数据格式存储索引，但是在</a:t>
            </a:r>
            <a:r>
              <a:rPr lang="en-US" altLang="zh-CN" dirty="0" smtClean="0"/>
              <a:t>MYISAM</a:t>
            </a:r>
            <a:r>
              <a:rPr lang="zh-CN" altLang="en-US" dirty="0" smtClean="0"/>
              <a:t>存储引擎中，</a:t>
            </a:r>
            <a:r>
              <a:rPr lang="en-US" altLang="zh-CN" dirty="0" smtClean="0"/>
              <a:t>BTREE</a:t>
            </a:r>
            <a:r>
              <a:rPr lang="zh-CN" altLang="en-US" dirty="0" smtClean="0"/>
              <a:t>索引则会是用前缀压缩技术使得索引更小。</a:t>
            </a:r>
            <a:endParaRPr lang="en-US" altLang="zh-CN" dirty="0" smtClean="0"/>
          </a:p>
          <a:p>
            <a:r>
              <a:rPr lang="zh-CN" altLang="en-US" dirty="0" smtClean="0"/>
              <a:t>介绍每一个索引原理、实现、</a:t>
            </a:r>
            <a:r>
              <a:rPr lang="zh-CN" altLang="en-US" smtClean="0"/>
              <a:t>使用规则</a:t>
            </a:r>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35</a:t>
            </a:fld>
            <a:endParaRPr lang="zh-CN" altLang="en-US"/>
          </a:p>
        </p:txBody>
      </p:sp>
    </p:spTree>
    <p:extLst>
      <p:ext uri="{BB962C8B-B14F-4D97-AF65-F5344CB8AC3E}">
        <p14:creationId xmlns:p14="http://schemas.microsoft.com/office/powerpoint/2010/main" val="124721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索引是在存储引擎实现的，也就是说不同的存储引擎，可能会有不同的索引。即使是相同的索引，不同的存储引擎实现方式和存储结构也可能不相同。以</a:t>
            </a:r>
            <a:r>
              <a:rPr lang="en-US" altLang="zh-CN" dirty="0" smtClean="0"/>
              <a:t>BTREE</a:t>
            </a:r>
            <a:r>
              <a:rPr lang="zh-CN" altLang="en-US" dirty="0" smtClean="0"/>
              <a:t>索引为例，在</a:t>
            </a:r>
            <a:r>
              <a:rPr lang="en-US" altLang="zh-CN" dirty="0" err="1" smtClean="0"/>
              <a:t>InnoDB</a:t>
            </a:r>
            <a:r>
              <a:rPr lang="zh-CN" altLang="en-US" dirty="0" smtClean="0"/>
              <a:t>存储引擎中，</a:t>
            </a:r>
            <a:r>
              <a:rPr lang="en-US" altLang="zh-CN" dirty="0" smtClean="0"/>
              <a:t>BTREE</a:t>
            </a:r>
            <a:r>
              <a:rPr lang="zh-CN" altLang="en-US" dirty="0" smtClean="0"/>
              <a:t>索引是按照原数据格式存储索引，但是在</a:t>
            </a:r>
            <a:r>
              <a:rPr lang="en-US" altLang="zh-CN" dirty="0" smtClean="0"/>
              <a:t>MYISAM</a:t>
            </a:r>
            <a:r>
              <a:rPr lang="zh-CN" altLang="en-US" dirty="0" smtClean="0"/>
              <a:t>存储引擎中，</a:t>
            </a:r>
            <a:r>
              <a:rPr lang="en-US" altLang="zh-CN" dirty="0" smtClean="0"/>
              <a:t>BTREE</a:t>
            </a:r>
            <a:r>
              <a:rPr lang="zh-CN" altLang="en-US" dirty="0" smtClean="0"/>
              <a:t>索引则会是用前缀压缩技术使得索引更小。</a:t>
            </a:r>
            <a:endParaRPr lang="en-US" altLang="zh-CN" dirty="0" smtClean="0"/>
          </a:p>
          <a:p>
            <a:r>
              <a:rPr lang="zh-CN" altLang="en-US" dirty="0" smtClean="0"/>
              <a:t>介绍每一个索引原理、实现、</a:t>
            </a:r>
            <a:r>
              <a:rPr lang="zh-CN" altLang="en-US" smtClean="0"/>
              <a:t>使用规则</a:t>
            </a:r>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36</a:t>
            </a:fld>
            <a:endParaRPr lang="zh-CN" altLang="en-US"/>
          </a:p>
        </p:txBody>
      </p:sp>
    </p:spTree>
    <p:extLst>
      <p:ext uri="{BB962C8B-B14F-4D97-AF65-F5344CB8AC3E}">
        <p14:creationId xmlns:p14="http://schemas.microsoft.com/office/powerpoint/2010/main" val="24797933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这个 </a:t>
            </a:r>
            <a:r>
              <a:rPr lang="en-US" altLang="zh-CN" sz="1200" b="0" i="0" kern="1200" dirty="0" smtClean="0">
                <a:solidFill>
                  <a:schemeClr val="tx1"/>
                </a:solidFill>
                <a:effectLst/>
                <a:latin typeface="+mn-lt"/>
                <a:ea typeface="+mn-ea"/>
                <a:cs typeface="+mn-cs"/>
              </a:rPr>
              <a:t>m </a:t>
            </a:r>
            <a:r>
              <a:rPr lang="zh-CN" altLang="en-US" sz="1200" b="0" i="0" kern="1200" dirty="0" smtClean="0">
                <a:solidFill>
                  <a:schemeClr val="tx1"/>
                </a:solidFill>
                <a:effectLst/>
                <a:latin typeface="+mn-lt"/>
                <a:ea typeface="+mn-ea"/>
                <a:cs typeface="+mn-cs"/>
              </a:rPr>
              <a:t>阶是怎么定义的呢？这里我们以一个节点能拥有的最大子节点数来表示这颗树的阶数。举个例子，如果一个节点最多有 </a:t>
            </a:r>
            <a:r>
              <a:rPr lang="en-US" altLang="zh-CN" sz="1200" b="0" i="0" kern="1200" dirty="0" smtClean="0">
                <a:solidFill>
                  <a:schemeClr val="tx1"/>
                </a:solidFill>
                <a:effectLst/>
                <a:latin typeface="+mn-lt"/>
                <a:ea typeface="+mn-ea"/>
                <a:cs typeface="+mn-cs"/>
              </a:rPr>
              <a:t>n </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key</a:t>
            </a:r>
            <a:r>
              <a:rPr lang="zh-CN" altLang="en-US" sz="1200" b="0" i="0" kern="1200" dirty="0" smtClean="0">
                <a:solidFill>
                  <a:schemeClr val="tx1"/>
                </a:solidFill>
                <a:effectLst/>
                <a:latin typeface="+mn-lt"/>
                <a:ea typeface="+mn-ea"/>
                <a:cs typeface="+mn-cs"/>
              </a:rPr>
              <a:t>，那么这个节点最多就会有 </a:t>
            </a:r>
            <a:r>
              <a:rPr lang="en-US" altLang="zh-CN" sz="1200" b="0" i="0" kern="1200" dirty="0" smtClean="0">
                <a:solidFill>
                  <a:schemeClr val="tx1"/>
                </a:solidFill>
                <a:effectLst/>
                <a:latin typeface="+mn-lt"/>
                <a:ea typeface="+mn-ea"/>
                <a:cs typeface="+mn-cs"/>
              </a:rPr>
              <a:t>n+1 </a:t>
            </a:r>
            <a:r>
              <a:rPr lang="zh-CN" altLang="en-US" sz="1200" b="0" i="0" kern="1200" dirty="0" smtClean="0">
                <a:solidFill>
                  <a:schemeClr val="tx1"/>
                </a:solidFill>
                <a:effectLst/>
                <a:latin typeface="+mn-lt"/>
                <a:ea typeface="+mn-ea"/>
                <a:cs typeface="+mn-cs"/>
              </a:rPr>
              <a:t>个子节点，这棵树就叫做 </a:t>
            </a:r>
            <a:r>
              <a:rPr lang="en-US" altLang="zh-CN" sz="1200" b="0" i="0" kern="1200" dirty="0" smtClean="0">
                <a:solidFill>
                  <a:schemeClr val="tx1"/>
                </a:solidFill>
                <a:effectLst/>
                <a:latin typeface="+mn-lt"/>
                <a:ea typeface="+mn-ea"/>
                <a:cs typeface="+mn-cs"/>
              </a:rPr>
              <a:t>n+1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m=n+1</a:t>
            </a:r>
            <a:r>
              <a:rPr lang="zh-CN" altLang="en-US" sz="1200" b="0" i="0" kern="1200" dirty="0" smtClean="0">
                <a:solidFill>
                  <a:schemeClr val="tx1"/>
                </a:solidFill>
                <a:effectLst/>
                <a:latin typeface="+mn-lt"/>
                <a:ea typeface="+mn-ea"/>
                <a:cs typeface="+mn-cs"/>
              </a:rPr>
              <a:t>）阶树。</a:t>
            </a:r>
            <a:endParaRPr lang="zh-CN" altLang="en-US" dirty="0" smtClean="0"/>
          </a:p>
        </p:txBody>
      </p:sp>
      <p:sp>
        <p:nvSpPr>
          <p:cNvPr id="4" name="灯片编号占位符 3"/>
          <p:cNvSpPr>
            <a:spLocks noGrp="1"/>
          </p:cNvSpPr>
          <p:nvPr>
            <p:ph type="sldNum" sz="quarter" idx="10"/>
          </p:nvPr>
        </p:nvSpPr>
        <p:spPr/>
        <p:txBody>
          <a:bodyPr/>
          <a:lstStyle/>
          <a:p>
            <a:fld id="{3AC48697-B844-43EE-ACEA-A41A6074C50F}" type="slidenum">
              <a:rPr lang="zh-CN" altLang="en-US" smtClean="0"/>
              <a:t>37</a:t>
            </a:fld>
            <a:endParaRPr lang="zh-CN" altLang="en-US"/>
          </a:p>
        </p:txBody>
      </p:sp>
    </p:spTree>
    <p:extLst>
      <p:ext uri="{BB962C8B-B14F-4D97-AF65-F5344CB8AC3E}">
        <p14:creationId xmlns:p14="http://schemas.microsoft.com/office/powerpoint/2010/main" val="1134552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38</a:t>
            </a:fld>
            <a:endParaRPr lang="zh-CN" altLang="en-US"/>
          </a:p>
        </p:txBody>
      </p:sp>
    </p:spTree>
    <p:extLst>
      <p:ext uri="{BB962C8B-B14F-4D97-AF65-F5344CB8AC3E}">
        <p14:creationId xmlns:p14="http://schemas.microsoft.com/office/powerpoint/2010/main" val="4213628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先有局部性原理，然后操作系统的实际实现方式是磁盘预读。</a:t>
            </a:r>
            <a:endParaRPr lang="en-US" altLang="zh-CN" dirty="0" smtClean="0"/>
          </a:p>
          <a:p>
            <a:r>
              <a:rPr lang="zh-CN" altLang="en-US" sz="1200" b="0" i="0" kern="1200" dirty="0" smtClean="0">
                <a:solidFill>
                  <a:schemeClr val="tx1"/>
                </a:solidFill>
                <a:effectLst/>
                <a:latin typeface="+mn-lt"/>
                <a:ea typeface="+mn-ea"/>
                <a:cs typeface="+mn-cs"/>
              </a:rPr>
              <a:t>由于存储介质的特性，磁盘本身存取就比主存慢很多，再加上机械运动耗费，磁盘的存取速度往往是主存的几百分分之一，因此为了提高效率，要尽量减少磁盘</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为了达到这个目的，磁盘往往不是严格按需读取，而是每次都会预读，即使只需要一个字节，磁盘也会从这个位置开始，顺序向后读取一定长度的数据放入内存。这样做的理论依据是计算机科学中著名的局部性原理：</a:t>
            </a:r>
          </a:p>
          <a:p>
            <a:r>
              <a:rPr lang="zh-CN" altLang="en-US" sz="1200" b="0" i="0" kern="1200" dirty="0" smtClean="0">
                <a:solidFill>
                  <a:schemeClr val="tx1"/>
                </a:solidFill>
                <a:effectLst/>
                <a:latin typeface="+mn-lt"/>
                <a:ea typeface="+mn-ea"/>
                <a:cs typeface="+mn-cs"/>
              </a:rPr>
              <a:t>当一个数据被用到时，其附近的数据也通常会马上被使用。</a:t>
            </a:r>
          </a:p>
          <a:p>
            <a:r>
              <a:rPr lang="zh-CN" altLang="en-US" sz="1200" b="0" i="0" kern="1200" dirty="0" smtClean="0">
                <a:solidFill>
                  <a:schemeClr val="tx1"/>
                </a:solidFill>
                <a:effectLst/>
                <a:latin typeface="+mn-lt"/>
                <a:ea typeface="+mn-ea"/>
                <a:cs typeface="+mn-cs"/>
              </a:rPr>
              <a:t>程序运行期间所需要的数据通常比较集中。</a:t>
            </a:r>
          </a:p>
          <a:p>
            <a:r>
              <a:rPr lang="zh-CN" altLang="en-US" sz="1200" b="0" i="0" kern="1200" dirty="0" smtClean="0">
                <a:solidFill>
                  <a:schemeClr val="tx1"/>
                </a:solidFill>
                <a:effectLst/>
                <a:latin typeface="+mn-lt"/>
                <a:ea typeface="+mn-ea"/>
                <a:cs typeface="+mn-cs"/>
              </a:rPr>
              <a:t>由于磁盘顺序读取的效率很高（不需要寻道时间，只需很少的旋转时间），因此对于具有局部性的程序来说，预读可以提高</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效率。</a:t>
            </a:r>
          </a:p>
          <a:p>
            <a:r>
              <a:rPr lang="zh-CN" altLang="en-US" sz="1200" b="0" i="0" kern="1200" dirty="0" smtClean="0">
                <a:solidFill>
                  <a:schemeClr val="tx1"/>
                </a:solidFill>
                <a:effectLst/>
                <a:latin typeface="+mn-lt"/>
                <a:ea typeface="+mn-ea"/>
                <a:cs typeface="+mn-cs"/>
              </a:rPr>
              <a:t>预读的长度一般为页（</a:t>
            </a:r>
            <a:r>
              <a:rPr lang="en-US" altLang="zh-CN" sz="1200" b="0" i="0" kern="1200" dirty="0" smtClean="0">
                <a:solidFill>
                  <a:schemeClr val="tx1"/>
                </a:solidFill>
                <a:effectLst/>
                <a:latin typeface="+mn-lt"/>
                <a:ea typeface="+mn-ea"/>
                <a:cs typeface="+mn-cs"/>
              </a:rPr>
              <a:t>page</a:t>
            </a:r>
            <a:r>
              <a:rPr lang="zh-CN" altLang="en-US" sz="1200" b="0" i="0" kern="1200" dirty="0" smtClean="0">
                <a:solidFill>
                  <a:schemeClr val="tx1"/>
                </a:solidFill>
                <a:effectLst/>
                <a:latin typeface="+mn-lt"/>
                <a:ea typeface="+mn-ea"/>
                <a:cs typeface="+mn-cs"/>
              </a:rPr>
              <a:t>）的整倍数。页是计算机管理存储器的逻辑块，硬件及操作系统往往将主存和磁盘存储区分割为连续的大小相等的块，每个存储块称为一页（在许多操作系统中，页得大小通常为</a:t>
            </a:r>
            <a:r>
              <a:rPr lang="en-US" altLang="zh-CN" sz="1200" b="0" i="0" kern="1200" dirty="0" smtClean="0">
                <a:solidFill>
                  <a:schemeClr val="tx1"/>
                </a:solidFill>
                <a:effectLst/>
                <a:latin typeface="+mn-lt"/>
                <a:ea typeface="+mn-ea"/>
                <a:cs typeface="+mn-cs"/>
              </a:rPr>
              <a:t>4k</a:t>
            </a:r>
            <a:r>
              <a:rPr lang="zh-CN" altLang="en-US" sz="1200" b="0" i="0" kern="1200" dirty="0" smtClean="0">
                <a:solidFill>
                  <a:schemeClr val="tx1"/>
                </a:solidFill>
                <a:effectLst/>
                <a:latin typeface="+mn-lt"/>
                <a:ea typeface="+mn-ea"/>
                <a:cs typeface="+mn-cs"/>
              </a:rPr>
              <a:t>），主存和磁盘以页为单位交换数据。当程序要读取的数据不在主存中时，会触发一个缺页异常，此时系统会向磁盘发出读盘信号，磁盘会找到数据的起始位置并向后连续读取一页或几页载入内存中，然后异常返回，程序继续运行。</a:t>
            </a:r>
          </a:p>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39</a:t>
            </a:fld>
            <a:endParaRPr lang="zh-CN" altLang="en-US"/>
          </a:p>
        </p:txBody>
      </p:sp>
    </p:spTree>
    <p:extLst>
      <p:ext uri="{BB962C8B-B14F-4D97-AF65-F5344CB8AC3E}">
        <p14:creationId xmlns:p14="http://schemas.microsoft.com/office/powerpoint/2010/main" val="3692193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cs typeface="+mn-ea"/>
                <a:sym typeface="+mn-lt"/>
              </a:rPr>
              <a:t>数据库系统的设计者巧妙利用了磁盘预读原理，将一个节点的大小设为等于一个页，这样每个节点只需要一次</a:t>
            </a:r>
            <a:r>
              <a:rPr lang="en-US" altLang="zh-CN" dirty="0" smtClean="0">
                <a:cs typeface="+mn-ea"/>
                <a:sym typeface="+mn-lt"/>
              </a:rPr>
              <a:t>I/O</a:t>
            </a:r>
            <a:r>
              <a:rPr lang="zh-CN" altLang="en-US" dirty="0" smtClean="0">
                <a:cs typeface="+mn-ea"/>
                <a:sym typeface="+mn-lt"/>
              </a:rPr>
              <a:t>就可以完全载入。</a:t>
            </a:r>
            <a:endParaRPr lang="en-US" altLang="zh-CN" dirty="0" smtClean="0">
              <a:cs typeface="+mn-ea"/>
              <a:sym typeface="+mn-lt"/>
            </a:endParaRPr>
          </a:p>
        </p:txBody>
      </p:sp>
      <p:sp>
        <p:nvSpPr>
          <p:cNvPr id="4" name="灯片编号占位符 3"/>
          <p:cNvSpPr>
            <a:spLocks noGrp="1"/>
          </p:cNvSpPr>
          <p:nvPr>
            <p:ph type="sldNum" sz="quarter" idx="10"/>
          </p:nvPr>
        </p:nvSpPr>
        <p:spPr/>
        <p:txBody>
          <a:bodyPr/>
          <a:lstStyle/>
          <a:p>
            <a:fld id="{3AC48697-B844-43EE-ACEA-A41A6074C50F}" type="slidenum">
              <a:rPr lang="zh-CN" altLang="en-US" smtClean="0"/>
              <a:t>40</a:t>
            </a:fld>
            <a:endParaRPr lang="zh-CN" altLang="en-US"/>
          </a:p>
        </p:txBody>
      </p:sp>
    </p:spTree>
    <p:extLst>
      <p:ext uri="{BB962C8B-B14F-4D97-AF65-F5344CB8AC3E}">
        <p14:creationId xmlns:p14="http://schemas.microsoft.com/office/powerpoint/2010/main" val="1626229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常被用作查找的数据结构：哈希表，树表（红黑树，二叉查找树，</a:t>
            </a:r>
            <a:r>
              <a:rPr lang="en-US" altLang="zh-CN" dirty="0" smtClean="0"/>
              <a:t>b</a:t>
            </a:r>
            <a:r>
              <a:rPr lang="zh-CN" altLang="en-US" dirty="0" smtClean="0"/>
              <a:t>树以及</a:t>
            </a:r>
            <a:r>
              <a:rPr lang="en-US" altLang="zh-CN" dirty="0" smtClean="0"/>
              <a:t>b+</a:t>
            </a:r>
            <a:r>
              <a:rPr lang="zh-CN" altLang="en-US" dirty="0" smtClean="0"/>
              <a:t>树）</a:t>
            </a:r>
            <a:endParaRPr lang="en-US" altLang="zh-CN" dirty="0" smtClean="0"/>
          </a:p>
          <a:p>
            <a:r>
              <a:rPr lang="zh-CN" altLang="en-US" dirty="0" smtClean="0"/>
              <a:t>没有索引的话：</a:t>
            </a:r>
            <a:r>
              <a:rPr lang="zh-CN" altLang="zh-CN" sz="1200" kern="1200" dirty="0" smtClean="0">
                <a:solidFill>
                  <a:schemeClr val="tx1"/>
                </a:solidFill>
                <a:effectLst/>
                <a:latin typeface="+mn-lt"/>
                <a:ea typeface="+mn-ea"/>
                <a:cs typeface="+mn-cs"/>
              </a:rPr>
              <a:t>数据库每次都查询数据都要从硬盘中获取部分数据，放到内存中读取。</a:t>
            </a:r>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7</a:t>
            </a:fld>
            <a:endParaRPr lang="zh-CN" altLang="en-US"/>
          </a:p>
        </p:txBody>
      </p:sp>
    </p:spTree>
    <p:extLst>
      <p:ext uri="{BB962C8B-B14F-4D97-AF65-F5344CB8AC3E}">
        <p14:creationId xmlns:p14="http://schemas.microsoft.com/office/powerpoint/2010/main" val="536133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41</a:t>
            </a:fld>
            <a:endParaRPr lang="zh-CN" altLang="en-US"/>
          </a:p>
        </p:txBody>
      </p:sp>
    </p:spTree>
    <p:extLst>
      <p:ext uri="{BB962C8B-B14F-4D97-AF65-F5344CB8AC3E}">
        <p14:creationId xmlns:p14="http://schemas.microsoft.com/office/powerpoint/2010/main" val="1091531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我对覆盖索引的理解是一种查询的策略，在查询的时候只获取索引列，可以提高查询效率。</a:t>
            </a:r>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42</a:t>
            </a:fld>
            <a:endParaRPr lang="zh-CN" altLang="en-US"/>
          </a:p>
        </p:txBody>
      </p:sp>
    </p:spTree>
    <p:extLst>
      <p:ext uri="{BB962C8B-B14F-4D97-AF65-F5344CB8AC3E}">
        <p14:creationId xmlns:p14="http://schemas.microsoft.com/office/powerpoint/2010/main" val="4588192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44</a:t>
            </a:fld>
            <a:endParaRPr lang="zh-CN" altLang="en-US"/>
          </a:p>
        </p:txBody>
      </p:sp>
    </p:spTree>
    <p:extLst>
      <p:ext uri="{BB962C8B-B14F-4D97-AF65-F5344CB8AC3E}">
        <p14:creationId xmlns:p14="http://schemas.microsoft.com/office/powerpoint/2010/main" val="3459975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47</a:t>
            </a:fld>
            <a:endParaRPr lang="zh-CN" altLang="en-US"/>
          </a:p>
        </p:txBody>
      </p:sp>
    </p:spTree>
    <p:extLst>
      <p:ext uri="{BB962C8B-B14F-4D97-AF65-F5344CB8AC3E}">
        <p14:creationId xmlns:p14="http://schemas.microsoft.com/office/powerpoint/2010/main" val="2953762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索引是在存储引擎实现的，也就是说不同的存储引擎，可能会有不同的索引。即使是相同的索引，不同的存储引擎实现方式和存储结构也可能不相同。以</a:t>
            </a:r>
            <a:r>
              <a:rPr lang="en-US" altLang="zh-CN" dirty="0" smtClean="0"/>
              <a:t>BTREE</a:t>
            </a:r>
            <a:r>
              <a:rPr lang="zh-CN" altLang="en-US" dirty="0" smtClean="0"/>
              <a:t>索引为例，在</a:t>
            </a:r>
            <a:r>
              <a:rPr lang="en-US" altLang="zh-CN" dirty="0" err="1" smtClean="0"/>
              <a:t>InnoDB</a:t>
            </a:r>
            <a:r>
              <a:rPr lang="zh-CN" altLang="en-US" dirty="0" smtClean="0"/>
              <a:t>存储引擎中，</a:t>
            </a:r>
            <a:r>
              <a:rPr lang="en-US" altLang="zh-CN" dirty="0" smtClean="0"/>
              <a:t>BTREE</a:t>
            </a:r>
            <a:r>
              <a:rPr lang="zh-CN" altLang="en-US" dirty="0" smtClean="0"/>
              <a:t>索引是按照原数据格式存储索引，但是在</a:t>
            </a:r>
            <a:r>
              <a:rPr lang="en-US" altLang="zh-CN" dirty="0" smtClean="0"/>
              <a:t>MYISAM</a:t>
            </a:r>
            <a:r>
              <a:rPr lang="zh-CN" altLang="en-US" dirty="0" smtClean="0"/>
              <a:t>存储引擎中，</a:t>
            </a:r>
            <a:r>
              <a:rPr lang="en-US" altLang="zh-CN" dirty="0" smtClean="0"/>
              <a:t>BTREE</a:t>
            </a:r>
            <a:r>
              <a:rPr lang="zh-CN" altLang="en-US" dirty="0" smtClean="0"/>
              <a:t>索引则会是用前缀压缩技术使得索引更小。</a:t>
            </a:r>
            <a:endParaRPr lang="en-US" altLang="zh-CN" dirty="0" smtClean="0"/>
          </a:p>
          <a:p>
            <a:r>
              <a:rPr lang="zh-CN" altLang="en-US" dirty="0" smtClean="0"/>
              <a:t>介绍每一个索引原理、实现、</a:t>
            </a:r>
            <a:r>
              <a:rPr lang="zh-CN" altLang="en-US" smtClean="0"/>
              <a:t>使用规则</a:t>
            </a:r>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48</a:t>
            </a:fld>
            <a:endParaRPr lang="zh-CN" altLang="en-US"/>
          </a:p>
        </p:txBody>
      </p:sp>
    </p:spTree>
    <p:extLst>
      <p:ext uri="{BB962C8B-B14F-4D97-AF65-F5344CB8AC3E}">
        <p14:creationId xmlns:p14="http://schemas.microsoft.com/office/powerpoint/2010/main" val="2920434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49</a:t>
            </a:fld>
            <a:endParaRPr lang="zh-CN" altLang="en-US"/>
          </a:p>
        </p:txBody>
      </p:sp>
    </p:spTree>
    <p:extLst>
      <p:ext uri="{BB962C8B-B14F-4D97-AF65-F5344CB8AC3E}">
        <p14:creationId xmlns:p14="http://schemas.microsoft.com/office/powerpoint/2010/main" val="889684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Id</a:t>
            </a:r>
            <a:r>
              <a:rPr lang="zh-CN" altLang="en-US" dirty="0" smtClean="0"/>
              <a:t>有三种情况：</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dk1"/>
                </a:solidFill>
                <a:effectLst/>
                <a:latin typeface="+mn-lt"/>
                <a:ea typeface="+mn-ea"/>
                <a:cs typeface="+mn-cs"/>
              </a:rPr>
              <a:t>第一种：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全部相同，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的执行顺序是由上至下；</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第二种：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全部不同，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第三种：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既存在相同，又存在不同的。先根据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大的优先执行，再根据相同</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从上至下的执行。</a:t>
            </a:r>
            <a:endParaRPr lang="en-US" altLang="zh-CN" sz="1200" b="0" i="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r>
              <a:rPr lang="en-US" altLang="zh-CN" sz="1200" b="0" i="0" kern="1200" dirty="0" err="1" smtClean="0">
                <a:solidFill>
                  <a:schemeClr val="dk1"/>
                </a:solidFill>
                <a:effectLst/>
                <a:latin typeface="+mn-lt"/>
                <a:ea typeface="+mn-ea"/>
                <a:cs typeface="+mn-cs"/>
              </a:rPr>
              <a:t>select_type</a:t>
            </a:r>
            <a:r>
              <a:rPr lang="zh-CN" altLang="en-US" sz="1200" b="0" i="0" kern="1200" dirty="0" smtClean="0">
                <a:solidFill>
                  <a:schemeClr val="dk1"/>
                </a:solidFill>
                <a:effectLst/>
                <a:latin typeface="+mn-lt"/>
                <a:ea typeface="+mn-ea"/>
                <a:cs typeface="+mn-cs"/>
              </a:rPr>
              <a:t>可能的值</a:t>
            </a:r>
            <a:endParaRPr lang="en-US" altLang="zh-CN" dirty="0" smtClean="0"/>
          </a:p>
          <a:p>
            <a:r>
              <a:rPr lang="en-US" altLang="zh-CN" dirty="0" smtClean="0"/>
              <a:t>simple</a:t>
            </a:r>
            <a:r>
              <a:rPr lang="zh-CN" altLang="en-US" dirty="0" smtClean="0"/>
              <a:t>：简单的</a:t>
            </a:r>
            <a:r>
              <a:rPr lang="en-US" altLang="zh-CN" dirty="0" smtClean="0"/>
              <a:t>select </a:t>
            </a:r>
            <a:r>
              <a:rPr lang="zh-CN" altLang="en-US" dirty="0" smtClean="0"/>
              <a:t>查询，查询中不包含子查询或者</a:t>
            </a:r>
            <a:r>
              <a:rPr lang="en-US" altLang="zh-CN" dirty="0" smtClean="0"/>
              <a:t>union</a:t>
            </a:r>
          </a:p>
          <a:p>
            <a:r>
              <a:rPr lang="en-US" altLang="zh-CN" dirty="0" smtClean="0"/>
              <a:t>primary</a:t>
            </a:r>
            <a:r>
              <a:rPr lang="zh-CN" altLang="en-US" dirty="0" smtClean="0"/>
              <a:t>：查询中若包含任何复杂的子查询，最外层查询则被标记为</a:t>
            </a:r>
            <a:r>
              <a:rPr lang="en-US" altLang="zh-CN" dirty="0" smtClean="0"/>
              <a:t>primary</a:t>
            </a:r>
          </a:p>
          <a:p>
            <a:r>
              <a:rPr lang="en-US" altLang="zh-CN" dirty="0" err="1" smtClean="0"/>
              <a:t>subquery</a:t>
            </a:r>
            <a:r>
              <a:rPr lang="zh-CN" altLang="en-US" dirty="0" smtClean="0"/>
              <a:t>：在</a:t>
            </a:r>
            <a:r>
              <a:rPr lang="en-US" altLang="zh-CN" dirty="0" smtClean="0"/>
              <a:t>select</a:t>
            </a:r>
            <a:r>
              <a:rPr lang="zh-CN" altLang="en-US" dirty="0" smtClean="0"/>
              <a:t>或</a:t>
            </a:r>
            <a:r>
              <a:rPr lang="en-US" altLang="zh-CN" dirty="0" smtClean="0"/>
              <a:t>where </a:t>
            </a:r>
            <a:r>
              <a:rPr lang="zh-CN" altLang="en-US" dirty="0" smtClean="0"/>
              <a:t>列表中包含了子查询</a:t>
            </a:r>
          </a:p>
          <a:p>
            <a:r>
              <a:rPr lang="en-US" altLang="zh-CN" dirty="0" smtClean="0"/>
              <a:t>derived</a:t>
            </a:r>
            <a:r>
              <a:rPr lang="zh-CN" altLang="en-US" dirty="0" smtClean="0"/>
              <a:t>：在</a:t>
            </a:r>
            <a:r>
              <a:rPr lang="en-US" altLang="zh-CN" dirty="0" smtClean="0"/>
              <a:t>from</a:t>
            </a:r>
            <a:r>
              <a:rPr lang="zh-CN" altLang="en-US" dirty="0" smtClean="0"/>
              <a:t>列表中包含的子查询被标记为</a:t>
            </a:r>
            <a:r>
              <a:rPr lang="en-US" altLang="zh-CN" dirty="0" smtClean="0"/>
              <a:t>derived</a:t>
            </a:r>
            <a:r>
              <a:rPr lang="zh-CN" altLang="en-US" dirty="0" smtClean="0"/>
              <a:t>（衍生）</a:t>
            </a:r>
            <a:r>
              <a:rPr lang="en-US" altLang="zh-CN" dirty="0" smtClean="0"/>
              <a:t>MySQL</a:t>
            </a:r>
            <a:r>
              <a:rPr lang="zh-CN" altLang="en-US" dirty="0" smtClean="0"/>
              <a:t>会递归执行这些子查询，把结果放在临时表里。</a:t>
            </a:r>
          </a:p>
          <a:p>
            <a:r>
              <a:rPr lang="en-US" altLang="zh-CN" dirty="0" smtClean="0"/>
              <a:t>union</a:t>
            </a:r>
            <a:r>
              <a:rPr lang="zh-CN" altLang="en-US" dirty="0" smtClean="0"/>
              <a:t>：若第二个</a:t>
            </a:r>
            <a:r>
              <a:rPr lang="en-US" altLang="zh-CN" dirty="0" smtClean="0"/>
              <a:t>select</a:t>
            </a:r>
            <a:r>
              <a:rPr lang="zh-CN" altLang="en-US" dirty="0" smtClean="0"/>
              <a:t>出现在</a:t>
            </a:r>
            <a:r>
              <a:rPr lang="en-US" altLang="zh-CN" dirty="0" smtClean="0"/>
              <a:t>union</a:t>
            </a:r>
            <a:r>
              <a:rPr lang="zh-CN" altLang="en-US" dirty="0" smtClean="0"/>
              <a:t>之后，则被标记为</a:t>
            </a:r>
            <a:r>
              <a:rPr lang="en-US" altLang="zh-CN" dirty="0" smtClean="0"/>
              <a:t>union</a:t>
            </a:r>
            <a:r>
              <a:rPr lang="zh-CN" altLang="en-US" dirty="0" smtClean="0"/>
              <a:t>，若</a:t>
            </a:r>
            <a:r>
              <a:rPr lang="en-US" altLang="zh-CN" dirty="0" smtClean="0"/>
              <a:t>union</a:t>
            </a:r>
            <a:r>
              <a:rPr lang="zh-CN" altLang="en-US" dirty="0" smtClean="0"/>
              <a:t>包含在</a:t>
            </a:r>
            <a:r>
              <a:rPr lang="en-US" altLang="zh-CN" dirty="0" smtClean="0"/>
              <a:t>from</a:t>
            </a:r>
            <a:r>
              <a:rPr lang="zh-CN" altLang="en-US" dirty="0" smtClean="0"/>
              <a:t>子句的子查询中，外层</a:t>
            </a:r>
            <a:r>
              <a:rPr lang="en-US" altLang="zh-CN" dirty="0" smtClean="0"/>
              <a:t>select</a:t>
            </a:r>
            <a:r>
              <a:rPr lang="zh-CN" altLang="en-US" dirty="0" smtClean="0"/>
              <a:t>将被标记为：</a:t>
            </a:r>
            <a:r>
              <a:rPr lang="en-US" altLang="zh-CN" dirty="0" smtClean="0"/>
              <a:t>derived</a:t>
            </a:r>
          </a:p>
          <a:p>
            <a:r>
              <a:rPr lang="en-US" altLang="zh-CN" dirty="0" smtClean="0"/>
              <a:t>union result</a:t>
            </a:r>
            <a:r>
              <a:rPr lang="zh-CN" altLang="en-US" dirty="0" smtClean="0"/>
              <a:t>：从</a:t>
            </a:r>
            <a:r>
              <a:rPr lang="en-US" altLang="zh-CN" dirty="0" smtClean="0"/>
              <a:t>union</a:t>
            </a:r>
            <a:r>
              <a:rPr lang="zh-CN" altLang="en-US" dirty="0" smtClean="0"/>
              <a:t>表获取结果的</a:t>
            </a:r>
            <a:r>
              <a:rPr lang="en-US" altLang="zh-CN" dirty="0" smtClean="0"/>
              <a:t>select</a:t>
            </a:r>
          </a:p>
          <a:p>
            <a:endParaRPr lang="en-US" altLang="zh-CN" dirty="0" smtClean="0"/>
          </a:p>
          <a:p>
            <a:r>
              <a:rPr lang="en-US" altLang="zh-CN" dirty="0" smtClean="0"/>
              <a:t>Type</a:t>
            </a:r>
            <a:r>
              <a:rPr lang="zh-CN" altLang="en-US" dirty="0" smtClean="0"/>
              <a:t>：</a:t>
            </a:r>
            <a:endParaRPr lang="en-US" altLang="zh-CN" dirty="0" smtClean="0"/>
          </a:p>
          <a:p>
            <a:r>
              <a:rPr lang="zh-CN" altLang="en-US" sz="1200" b="0" i="0" kern="1200" dirty="0" smtClean="0">
                <a:solidFill>
                  <a:schemeClr val="tx1"/>
                </a:solidFill>
                <a:effectLst/>
                <a:latin typeface="+mn-lt"/>
                <a:ea typeface="+mn-ea"/>
                <a:cs typeface="+mn-cs"/>
              </a:rPr>
              <a:t>性能由好到差的连接类型为 </a:t>
            </a:r>
            <a:r>
              <a:rPr lang="en-US" altLang="zh-CN" sz="1200" b="0" i="0" kern="1200" dirty="0" smtClean="0">
                <a:solidFill>
                  <a:schemeClr val="tx1"/>
                </a:solidFill>
                <a:effectLst/>
                <a:latin typeface="+mn-lt"/>
                <a:ea typeface="+mn-ea"/>
                <a:cs typeface="+mn-cs"/>
              </a:rPr>
              <a:t>system</a:t>
            </a:r>
            <a:r>
              <a:rPr lang="zh-CN" altLang="en-US" sz="1200" b="0" i="0" kern="1200" dirty="0" smtClean="0">
                <a:solidFill>
                  <a:schemeClr val="tx1"/>
                </a:solidFill>
                <a:effectLst/>
                <a:latin typeface="+mn-lt"/>
                <a:ea typeface="+mn-ea"/>
                <a:cs typeface="+mn-cs"/>
              </a:rPr>
              <a:t>（表中仅有一行，即 常量表）、</a:t>
            </a:r>
            <a:r>
              <a:rPr lang="en-US" altLang="zh-CN" sz="1200" b="0" i="0" kern="1200" dirty="0" err="1" smtClean="0">
                <a:solidFill>
                  <a:schemeClr val="tx1"/>
                </a:solidFill>
                <a:effectLst/>
                <a:latin typeface="+mn-lt"/>
                <a:ea typeface="+mn-ea"/>
                <a:cs typeface="+mn-cs"/>
              </a:rPr>
              <a:t>const</a:t>
            </a:r>
            <a:r>
              <a:rPr lang="zh-CN" altLang="en-US" sz="1200" b="0" i="0" kern="1200" dirty="0" smtClean="0">
                <a:solidFill>
                  <a:schemeClr val="tx1"/>
                </a:solidFill>
                <a:effectLst/>
                <a:latin typeface="+mn-lt"/>
                <a:ea typeface="+mn-ea"/>
                <a:cs typeface="+mn-cs"/>
              </a:rPr>
              <a:t>（单表中最多有一个匹配行，例如 </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（对于前面的每一行，在此表中只查询一条记录，简单来说，就是多表连接 中使用</a:t>
            </a:r>
            <a:r>
              <a:rPr lang="en-US" altLang="zh-CN" sz="1200" b="0" i="0" kern="1200" dirty="0" smtClean="0">
                <a:solidFill>
                  <a:schemeClr val="tx1"/>
                </a:solidFill>
                <a:effectLst/>
                <a:latin typeface="+mn-lt"/>
                <a:ea typeface="+mn-ea"/>
                <a:cs typeface="+mn-cs"/>
              </a:rPr>
              <a:t>primary key</a:t>
            </a:r>
            <a:r>
              <a:rPr lang="zh-CN" altLang="en-US" sz="1200" b="0" i="0" kern="1200" dirty="0" smtClean="0">
                <a:solidFill>
                  <a:schemeClr val="tx1"/>
                </a:solidFill>
                <a:effectLst/>
                <a:latin typeface="+mn-lt"/>
                <a:ea typeface="+mn-ea"/>
                <a:cs typeface="+mn-cs"/>
              </a:rPr>
              <a:t>或者</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类似，区别在于不是使用</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，而是使用普通的索引）、</a:t>
            </a:r>
            <a:r>
              <a:rPr lang="en-US" altLang="zh-CN" sz="1200" b="0" i="0" kern="1200" dirty="0" err="1" smtClean="0">
                <a:solidFill>
                  <a:schemeClr val="tx1"/>
                </a:solidFill>
                <a:effectLst/>
                <a:latin typeface="+mn-lt"/>
                <a:ea typeface="+mn-ea"/>
                <a:cs typeface="+mn-cs"/>
              </a:rPr>
              <a:t>ref_or_null</a:t>
            </a:r>
            <a:r>
              <a:rPr lang="zh-CN" altLang="en-US" sz="1200" b="0" i="0" kern="1200" dirty="0" smtClean="0">
                <a:solidFill>
                  <a:schemeClr val="tx1"/>
                </a:solidFill>
                <a:effectLst/>
                <a:latin typeface="+mn-lt"/>
                <a:ea typeface="+mn-ea"/>
                <a:cs typeface="+mn-cs"/>
              </a:rPr>
              <a:t>（与 </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类似，区别在于 条件中包含对 </a:t>
            </a:r>
            <a:r>
              <a:rPr lang="en-US" altLang="zh-CN" sz="1200" b="0" i="0" kern="1200" dirty="0" smtClean="0">
                <a:solidFill>
                  <a:schemeClr val="tx1"/>
                </a:solidFill>
                <a:effectLst/>
                <a:latin typeface="+mn-lt"/>
                <a:ea typeface="+mn-ea"/>
                <a:cs typeface="+mn-cs"/>
              </a:rPr>
              <a:t>NULL </a:t>
            </a:r>
            <a:r>
              <a:rPr lang="zh-CN" altLang="en-US" sz="1200" b="0" i="0" kern="1200" dirty="0" smtClean="0">
                <a:solidFill>
                  <a:schemeClr val="tx1"/>
                </a:solidFill>
                <a:effectLst/>
                <a:latin typeface="+mn-lt"/>
                <a:ea typeface="+mn-ea"/>
                <a:cs typeface="+mn-cs"/>
              </a:rPr>
              <a:t>的查询） 、</a:t>
            </a:r>
            <a:r>
              <a:rPr lang="en-US" altLang="zh-CN" sz="1200" b="0" i="0" kern="1200" dirty="0" err="1" smtClean="0">
                <a:solidFill>
                  <a:schemeClr val="tx1"/>
                </a:solidFill>
                <a:effectLst/>
                <a:latin typeface="+mn-lt"/>
                <a:ea typeface="+mn-ea"/>
                <a:cs typeface="+mn-cs"/>
              </a:rPr>
              <a:t>index_merge</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索引合并优化</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unique_subquery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的后面是一个查询主键字段的子查询）、</a:t>
            </a:r>
            <a:r>
              <a:rPr lang="en-US" altLang="zh-CN" sz="1200" b="0" i="0" kern="1200" dirty="0" err="1" smtClean="0">
                <a:solidFill>
                  <a:schemeClr val="tx1"/>
                </a:solidFill>
                <a:effectLst/>
                <a:latin typeface="+mn-lt"/>
                <a:ea typeface="+mn-ea"/>
                <a:cs typeface="+mn-cs"/>
              </a:rPr>
              <a:t>index_subquery</a:t>
            </a:r>
            <a:r>
              <a:rPr lang="zh-CN" altLang="en-US" sz="1200" b="0" i="0" kern="1200" dirty="0" smtClean="0">
                <a:solidFill>
                  <a:schemeClr val="tx1"/>
                </a:solidFill>
                <a:effectLst/>
                <a:latin typeface="+mn-lt"/>
                <a:ea typeface="+mn-ea"/>
                <a:cs typeface="+mn-cs"/>
              </a:rPr>
              <a:t>（与 </a:t>
            </a:r>
            <a:r>
              <a:rPr lang="en-US" altLang="zh-CN" sz="1200" b="0" i="0" kern="1200" dirty="0" err="1" smtClean="0">
                <a:solidFill>
                  <a:schemeClr val="tx1"/>
                </a:solidFill>
                <a:effectLst/>
                <a:latin typeface="+mn-lt"/>
                <a:ea typeface="+mn-ea"/>
                <a:cs typeface="+mn-cs"/>
              </a:rPr>
              <a:t>unique_subquery</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类似， 区别在于 </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的后面是查询非唯一索引字段的子查询）、</a:t>
            </a:r>
            <a:r>
              <a:rPr lang="en-US" altLang="zh-CN" sz="1200" b="0" i="0" kern="1200" dirty="0" smtClean="0">
                <a:solidFill>
                  <a:schemeClr val="tx1"/>
                </a:solidFill>
                <a:effectLst/>
                <a:latin typeface="+mn-lt"/>
                <a:ea typeface="+mn-ea"/>
                <a:cs typeface="+mn-cs"/>
              </a:rPr>
              <a:t>range</a:t>
            </a:r>
            <a:r>
              <a:rPr lang="zh-CN" altLang="en-US" sz="1200" b="0" i="0" kern="1200" dirty="0" smtClean="0">
                <a:solidFill>
                  <a:schemeClr val="tx1"/>
                </a:solidFill>
                <a:effectLst/>
                <a:latin typeface="+mn-lt"/>
                <a:ea typeface="+mn-ea"/>
                <a:cs typeface="+mn-cs"/>
              </a:rPr>
              <a:t>（单表中的范围查询）、 </a:t>
            </a:r>
            <a:r>
              <a:rPr lang="en-US" altLang="zh-CN" sz="1200" b="0" i="0" kern="1200" dirty="0" smtClean="0">
                <a:solidFill>
                  <a:schemeClr val="tx1"/>
                </a:solidFill>
                <a:effectLst/>
                <a:latin typeface="+mn-lt"/>
                <a:ea typeface="+mn-ea"/>
                <a:cs typeface="+mn-cs"/>
              </a:rPr>
              <a:t>index</a:t>
            </a:r>
            <a:r>
              <a:rPr lang="zh-CN" altLang="en-US" sz="1200" b="0" i="0" kern="1200" dirty="0" smtClean="0">
                <a:solidFill>
                  <a:schemeClr val="tx1"/>
                </a:solidFill>
                <a:effectLst/>
                <a:latin typeface="+mn-lt"/>
                <a:ea typeface="+mn-ea"/>
                <a:cs typeface="+mn-cs"/>
              </a:rPr>
              <a:t>（对于前面的每一行，都通过查询索引来得到数据）、</a:t>
            </a:r>
            <a:r>
              <a:rPr lang="en-US" altLang="zh-CN" sz="1200" b="0" i="0" kern="1200" dirty="0" smtClean="0">
                <a:solidFill>
                  <a:schemeClr val="tx1"/>
                </a:solidFill>
                <a:effectLst/>
                <a:latin typeface="+mn-lt"/>
                <a:ea typeface="+mn-ea"/>
                <a:cs typeface="+mn-cs"/>
              </a:rPr>
              <a:t>all</a:t>
            </a:r>
            <a:r>
              <a:rPr lang="zh-CN" altLang="en-US" sz="1200" b="0" i="0" kern="1200" dirty="0" smtClean="0">
                <a:solidFill>
                  <a:schemeClr val="tx1"/>
                </a:solidFill>
                <a:effectLst/>
                <a:latin typeface="+mn-lt"/>
                <a:ea typeface="+mn-ea"/>
                <a:cs typeface="+mn-cs"/>
              </a:rPr>
              <a:t>（对于前面的每一行，都通过全表扫描来得到数据）。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50</a:t>
            </a:fld>
            <a:endParaRPr lang="zh-CN" altLang="en-US"/>
          </a:p>
        </p:txBody>
      </p:sp>
    </p:spTree>
    <p:extLst>
      <p:ext uri="{BB962C8B-B14F-4D97-AF65-F5344CB8AC3E}">
        <p14:creationId xmlns:p14="http://schemas.microsoft.com/office/powerpoint/2010/main" val="22808805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sz="1200" dirty="0" smtClean="0">
                <a:solidFill>
                  <a:srgbClr val="4965FF"/>
                </a:solidFill>
              </a:rPr>
              <a:t>索引优化的步骤：</a:t>
            </a:r>
            <a:endParaRPr lang="en-US" altLang="zh-CN" sz="1200" dirty="0" smtClean="0">
              <a:solidFill>
                <a:srgbClr val="4965FF"/>
              </a:solidFill>
            </a:endParaRPr>
          </a:p>
          <a:p>
            <a:pPr marL="0" indent="0">
              <a:buNone/>
            </a:pPr>
            <a:r>
              <a:rPr lang="en-US" altLang="zh-CN" sz="1200" dirty="0" smtClean="0">
                <a:solidFill>
                  <a:srgbClr val="4965FF"/>
                </a:solidFill>
              </a:rPr>
              <a:t>   1</a:t>
            </a:r>
            <a:r>
              <a:rPr lang="zh-CN" altLang="en-US" sz="1200" dirty="0" smtClean="0">
                <a:solidFill>
                  <a:srgbClr val="4965FF"/>
                </a:solidFill>
              </a:rPr>
              <a:t>、通过</a:t>
            </a:r>
            <a:r>
              <a:rPr lang="en-US" altLang="zh-CN" sz="1200" dirty="0" smtClean="0">
                <a:solidFill>
                  <a:srgbClr val="4965FF"/>
                </a:solidFill>
              </a:rPr>
              <a:t>show status</a:t>
            </a:r>
            <a:r>
              <a:rPr lang="zh-CN" altLang="en-US" sz="1200" dirty="0" smtClean="0">
                <a:solidFill>
                  <a:srgbClr val="4965FF"/>
                </a:solidFill>
              </a:rPr>
              <a:t>命令了解各种</a:t>
            </a:r>
            <a:r>
              <a:rPr lang="en-US" altLang="zh-CN" sz="1200" dirty="0" smtClean="0">
                <a:solidFill>
                  <a:srgbClr val="4965FF"/>
                </a:solidFill>
              </a:rPr>
              <a:t>SQL</a:t>
            </a:r>
            <a:r>
              <a:rPr lang="zh-CN" altLang="en-US" sz="1200" dirty="0" smtClean="0">
                <a:solidFill>
                  <a:srgbClr val="4965FF"/>
                </a:solidFill>
              </a:rPr>
              <a:t>的执行频率</a:t>
            </a:r>
            <a:endParaRPr lang="en-US" altLang="zh-CN" sz="1200" dirty="0" smtClean="0">
              <a:solidFill>
                <a:srgbClr val="4965FF"/>
              </a:solidFill>
            </a:endParaRPr>
          </a:p>
          <a:p>
            <a:pPr marL="0" indent="0">
              <a:buNone/>
            </a:pPr>
            <a:r>
              <a:rPr lang="en-US" altLang="zh-CN" sz="1200" dirty="0" smtClean="0">
                <a:solidFill>
                  <a:srgbClr val="4965FF"/>
                </a:solidFill>
              </a:rPr>
              <a:t>   2</a:t>
            </a:r>
            <a:r>
              <a:rPr lang="zh-CN" altLang="en-US" sz="1200" dirty="0" smtClean="0">
                <a:solidFill>
                  <a:srgbClr val="4965FF"/>
                </a:solidFill>
              </a:rPr>
              <a:t>、通过</a:t>
            </a:r>
            <a:r>
              <a:rPr lang="en-US" altLang="zh-CN" sz="1200" dirty="0" smtClean="0">
                <a:solidFill>
                  <a:srgbClr val="4965FF"/>
                </a:solidFill>
              </a:rPr>
              <a:t>explain</a:t>
            </a:r>
            <a:r>
              <a:rPr lang="zh-CN" altLang="en-US" sz="1200" dirty="0" smtClean="0">
                <a:solidFill>
                  <a:srgbClr val="4965FF"/>
                </a:solidFill>
              </a:rPr>
              <a:t>分析低效</a:t>
            </a:r>
            <a:r>
              <a:rPr lang="en-US" altLang="zh-CN" sz="1200" dirty="0" smtClean="0">
                <a:solidFill>
                  <a:srgbClr val="4965FF"/>
                </a:solidFill>
              </a:rPr>
              <a:t>SQL</a:t>
            </a:r>
            <a:r>
              <a:rPr lang="zh-CN" altLang="en-US" sz="1200" dirty="0" smtClean="0">
                <a:solidFill>
                  <a:srgbClr val="4965FF"/>
                </a:solidFill>
              </a:rPr>
              <a:t>的执行计划。</a:t>
            </a:r>
            <a:endParaRPr lang="en-US" altLang="zh-CN" sz="1200" dirty="0" smtClean="0">
              <a:solidFill>
                <a:srgbClr val="4965FF"/>
              </a:solidFill>
            </a:endParaRPr>
          </a:p>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51</a:t>
            </a:fld>
            <a:endParaRPr lang="zh-CN" altLang="en-US"/>
          </a:p>
        </p:txBody>
      </p:sp>
    </p:spTree>
    <p:extLst>
      <p:ext uri="{BB962C8B-B14F-4D97-AF65-F5344CB8AC3E}">
        <p14:creationId xmlns:p14="http://schemas.microsoft.com/office/powerpoint/2010/main" val="26060264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Id</a:t>
            </a:r>
            <a:r>
              <a:rPr lang="zh-CN" altLang="en-US" dirty="0" smtClean="0"/>
              <a:t>有三种情况：</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dk1"/>
                </a:solidFill>
                <a:effectLst/>
                <a:latin typeface="+mn-lt"/>
                <a:ea typeface="+mn-ea"/>
                <a:cs typeface="+mn-cs"/>
              </a:rPr>
              <a:t>第一种：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全部相同，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的执行顺序是由上至下；</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第二种：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全部不同，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第三种：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既存在相同，又存在不同的。先根据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大的优先执行，再根据相同</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从上至下的执行。</a:t>
            </a:r>
            <a:endParaRPr lang="en-US" altLang="zh-CN" sz="1200" b="0" i="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r>
              <a:rPr lang="en-US" altLang="zh-CN" sz="1200" b="0" i="0" kern="1200" dirty="0" err="1" smtClean="0">
                <a:solidFill>
                  <a:schemeClr val="dk1"/>
                </a:solidFill>
                <a:effectLst/>
                <a:latin typeface="+mn-lt"/>
                <a:ea typeface="+mn-ea"/>
                <a:cs typeface="+mn-cs"/>
              </a:rPr>
              <a:t>select_type</a:t>
            </a:r>
            <a:r>
              <a:rPr lang="zh-CN" altLang="en-US" sz="1200" b="0" i="0" kern="1200" dirty="0" smtClean="0">
                <a:solidFill>
                  <a:schemeClr val="dk1"/>
                </a:solidFill>
                <a:effectLst/>
                <a:latin typeface="+mn-lt"/>
                <a:ea typeface="+mn-ea"/>
                <a:cs typeface="+mn-cs"/>
              </a:rPr>
              <a:t>可能的值</a:t>
            </a:r>
            <a:endParaRPr lang="en-US" altLang="zh-CN" dirty="0" smtClean="0"/>
          </a:p>
          <a:p>
            <a:r>
              <a:rPr lang="en-US" altLang="zh-CN" dirty="0" smtClean="0"/>
              <a:t>simple</a:t>
            </a:r>
            <a:r>
              <a:rPr lang="zh-CN" altLang="en-US" dirty="0" smtClean="0"/>
              <a:t>：简单的</a:t>
            </a:r>
            <a:r>
              <a:rPr lang="en-US" altLang="zh-CN" dirty="0" smtClean="0"/>
              <a:t>select </a:t>
            </a:r>
            <a:r>
              <a:rPr lang="zh-CN" altLang="en-US" dirty="0" smtClean="0"/>
              <a:t>查询，查询中不包含子查询或者</a:t>
            </a:r>
            <a:r>
              <a:rPr lang="en-US" altLang="zh-CN" dirty="0" smtClean="0"/>
              <a:t>union</a:t>
            </a:r>
          </a:p>
          <a:p>
            <a:r>
              <a:rPr lang="en-US" altLang="zh-CN" dirty="0" smtClean="0"/>
              <a:t>primary</a:t>
            </a:r>
            <a:r>
              <a:rPr lang="zh-CN" altLang="en-US" dirty="0" smtClean="0"/>
              <a:t>：查询中若包含任何复杂的子查询，最外层查询则被标记为</a:t>
            </a:r>
            <a:r>
              <a:rPr lang="en-US" altLang="zh-CN" dirty="0" smtClean="0"/>
              <a:t>primary</a:t>
            </a:r>
          </a:p>
          <a:p>
            <a:r>
              <a:rPr lang="en-US" altLang="zh-CN" dirty="0" err="1" smtClean="0"/>
              <a:t>subquery</a:t>
            </a:r>
            <a:r>
              <a:rPr lang="zh-CN" altLang="en-US" dirty="0" smtClean="0"/>
              <a:t>：在</a:t>
            </a:r>
            <a:r>
              <a:rPr lang="en-US" altLang="zh-CN" dirty="0" smtClean="0"/>
              <a:t>select</a:t>
            </a:r>
            <a:r>
              <a:rPr lang="zh-CN" altLang="en-US" dirty="0" smtClean="0"/>
              <a:t>或</a:t>
            </a:r>
            <a:r>
              <a:rPr lang="en-US" altLang="zh-CN" dirty="0" smtClean="0"/>
              <a:t>where </a:t>
            </a:r>
            <a:r>
              <a:rPr lang="zh-CN" altLang="en-US" dirty="0" smtClean="0"/>
              <a:t>列表中包含了子查询</a:t>
            </a:r>
          </a:p>
          <a:p>
            <a:r>
              <a:rPr lang="en-US" altLang="zh-CN" dirty="0" smtClean="0"/>
              <a:t>derived</a:t>
            </a:r>
            <a:r>
              <a:rPr lang="zh-CN" altLang="en-US" dirty="0" smtClean="0"/>
              <a:t>：在</a:t>
            </a:r>
            <a:r>
              <a:rPr lang="en-US" altLang="zh-CN" dirty="0" smtClean="0"/>
              <a:t>from</a:t>
            </a:r>
            <a:r>
              <a:rPr lang="zh-CN" altLang="en-US" dirty="0" smtClean="0"/>
              <a:t>列表中包含的子查询被标记为</a:t>
            </a:r>
            <a:r>
              <a:rPr lang="en-US" altLang="zh-CN" dirty="0" smtClean="0"/>
              <a:t>derived</a:t>
            </a:r>
            <a:r>
              <a:rPr lang="zh-CN" altLang="en-US" dirty="0" smtClean="0"/>
              <a:t>（衍生）</a:t>
            </a:r>
            <a:r>
              <a:rPr lang="en-US" altLang="zh-CN" dirty="0" smtClean="0"/>
              <a:t>MySQL</a:t>
            </a:r>
            <a:r>
              <a:rPr lang="zh-CN" altLang="en-US" dirty="0" smtClean="0"/>
              <a:t>会递归执行这些子查询，把结果放在临时表里。</a:t>
            </a:r>
          </a:p>
          <a:p>
            <a:r>
              <a:rPr lang="en-US" altLang="zh-CN" dirty="0" smtClean="0"/>
              <a:t>union</a:t>
            </a:r>
            <a:r>
              <a:rPr lang="zh-CN" altLang="en-US" dirty="0" smtClean="0"/>
              <a:t>：若第二个</a:t>
            </a:r>
            <a:r>
              <a:rPr lang="en-US" altLang="zh-CN" dirty="0" smtClean="0"/>
              <a:t>select</a:t>
            </a:r>
            <a:r>
              <a:rPr lang="zh-CN" altLang="en-US" dirty="0" smtClean="0"/>
              <a:t>出现在</a:t>
            </a:r>
            <a:r>
              <a:rPr lang="en-US" altLang="zh-CN" dirty="0" smtClean="0"/>
              <a:t>union</a:t>
            </a:r>
            <a:r>
              <a:rPr lang="zh-CN" altLang="en-US" dirty="0" smtClean="0"/>
              <a:t>之后，则被标记为</a:t>
            </a:r>
            <a:r>
              <a:rPr lang="en-US" altLang="zh-CN" dirty="0" smtClean="0"/>
              <a:t>union</a:t>
            </a:r>
            <a:r>
              <a:rPr lang="zh-CN" altLang="en-US" dirty="0" smtClean="0"/>
              <a:t>，若</a:t>
            </a:r>
            <a:r>
              <a:rPr lang="en-US" altLang="zh-CN" dirty="0" smtClean="0"/>
              <a:t>union</a:t>
            </a:r>
            <a:r>
              <a:rPr lang="zh-CN" altLang="en-US" dirty="0" smtClean="0"/>
              <a:t>包含在</a:t>
            </a:r>
            <a:r>
              <a:rPr lang="en-US" altLang="zh-CN" dirty="0" smtClean="0"/>
              <a:t>from</a:t>
            </a:r>
            <a:r>
              <a:rPr lang="zh-CN" altLang="en-US" dirty="0" smtClean="0"/>
              <a:t>子句的子查询中，外层</a:t>
            </a:r>
            <a:r>
              <a:rPr lang="en-US" altLang="zh-CN" dirty="0" smtClean="0"/>
              <a:t>select</a:t>
            </a:r>
            <a:r>
              <a:rPr lang="zh-CN" altLang="en-US" dirty="0" smtClean="0"/>
              <a:t>将被标记为：</a:t>
            </a:r>
            <a:r>
              <a:rPr lang="en-US" altLang="zh-CN" dirty="0" smtClean="0"/>
              <a:t>derived</a:t>
            </a:r>
          </a:p>
          <a:p>
            <a:r>
              <a:rPr lang="en-US" altLang="zh-CN" dirty="0" smtClean="0"/>
              <a:t>union result</a:t>
            </a:r>
            <a:r>
              <a:rPr lang="zh-CN" altLang="en-US" dirty="0" smtClean="0"/>
              <a:t>：从</a:t>
            </a:r>
            <a:r>
              <a:rPr lang="en-US" altLang="zh-CN" dirty="0" smtClean="0"/>
              <a:t>union</a:t>
            </a:r>
            <a:r>
              <a:rPr lang="zh-CN" altLang="en-US" dirty="0" smtClean="0"/>
              <a:t>表获取结果的</a:t>
            </a:r>
            <a:r>
              <a:rPr lang="en-US" altLang="zh-CN" dirty="0" smtClean="0"/>
              <a:t>select</a:t>
            </a:r>
          </a:p>
          <a:p>
            <a:endParaRPr lang="en-US" altLang="zh-CN" dirty="0" smtClean="0"/>
          </a:p>
          <a:p>
            <a:r>
              <a:rPr lang="en-US" altLang="zh-CN" dirty="0" smtClean="0"/>
              <a:t>Type</a:t>
            </a:r>
            <a:r>
              <a:rPr lang="zh-CN" altLang="en-US" dirty="0" smtClean="0"/>
              <a:t>：</a:t>
            </a:r>
            <a:endParaRPr lang="en-US" altLang="zh-CN" dirty="0" smtClean="0"/>
          </a:p>
          <a:p>
            <a:r>
              <a:rPr lang="zh-CN" altLang="en-US" sz="1200" b="0" i="0" kern="1200" dirty="0" smtClean="0">
                <a:solidFill>
                  <a:schemeClr val="tx1"/>
                </a:solidFill>
                <a:effectLst/>
                <a:latin typeface="+mn-lt"/>
                <a:ea typeface="+mn-ea"/>
                <a:cs typeface="+mn-cs"/>
              </a:rPr>
              <a:t>性能由好到差的连接类型为 </a:t>
            </a:r>
            <a:r>
              <a:rPr lang="en-US" altLang="zh-CN" sz="1200" b="0" i="0" kern="1200" dirty="0" smtClean="0">
                <a:solidFill>
                  <a:schemeClr val="tx1"/>
                </a:solidFill>
                <a:effectLst/>
                <a:latin typeface="+mn-lt"/>
                <a:ea typeface="+mn-ea"/>
                <a:cs typeface="+mn-cs"/>
              </a:rPr>
              <a:t>system</a:t>
            </a:r>
            <a:r>
              <a:rPr lang="zh-CN" altLang="en-US" sz="1200" b="0" i="0" kern="1200" dirty="0" smtClean="0">
                <a:solidFill>
                  <a:schemeClr val="tx1"/>
                </a:solidFill>
                <a:effectLst/>
                <a:latin typeface="+mn-lt"/>
                <a:ea typeface="+mn-ea"/>
                <a:cs typeface="+mn-cs"/>
              </a:rPr>
              <a:t>（表中仅有一行，即 常量表）、</a:t>
            </a:r>
            <a:r>
              <a:rPr lang="en-US" altLang="zh-CN" sz="1200" b="0" i="0" kern="1200" dirty="0" err="1" smtClean="0">
                <a:solidFill>
                  <a:schemeClr val="tx1"/>
                </a:solidFill>
                <a:effectLst/>
                <a:latin typeface="+mn-lt"/>
                <a:ea typeface="+mn-ea"/>
                <a:cs typeface="+mn-cs"/>
              </a:rPr>
              <a:t>const</a:t>
            </a:r>
            <a:r>
              <a:rPr lang="zh-CN" altLang="en-US" sz="1200" b="0" i="0" kern="1200" dirty="0" smtClean="0">
                <a:solidFill>
                  <a:schemeClr val="tx1"/>
                </a:solidFill>
                <a:effectLst/>
                <a:latin typeface="+mn-lt"/>
                <a:ea typeface="+mn-ea"/>
                <a:cs typeface="+mn-cs"/>
              </a:rPr>
              <a:t>（单表中最多有一个匹配行，例如 </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（对于前面的每一行，在此表中只查询一条记录，简单来说，就是多表连接 中使用</a:t>
            </a:r>
            <a:r>
              <a:rPr lang="en-US" altLang="zh-CN" sz="1200" b="0" i="0" kern="1200" dirty="0" smtClean="0">
                <a:solidFill>
                  <a:schemeClr val="tx1"/>
                </a:solidFill>
                <a:effectLst/>
                <a:latin typeface="+mn-lt"/>
                <a:ea typeface="+mn-ea"/>
                <a:cs typeface="+mn-cs"/>
              </a:rPr>
              <a:t>primary key</a:t>
            </a:r>
            <a:r>
              <a:rPr lang="zh-CN" altLang="en-US" sz="1200" b="0" i="0" kern="1200" dirty="0" smtClean="0">
                <a:solidFill>
                  <a:schemeClr val="tx1"/>
                </a:solidFill>
                <a:effectLst/>
                <a:latin typeface="+mn-lt"/>
                <a:ea typeface="+mn-ea"/>
                <a:cs typeface="+mn-cs"/>
              </a:rPr>
              <a:t>或者</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类似，区别在于不是使用</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，而是使用普通的索引）、</a:t>
            </a:r>
            <a:r>
              <a:rPr lang="en-US" altLang="zh-CN" sz="1200" b="0" i="0" kern="1200" dirty="0" err="1" smtClean="0">
                <a:solidFill>
                  <a:schemeClr val="tx1"/>
                </a:solidFill>
                <a:effectLst/>
                <a:latin typeface="+mn-lt"/>
                <a:ea typeface="+mn-ea"/>
                <a:cs typeface="+mn-cs"/>
              </a:rPr>
              <a:t>ref_or_null</a:t>
            </a:r>
            <a:r>
              <a:rPr lang="zh-CN" altLang="en-US" sz="1200" b="0" i="0" kern="1200" dirty="0" smtClean="0">
                <a:solidFill>
                  <a:schemeClr val="tx1"/>
                </a:solidFill>
                <a:effectLst/>
                <a:latin typeface="+mn-lt"/>
                <a:ea typeface="+mn-ea"/>
                <a:cs typeface="+mn-cs"/>
              </a:rPr>
              <a:t>（与 </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类似，区别在于 条件中包含对 </a:t>
            </a:r>
            <a:r>
              <a:rPr lang="en-US" altLang="zh-CN" sz="1200" b="0" i="0" kern="1200" dirty="0" smtClean="0">
                <a:solidFill>
                  <a:schemeClr val="tx1"/>
                </a:solidFill>
                <a:effectLst/>
                <a:latin typeface="+mn-lt"/>
                <a:ea typeface="+mn-ea"/>
                <a:cs typeface="+mn-cs"/>
              </a:rPr>
              <a:t>NULL </a:t>
            </a:r>
            <a:r>
              <a:rPr lang="zh-CN" altLang="en-US" sz="1200" b="0" i="0" kern="1200" dirty="0" smtClean="0">
                <a:solidFill>
                  <a:schemeClr val="tx1"/>
                </a:solidFill>
                <a:effectLst/>
                <a:latin typeface="+mn-lt"/>
                <a:ea typeface="+mn-ea"/>
                <a:cs typeface="+mn-cs"/>
              </a:rPr>
              <a:t>的查询） 、</a:t>
            </a:r>
            <a:r>
              <a:rPr lang="en-US" altLang="zh-CN" sz="1200" b="0" i="0" kern="1200" dirty="0" err="1" smtClean="0">
                <a:solidFill>
                  <a:schemeClr val="tx1"/>
                </a:solidFill>
                <a:effectLst/>
                <a:latin typeface="+mn-lt"/>
                <a:ea typeface="+mn-ea"/>
                <a:cs typeface="+mn-cs"/>
              </a:rPr>
              <a:t>index_merge</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索引合并优化</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unique_subquery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的后面是一个查询主键字段的子查询）、</a:t>
            </a:r>
            <a:r>
              <a:rPr lang="en-US" altLang="zh-CN" sz="1200" b="0" i="0" kern="1200" dirty="0" err="1" smtClean="0">
                <a:solidFill>
                  <a:schemeClr val="tx1"/>
                </a:solidFill>
                <a:effectLst/>
                <a:latin typeface="+mn-lt"/>
                <a:ea typeface="+mn-ea"/>
                <a:cs typeface="+mn-cs"/>
              </a:rPr>
              <a:t>index_subquery</a:t>
            </a:r>
            <a:r>
              <a:rPr lang="zh-CN" altLang="en-US" sz="1200" b="0" i="0" kern="1200" dirty="0" smtClean="0">
                <a:solidFill>
                  <a:schemeClr val="tx1"/>
                </a:solidFill>
                <a:effectLst/>
                <a:latin typeface="+mn-lt"/>
                <a:ea typeface="+mn-ea"/>
                <a:cs typeface="+mn-cs"/>
              </a:rPr>
              <a:t>（与 </a:t>
            </a:r>
            <a:r>
              <a:rPr lang="en-US" altLang="zh-CN" sz="1200" b="0" i="0" kern="1200" dirty="0" err="1" smtClean="0">
                <a:solidFill>
                  <a:schemeClr val="tx1"/>
                </a:solidFill>
                <a:effectLst/>
                <a:latin typeface="+mn-lt"/>
                <a:ea typeface="+mn-ea"/>
                <a:cs typeface="+mn-cs"/>
              </a:rPr>
              <a:t>unique_subquery</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类似， 区别在于 </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的后面是查询非唯一索引字段的子查询）、</a:t>
            </a:r>
            <a:r>
              <a:rPr lang="en-US" altLang="zh-CN" sz="1200" b="0" i="0" kern="1200" dirty="0" smtClean="0">
                <a:solidFill>
                  <a:schemeClr val="tx1"/>
                </a:solidFill>
                <a:effectLst/>
                <a:latin typeface="+mn-lt"/>
                <a:ea typeface="+mn-ea"/>
                <a:cs typeface="+mn-cs"/>
              </a:rPr>
              <a:t>range</a:t>
            </a:r>
            <a:r>
              <a:rPr lang="zh-CN" altLang="en-US" sz="1200" b="0" i="0" kern="1200" dirty="0" smtClean="0">
                <a:solidFill>
                  <a:schemeClr val="tx1"/>
                </a:solidFill>
                <a:effectLst/>
                <a:latin typeface="+mn-lt"/>
                <a:ea typeface="+mn-ea"/>
                <a:cs typeface="+mn-cs"/>
              </a:rPr>
              <a:t>（单表中的范围查询）、 </a:t>
            </a:r>
            <a:r>
              <a:rPr lang="en-US" altLang="zh-CN" sz="1200" b="0" i="0" kern="1200" dirty="0" smtClean="0">
                <a:solidFill>
                  <a:schemeClr val="tx1"/>
                </a:solidFill>
                <a:effectLst/>
                <a:latin typeface="+mn-lt"/>
                <a:ea typeface="+mn-ea"/>
                <a:cs typeface="+mn-cs"/>
              </a:rPr>
              <a:t>index</a:t>
            </a:r>
            <a:r>
              <a:rPr lang="zh-CN" altLang="en-US" sz="1200" b="0" i="0" kern="1200" dirty="0" smtClean="0">
                <a:solidFill>
                  <a:schemeClr val="tx1"/>
                </a:solidFill>
                <a:effectLst/>
                <a:latin typeface="+mn-lt"/>
                <a:ea typeface="+mn-ea"/>
                <a:cs typeface="+mn-cs"/>
              </a:rPr>
              <a:t>（对于前面的每一行，都通过查询索引来得到数据）、</a:t>
            </a:r>
            <a:r>
              <a:rPr lang="en-US" altLang="zh-CN" sz="1200" b="0" i="0" kern="1200" dirty="0" smtClean="0">
                <a:solidFill>
                  <a:schemeClr val="tx1"/>
                </a:solidFill>
                <a:effectLst/>
                <a:latin typeface="+mn-lt"/>
                <a:ea typeface="+mn-ea"/>
                <a:cs typeface="+mn-cs"/>
              </a:rPr>
              <a:t>all</a:t>
            </a:r>
            <a:r>
              <a:rPr lang="zh-CN" altLang="en-US" sz="1200" b="0" i="0" kern="1200" dirty="0" smtClean="0">
                <a:solidFill>
                  <a:schemeClr val="tx1"/>
                </a:solidFill>
                <a:effectLst/>
                <a:latin typeface="+mn-lt"/>
                <a:ea typeface="+mn-ea"/>
                <a:cs typeface="+mn-cs"/>
              </a:rPr>
              <a:t>（对于前面的每一行，都通过全表扫描来得到数据）。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52</a:t>
            </a:fld>
            <a:endParaRPr lang="zh-CN" altLang="en-US"/>
          </a:p>
        </p:txBody>
      </p:sp>
    </p:spTree>
    <p:extLst>
      <p:ext uri="{BB962C8B-B14F-4D97-AF65-F5344CB8AC3E}">
        <p14:creationId xmlns:p14="http://schemas.microsoft.com/office/powerpoint/2010/main" val="527533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Id</a:t>
            </a:r>
            <a:r>
              <a:rPr lang="zh-CN" altLang="en-US" dirty="0" smtClean="0"/>
              <a:t>有三种情况：</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dk1"/>
                </a:solidFill>
                <a:effectLst/>
                <a:latin typeface="+mn-lt"/>
                <a:ea typeface="+mn-ea"/>
                <a:cs typeface="+mn-cs"/>
              </a:rPr>
              <a:t>第一种：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全部相同，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的执行顺序是由上至下；</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第二种：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全部不同，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第三种：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既存在相同，又存在不同的。先根据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大的优先执行，再根据相同</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从上至下的执行。</a:t>
            </a:r>
            <a:endParaRPr lang="en-US" altLang="zh-CN" sz="1200" b="0" i="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r>
              <a:rPr lang="en-US" altLang="zh-CN" sz="1200" b="0" i="0" kern="1200" dirty="0" err="1" smtClean="0">
                <a:solidFill>
                  <a:schemeClr val="dk1"/>
                </a:solidFill>
                <a:effectLst/>
                <a:latin typeface="+mn-lt"/>
                <a:ea typeface="+mn-ea"/>
                <a:cs typeface="+mn-cs"/>
              </a:rPr>
              <a:t>select_type</a:t>
            </a:r>
            <a:r>
              <a:rPr lang="zh-CN" altLang="en-US" sz="1200" b="0" i="0" kern="1200" dirty="0" smtClean="0">
                <a:solidFill>
                  <a:schemeClr val="dk1"/>
                </a:solidFill>
                <a:effectLst/>
                <a:latin typeface="+mn-lt"/>
                <a:ea typeface="+mn-ea"/>
                <a:cs typeface="+mn-cs"/>
              </a:rPr>
              <a:t>可能的值</a:t>
            </a:r>
            <a:endParaRPr lang="en-US" altLang="zh-CN" dirty="0" smtClean="0"/>
          </a:p>
          <a:p>
            <a:r>
              <a:rPr lang="en-US" altLang="zh-CN" dirty="0" smtClean="0"/>
              <a:t>simple</a:t>
            </a:r>
            <a:r>
              <a:rPr lang="zh-CN" altLang="en-US" dirty="0" smtClean="0"/>
              <a:t>：简单的</a:t>
            </a:r>
            <a:r>
              <a:rPr lang="en-US" altLang="zh-CN" dirty="0" smtClean="0"/>
              <a:t>select </a:t>
            </a:r>
            <a:r>
              <a:rPr lang="zh-CN" altLang="en-US" dirty="0" smtClean="0"/>
              <a:t>查询，查询中不包含子查询或者</a:t>
            </a:r>
            <a:r>
              <a:rPr lang="en-US" altLang="zh-CN" dirty="0" smtClean="0"/>
              <a:t>union</a:t>
            </a:r>
          </a:p>
          <a:p>
            <a:r>
              <a:rPr lang="en-US" altLang="zh-CN" dirty="0" smtClean="0"/>
              <a:t>primary</a:t>
            </a:r>
            <a:r>
              <a:rPr lang="zh-CN" altLang="en-US" dirty="0" smtClean="0"/>
              <a:t>：查询中若包含任何复杂的子查询，最外层查询则被标记为</a:t>
            </a:r>
            <a:r>
              <a:rPr lang="en-US" altLang="zh-CN" dirty="0" smtClean="0"/>
              <a:t>primary</a:t>
            </a:r>
          </a:p>
          <a:p>
            <a:r>
              <a:rPr lang="en-US" altLang="zh-CN" dirty="0" err="1" smtClean="0"/>
              <a:t>subquery</a:t>
            </a:r>
            <a:r>
              <a:rPr lang="zh-CN" altLang="en-US" dirty="0" smtClean="0"/>
              <a:t>：在</a:t>
            </a:r>
            <a:r>
              <a:rPr lang="en-US" altLang="zh-CN" dirty="0" smtClean="0"/>
              <a:t>select</a:t>
            </a:r>
            <a:r>
              <a:rPr lang="zh-CN" altLang="en-US" dirty="0" smtClean="0"/>
              <a:t>或</a:t>
            </a:r>
            <a:r>
              <a:rPr lang="en-US" altLang="zh-CN" dirty="0" smtClean="0"/>
              <a:t>where </a:t>
            </a:r>
            <a:r>
              <a:rPr lang="zh-CN" altLang="en-US" dirty="0" smtClean="0"/>
              <a:t>列表中包含了子查询</a:t>
            </a:r>
          </a:p>
          <a:p>
            <a:r>
              <a:rPr lang="en-US" altLang="zh-CN" dirty="0" smtClean="0"/>
              <a:t>derived</a:t>
            </a:r>
            <a:r>
              <a:rPr lang="zh-CN" altLang="en-US" dirty="0" smtClean="0"/>
              <a:t>：在</a:t>
            </a:r>
            <a:r>
              <a:rPr lang="en-US" altLang="zh-CN" dirty="0" smtClean="0"/>
              <a:t>from</a:t>
            </a:r>
            <a:r>
              <a:rPr lang="zh-CN" altLang="en-US" dirty="0" smtClean="0"/>
              <a:t>列表中包含的子查询被标记为</a:t>
            </a:r>
            <a:r>
              <a:rPr lang="en-US" altLang="zh-CN" dirty="0" smtClean="0"/>
              <a:t>derived</a:t>
            </a:r>
            <a:r>
              <a:rPr lang="zh-CN" altLang="en-US" dirty="0" smtClean="0"/>
              <a:t>（衍生）</a:t>
            </a:r>
            <a:r>
              <a:rPr lang="en-US" altLang="zh-CN" dirty="0" smtClean="0"/>
              <a:t>MySQL</a:t>
            </a:r>
            <a:r>
              <a:rPr lang="zh-CN" altLang="en-US" dirty="0" smtClean="0"/>
              <a:t>会递归执行这些子查询，把结果放在临时表里。</a:t>
            </a:r>
          </a:p>
          <a:p>
            <a:r>
              <a:rPr lang="en-US" altLang="zh-CN" dirty="0" smtClean="0"/>
              <a:t>union</a:t>
            </a:r>
            <a:r>
              <a:rPr lang="zh-CN" altLang="en-US" dirty="0" smtClean="0"/>
              <a:t>：若第二个</a:t>
            </a:r>
            <a:r>
              <a:rPr lang="en-US" altLang="zh-CN" dirty="0" smtClean="0"/>
              <a:t>select</a:t>
            </a:r>
            <a:r>
              <a:rPr lang="zh-CN" altLang="en-US" dirty="0" smtClean="0"/>
              <a:t>出现在</a:t>
            </a:r>
            <a:r>
              <a:rPr lang="en-US" altLang="zh-CN" dirty="0" smtClean="0"/>
              <a:t>union</a:t>
            </a:r>
            <a:r>
              <a:rPr lang="zh-CN" altLang="en-US" dirty="0" smtClean="0"/>
              <a:t>之后，则被标记为</a:t>
            </a:r>
            <a:r>
              <a:rPr lang="en-US" altLang="zh-CN" dirty="0" smtClean="0"/>
              <a:t>union</a:t>
            </a:r>
            <a:r>
              <a:rPr lang="zh-CN" altLang="en-US" dirty="0" smtClean="0"/>
              <a:t>，若</a:t>
            </a:r>
            <a:r>
              <a:rPr lang="en-US" altLang="zh-CN" dirty="0" smtClean="0"/>
              <a:t>union</a:t>
            </a:r>
            <a:r>
              <a:rPr lang="zh-CN" altLang="en-US" dirty="0" smtClean="0"/>
              <a:t>包含在</a:t>
            </a:r>
            <a:r>
              <a:rPr lang="en-US" altLang="zh-CN" dirty="0" smtClean="0"/>
              <a:t>from</a:t>
            </a:r>
            <a:r>
              <a:rPr lang="zh-CN" altLang="en-US" dirty="0" smtClean="0"/>
              <a:t>子句的子查询中，外层</a:t>
            </a:r>
            <a:r>
              <a:rPr lang="en-US" altLang="zh-CN" dirty="0" smtClean="0"/>
              <a:t>select</a:t>
            </a:r>
            <a:r>
              <a:rPr lang="zh-CN" altLang="en-US" dirty="0" smtClean="0"/>
              <a:t>将被标记为：</a:t>
            </a:r>
            <a:r>
              <a:rPr lang="en-US" altLang="zh-CN" dirty="0" smtClean="0"/>
              <a:t>derived</a:t>
            </a:r>
          </a:p>
          <a:p>
            <a:r>
              <a:rPr lang="en-US" altLang="zh-CN" dirty="0" smtClean="0"/>
              <a:t>union result</a:t>
            </a:r>
            <a:r>
              <a:rPr lang="zh-CN" altLang="en-US" dirty="0" smtClean="0"/>
              <a:t>：从</a:t>
            </a:r>
            <a:r>
              <a:rPr lang="en-US" altLang="zh-CN" dirty="0" smtClean="0"/>
              <a:t>union</a:t>
            </a:r>
            <a:r>
              <a:rPr lang="zh-CN" altLang="en-US" dirty="0" smtClean="0"/>
              <a:t>表获取结果的</a:t>
            </a:r>
            <a:r>
              <a:rPr lang="en-US" altLang="zh-CN" dirty="0" smtClean="0"/>
              <a:t>select</a:t>
            </a:r>
          </a:p>
          <a:p>
            <a:endParaRPr lang="en-US" altLang="zh-CN" dirty="0" smtClean="0"/>
          </a:p>
          <a:p>
            <a:r>
              <a:rPr lang="en-US" altLang="zh-CN" dirty="0" smtClean="0"/>
              <a:t>Type</a:t>
            </a:r>
            <a:r>
              <a:rPr lang="zh-CN" altLang="en-US" dirty="0" smtClean="0"/>
              <a:t>：</a:t>
            </a:r>
            <a:endParaRPr lang="en-US" altLang="zh-CN" dirty="0" smtClean="0"/>
          </a:p>
          <a:p>
            <a:r>
              <a:rPr lang="zh-CN" altLang="en-US" sz="1200" b="0" i="0" kern="1200" dirty="0" smtClean="0">
                <a:solidFill>
                  <a:schemeClr val="tx1"/>
                </a:solidFill>
                <a:effectLst/>
                <a:latin typeface="+mn-lt"/>
                <a:ea typeface="+mn-ea"/>
                <a:cs typeface="+mn-cs"/>
              </a:rPr>
              <a:t>性能由好到差的连接类型为 </a:t>
            </a:r>
            <a:r>
              <a:rPr lang="en-US" altLang="zh-CN" sz="1200" b="0" i="0" kern="1200" dirty="0" smtClean="0">
                <a:solidFill>
                  <a:schemeClr val="tx1"/>
                </a:solidFill>
                <a:effectLst/>
                <a:latin typeface="+mn-lt"/>
                <a:ea typeface="+mn-ea"/>
                <a:cs typeface="+mn-cs"/>
              </a:rPr>
              <a:t>system</a:t>
            </a:r>
            <a:r>
              <a:rPr lang="zh-CN" altLang="en-US" sz="1200" b="0" i="0" kern="1200" dirty="0" smtClean="0">
                <a:solidFill>
                  <a:schemeClr val="tx1"/>
                </a:solidFill>
                <a:effectLst/>
                <a:latin typeface="+mn-lt"/>
                <a:ea typeface="+mn-ea"/>
                <a:cs typeface="+mn-cs"/>
              </a:rPr>
              <a:t>（表中仅有一行，即 常量表）、</a:t>
            </a:r>
            <a:r>
              <a:rPr lang="en-US" altLang="zh-CN" sz="1200" b="0" i="0" kern="1200" dirty="0" err="1" smtClean="0">
                <a:solidFill>
                  <a:schemeClr val="tx1"/>
                </a:solidFill>
                <a:effectLst/>
                <a:latin typeface="+mn-lt"/>
                <a:ea typeface="+mn-ea"/>
                <a:cs typeface="+mn-cs"/>
              </a:rPr>
              <a:t>const</a:t>
            </a:r>
            <a:r>
              <a:rPr lang="zh-CN" altLang="en-US" sz="1200" b="0" i="0" kern="1200" dirty="0" smtClean="0">
                <a:solidFill>
                  <a:schemeClr val="tx1"/>
                </a:solidFill>
                <a:effectLst/>
                <a:latin typeface="+mn-lt"/>
                <a:ea typeface="+mn-ea"/>
                <a:cs typeface="+mn-cs"/>
              </a:rPr>
              <a:t>（单表中最多有一个匹配行，例如 </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（对于前面的每一行，在此表中只查询一条记录，简单来说，就是多表连接 中使用</a:t>
            </a:r>
            <a:r>
              <a:rPr lang="en-US" altLang="zh-CN" sz="1200" b="0" i="0" kern="1200" dirty="0" smtClean="0">
                <a:solidFill>
                  <a:schemeClr val="tx1"/>
                </a:solidFill>
                <a:effectLst/>
                <a:latin typeface="+mn-lt"/>
                <a:ea typeface="+mn-ea"/>
                <a:cs typeface="+mn-cs"/>
              </a:rPr>
              <a:t>primary key</a:t>
            </a:r>
            <a:r>
              <a:rPr lang="zh-CN" altLang="en-US" sz="1200" b="0" i="0" kern="1200" dirty="0" smtClean="0">
                <a:solidFill>
                  <a:schemeClr val="tx1"/>
                </a:solidFill>
                <a:effectLst/>
                <a:latin typeface="+mn-lt"/>
                <a:ea typeface="+mn-ea"/>
                <a:cs typeface="+mn-cs"/>
              </a:rPr>
              <a:t>或者</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类似，区别在于不是使用</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，而是使用普通的索引）、</a:t>
            </a:r>
            <a:r>
              <a:rPr lang="en-US" altLang="zh-CN" sz="1200" b="0" i="0" kern="1200" dirty="0" err="1" smtClean="0">
                <a:solidFill>
                  <a:schemeClr val="tx1"/>
                </a:solidFill>
                <a:effectLst/>
                <a:latin typeface="+mn-lt"/>
                <a:ea typeface="+mn-ea"/>
                <a:cs typeface="+mn-cs"/>
              </a:rPr>
              <a:t>ref_or_null</a:t>
            </a:r>
            <a:r>
              <a:rPr lang="zh-CN" altLang="en-US" sz="1200" b="0" i="0" kern="1200" dirty="0" smtClean="0">
                <a:solidFill>
                  <a:schemeClr val="tx1"/>
                </a:solidFill>
                <a:effectLst/>
                <a:latin typeface="+mn-lt"/>
                <a:ea typeface="+mn-ea"/>
                <a:cs typeface="+mn-cs"/>
              </a:rPr>
              <a:t>（与 </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类似，区别在于 条件中包含对 </a:t>
            </a:r>
            <a:r>
              <a:rPr lang="en-US" altLang="zh-CN" sz="1200" b="0" i="0" kern="1200" dirty="0" smtClean="0">
                <a:solidFill>
                  <a:schemeClr val="tx1"/>
                </a:solidFill>
                <a:effectLst/>
                <a:latin typeface="+mn-lt"/>
                <a:ea typeface="+mn-ea"/>
                <a:cs typeface="+mn-cs"/>
              </a:rPr>
              <a:t>NULL </a:t>
            </a:r>
            <a:r>
              <a:rPr lang="zh-CN" altLang="en-US" sz="1200" b="0" i="0" kern="1200" dirty="0" smtClean="0">
                <a:solidFill>
                  <a:schemeClr val="tx1"/>
                </a:solidFill>
                <a:effectLst/>
                <a:latin typeface="+mn-lt"/>
                <a:ea typeface="+mn-ea"/>
                <a:cs typeface="+mn-cs"/>
              </a:rPr>
              <a:t>的查询） 、</a:t>
            </a:r>
            <a:r>
              <a:rPr lang="en-US" altLang="zh-CN" sz="1200" b="0" i="0" kern="1200" dirty="0" err="1" smtClean="0">
                <a:solidFill>
                  <a:schemeClr val="tx1"/>
                </a:solidFill>
                <a:effectLst/>
                <a:latin typeface="+mn-lt"/>
                <a:ea typeface="+mn-ea"/>
                <a:cs typeface="+mn-cs"/>
              </a:rPr>
              <a:t>index_merge</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索引合并优化</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unique_subquery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的后面是一个查询主键字段的子查询）、</a:t>
            </a:r>
            <a:r>
              <a:rPr lang="en-US" altLang="zh-CN" sz="1200" b="0" i="0" kern="1200" dirty="0" err="1" smtClean="0">
                <a:solidFill>
                  <a:schemeClr val="tx1"/>
                </a:solidFill>
                <a:effectLst/>
                <a:latin typeface="+mn-lt"/>
                <a:ea typeface="+mn-ea"/>
                <a:cs typeface="+mn-cs"/>
              </a:rPr>
              <a:t>index_subquery</a:t>
            </a:r>
            <a:r>
              <a:rPr lang="zh-CN" altLang="en-US" sz="1200" b="0" i="0" kern="1200" dirty="0" smtClean="0">
                <a:solidFill>
                  <a:schemeClr val="tx1"/>
                </a:solidFill>
                <a:effectLst/>
                <a:latin typeface="+mn-lt"/>
                <a:ea typeface="+mn-ea"/>
                <a:cs typeface="+mn-cs"/>
              </a:rPr>
              <a:t>（与 </a:t>
            </a:r>
            <a:r>
              <a:rPr lang="en-US" altLang="zh-CN" sz="1200" b="0" i="0" kern="1200" dirty="0" err="1" smtClean="0">
                <a:solidFill>
                  <a:schemeClr val="tx1"/>
                </a:solidFill>
                <a:effectLst/>
                <a:latin typeface="+mn-lt"/>
                <a:ea typeface="+mn-ea"/>
                <a:cs typeface="+mn-cs"/>
              </a:rPr>
              <a:t>unique_subquery</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类似， 区别在于 </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的后面是查询非唯一索引字段的子查询）、</a:t>
            </a:r>
            <a:r>
              <a:rPr lang="en-US" altLang="zh-CN" sz="1200" b="0" i="0" kern="1200" dirty="0" smtClean="0">
                <a:solidFill>
                  <a:schemeClr val="tx1"/>
                </a:solidFill>
                <a:effectLst/>
                <a:latin typeface="+mn-lt"/>
                <a:ea typeface="+mn-ea"/>
                <a:cs typeface="+mn-cs"/>
              </a:rPr>
              <a:t>range</a:t>
            </a:r>
            <a:r>
              <a:rPr lang="zh-CN" altLang="en-US" sz="1200" b="0" i="0" kern="1200" dirty="0" smtClean="0">
                <a:solidFill>
                  <a:schemeClr val="tx1"/>
                </a:solidFill>
                <a:effectLst/>
                <a:latin typeface="+mn-lt"/>
                <a:ea typeface="+mn-ea"/>
                <a:cs typeface="+mn-cs"/>
              </a:rPr>
              <a:t>（单表中的范围查询）、 </a:t>
            </a:r>
            <a:r>
              <a:rPr lang="en-US" altLang="zh-CN" sz="1200" b="0" i="0" kern="1200" dirty="0" smtClean="0">
                <a:solidFill>
                  <a:schemeClr val="tx1"/>
                </a:solidFill>
                <a:effectLst/>
                <a:latin typeface="+mn-lt"/>
                <a:ea typeface="+mn-ea"/>
                <a:cs typeface="+mn-cs"/>
              </a:rPr>
              <a:t>index</a:t>
            </a:r>
            <a:r>
              <a:rPr lang="zh-CN" altLang="en-US" sz="1200" b="0" i="0" kern="1200" dirty="0" smtClean="0">
                <a:solidFill>
                  <a:schemeClr val="tx1"/>
                </a:solidFill>
                <a:effectLst/>
                <a:latin typeface="+mn-lt"/>
                <a:ea typeface="+mn-ea"/>
                <a:cs typeface="+mn-cs"/>
              </a:rPr>
              <a:t>（对于前面的每一行，都通过查询索引来得到数据）、</a:t>
            </a:r>
            <a:r>
              <a:rPr lang="en-US" altLang="zh-CN" sz="1200" b="0" i="0" kern="1200" dirty="0" smtClean="0">
                <a:solidFill>
                  <a:schemeClr val="tx1"/>
                </a:solidFill>
                <a:effectLst/>
                <a:latin typeface="+mn-lt"/>
                <a:ea typeface="+mn-ea"/>
                <a:cs typeface="+mn-cs"/>
              </a:rPr>
              <a:t>all</a:t>
            </a:r>
            <a:r>
              <a:rPr lang="zh-CN" altLang="en-US" sz="1200" b="0" i="0" kern="1200" dirty="0" smtClean="0">
                <a:solidFill>
                  <a:schemeClr val="tx1"/>
                </a:solidFill>
                <a:effectLst/>
                <a:latin typeface="+mn-lt"/>
                <a:ea typeface="+mn-ea"/>
                <a:cs typeface="+mn-cs"/>
              </a:rPr>
              <a:t>（对于前面的每一行，都通过全表扫描来得到数据）。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53</a:t>
            </a:fld>
            <a:endParaRPr lang="zh-CN" altLang="en-US"/>
          </a:p>
        </p:txBody>
      </p:sp>
    </p:spTree>
    <p:extLst>
      <p:ext uri="{BB962C8B-B14F-4D97-AF65-F5344CB8AC3E}">
        <p14:creationId xmlns:p14="http://schemas.microsoft.com/office/powerpoint/2010/main" val="3253767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常被用作查找的数据结构：哈希表，树表（红黑树，二叉查找树，</a:t>
            </a:r>
            <a:r>
              <a:rPr lang="en-US" altLang="zh-CN" dirty="0" smtClean="0"/>
              <a:t>b</a:t>
            </a:r>
            <a:r>
              <a:rPr lang="zh-CN" altLang="en-US" dirty="0" smtClean="0"/>
              <a:t>树以及</a:t>
            </a:r>
            <a:r>
              <a:rPr lang="en-US" altLang="zh-CN" dirty="0" smtClean="0"/>
              <a:t>b+</a:t>
            </a:r>
            <a:r>
              <a:rPr lang="zh-CN" altLang="en-US" dirty="0" smtClean="0"/>
              <a:t>树）</a:t>
            </a:r>
            <a:endParaRPr lang="en-US" altLang="zh-CN" dirty="0" smtClean="0"/>
          </a:p>
          <a:p>
            <a:r>
              <a:rPr lang="zh-CN" altLang="en-US" dirty="0" smtClean="0"/>
              <a:t>没有索引的话：</a:t>
            </a:r>
            <a:r>
              <a:rPr lang="zh-CN" altLang="zh-CN" sz="1200" kern="1200" dirty="0" smtClean="0">
                <a:solidFill>
                  <a:schemeClr val="tx1"/>
                </a:solidFill>
                <a:effectLst/>
                <a:latin typeface="+mn-lt"/>
                <a:ea typeface="+mn-ea"/>
                <a:cs typeface="+mn-cs"/>
              </a:rPr>
              <a:t>数据库每次都查询数据都要从硬盘中获取部分数据，放到内存中读取。</a:t>
            </a:r>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8</a:t>
            </a:fld>
            <a:endParaRPr lang="zh-CN" altLang="en-US"/>
          </a:p>
        </p:txBody>
      </p:sp>
    </p:spTree>
    <p:extLst>
      <p:ext uri="{BB962C8B-B14F-4D97-AF65-F5344CB8AC3E}">
        <p14:creationId xmlns:p14="http://schemas.microsoft.com/office/powerpoint/2010/main" val="747194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Id</a:t>
            </a:r>
            <a:r>
              <a:rPr lang="zh-CN" altLang="en-US" dirty="0" smtClean="0"/>
              <a:t>有三种情况：</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dk1"/>
                </a:solidFill>
                <a:effectLst/>
                <a:latin typeface="+mn-lt"/>
                <a:ea typeface="+mn-ea"/>
                <a:cs typeface="+mn-cs"/>
              </a:rPr>
              <a:t>第一种：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全部相同，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的执行顺序是由上至下；</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第二种：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全部不同，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第三种：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既存在相同，又存在不同的。先根据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大的优先执行，再根据相同</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从上至下的执行。</a:t>
            </a:r>
            <a:endParaRPr lang="en-US" altLang="zh-CN" sz="1200" b="0" i="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r>
              <a:rPr lang="en-US" altLang="zh-CN" sz="1200" b="0" i="0" kern="1200" dirty="0" err="1" smtClean="0">
                <a:solidFill>
                  <a:schemeClr val="dk1"/>
                </a:solidFill>
                <a:effectLst/>
                <a:latin typeface="+mn-lt"/>
                <a:ea typeface="+mn-ea"/>
                <a:cs typeface="+mn-cs"/>
              </a:rPr>
              <a:t>select_type</a:t>
            </a:r>
            <a:r>
              <a:rPr lang="zh-CN" altLang="en-US" sz="1200" b="0" i="0" kern="1200" dirty="0" smtClean="0">
                <a:solidFill>
                  <a:schemeClr val="dk1"/>
                </a:solidFill>
                <a:effectLst/>
                <a:latin typeface="+mn-lt"/>
                <a:ea typeface="+mn-ea"/>
                <a:cs typeface="+mn-cs"/>
              </a:rPr>
              <a:t>可能的值</a:t>
            </a:r>
            <a:endParaRPr lang="en-US" altLang="zh-CN" dirty="0" smtClean="0"/>
          </a:p>
          <a:p>
            <a:r>
              <a:rPr lang="en-US" altLang="zh-CN" dirty="0" smtClean="0"/>
              <a:t>simple</a:t>
            </a:r>
            <a:r>
              <a:rPr lang="zh-CN" altLang="en-US" dirty="0" smtClean="0"/>
              <a:t>：简单的</a:t>
            </a:r>
            <a:r>
              <a:rPr lang="en-US" altLang="zh-CN" dirty="0" smtClean="0"/>
              <a:t>select </a:t>
            </a:r>
            <a:r>
              <a:rPr lang="zh-CN" altLang="en-US" dirty="0" smtClean="0"/>
              <a:t>查询，查询中不包含子查询或者</a:t>
            </a:r>
            <a:r>
              <a:rPr lang="en-US" altLang="zh-CN" dirty="0" smtClean="0"/>
              <a:t>union</a:t>
            </a:r>
          </a:p>
          <a:p>
            <a:r>
              <a:rPr lang="en-US" altLang="zh-CN" dirty="0" smtClean="0"/>
              <a:t>primary</a:t>
            </a:r>
            <a:r>
              <a:rPr lang="zh-CN" altLang="en-US" dirty="0" smtClean="0"/>
              <a:t>：查询中若包含任何复杂的子查询，最外层查询则被标记为</a:t>
            </a:r>
            <a:r>
              <a:rPr lang="en-US" altLang="zh-CN" dirty="0" smtClean="0"/>
              <a:t>primary</a:t>
            </a:r>
          </a:p>
          <a:p>
            <a:r>
              <a:rPr lang="en-US" altLang="zh-CN" dirty="0" err="1" smtClean="0"/>
              <a:t>subquery</a:t>
            </a:r>
            <a:r>
              <a:rPr lang="zh-CN" altLang="en-US" dirty="0" smtClean="0"/>
              <a:t>：在</a:t>
            </a:r>
            <a:r>
              <a:rPr lang="en-US" altLang="zh-CN" dirty="0" smtClean="0"/>
              <a:t>select</a:t>
            </a:r>
            <a:r>
              <a:rPr lang="zh-CN" altLang="en-US" dirty="0" smtClean="0"/>
              <a:t>或</a:t>
            </a:r>
            <a:r>
              <a:rPr lang="en-US" altLang="zh-CN" dirty="0" smtClean="0"/>
              <a:t>where </a:t>
            </a:r>
            <a:r>
              <a:rPr lang="zh-CN" altLang="en-US" dirty="0" smtClean="0"/>
              <a:t>列表中包含了子查询</a:t>
            </a:r>
          </a:p>
          <a:p>
            <a:r>
              <a:rPr lang="en-US" altLang="zh-CN" dirty="0" smtClean="0"/>
              <a:t>derived</a:t>
            </a:r>
            <a:r>
              <a:rPr lang="zh-CN" altLang="en-US" dirty="0" smtClean="0"/>
              <a:t>：在</a:t>
            </a:r>
            <a:r>
              <a:rPr lang="en-US" altLang="zh-CN" dirty="0" smtClean="0"/>
              <a:t>from</a:t>
            </a:r>
            <a:r>
              <a:rPr lang="zh-CN" altLang="en-US" dirty="0" smtClean="0"/>
              <a:t>列表中包含的子查询被标记为</a:t>
            </a:r>
            <a:r>
              <a:rPr lang="en-US" altLang="zh-CN" dirty="0" smtClean="0"/>
              <a:t>derived</a:t>
            </a:r>
            <a:r>
              <a:rPr lang="zh-CN" altLang="en-US" dirty="0" smtClean="0"/>
              <a:t>（衍生）</a:t>
            </a:r>
            <a:r>
              <a:rPr lang="en-US" altLang="zh-CN" dirty="0" smtClean="0"/>
              <a:t>MySQL</a:t>
            </a:r>
            <a:r>
              <a:rPr lang="zh-CN" altLang="en-US" dirty="0" smtClean="0"/>
              <a:t>会递归执行这些子查询，把结果放在临时表里。</a:t>
            </a:r>
          </a:p>
          <a:p>
            <a:r>
              <a:rPr lang="en-US" altLang="zh-CN" dirty="0" smtClean="0"/>
              <a:t>union</a:t>
            </a:r>
            <a:r>
              <a:rPr lang="zh-CN" altLang="en-US" dirty="0" smtClean="0"/>
              <a:t>：若第二个</a:t>
            </a:r>
            <a:r>
              <a:rPr lang="en-US" altLang="zh-CN" dirty="0" smtClean="0"/>
              <a:t>select</a:t>
            </a:r>
            <a:r>
              <a:rPr lang="zh-CN" altLang="en-US" dirty="0" smtClean="0"/>
              <a:t>出现在</a:t>
            </a:r>
            <a:r>
              <a:rPr lang="en-US" altLang="zh-CN" dirty="0" smtClean="0"/>
              <a:t>union</a:t>
            </a:r>
            <a:r>
              <a:rPr lang="zh-CN" altLang="en-US" dirty="0" smtClean="0"/>
              <a:t>之后，则被标记为</a:t>
            </a:r>
            <a:r>
              <a:rPr lang="en-US" altLang="zh-CN" dirty="0" smtClean="0"/>
              <a:t>union</a:t>
            </a:r>
            <a:r>
              <a:rPr lang="zh-CN" altLang="en-US" dirty="0" smtClean="0"/>
              <a:t>，若</a:t>
            </a:r>
            <a:r>
              <a:rPr lang="en-US" altLang="zh-CN" dirty="0" smtClean="0"/>
              <a:t>union</a:t>
            </a:r>
            <a:r>
              <a:rPr lang="zh-CN" altLang="en-US" dirty="0" smtClean="0"/>
              <a:t>包含在</a:t>
            </a:r>
            <a:r>
              <a:rPr lang="en-US" altLang="zh-CN" dirty="0" smtClean="0"/>
              <a:t>from</a:t>
            </a:r>
            <a:r>
              <a:rPr lang="zh-CN" altLang="en-US" dirty="0" smtClean="0"/>
              <a:t>子句的子查询中，外层</a:t>
            </a:r>
            <a:r>
              <a:rPr lang="en-US" altLang="zh-CN" dirty="0" smtClean="0"/>
              <a:t>select</a:t>
            </a:r>
            <a:r>
              <a:rPr lang="zh-CN" altLang="en-US" dirty="0" smtClean="0"/>
              <a:t>将被标记为：</a:t>
            </a:r>
            <a:r>
              <a:rPr lang="en-US" altLang="zh-CN" dirty="0" smtClean="0"/>
              <a:t>derived</a:t>
            </a:r>
          </a:p>
          <a:p>
            <a:r>
              <a:rPr lang="en-US" altLang="zh-CN" dirty="0" smtClean="0"/>
              <a:t>union result</a:t>
            </a:r>
            <a:r>
              <a:rPr lang="zh-CN" altLang="en-US" dirty="0" smtClean="0"/>
              <a:t>：从</a:t>
            </a:r>
            <a:r>
              <a:rPr lang="en-US" altLang="zh-CN" dirty="0" smtClean="0"/>
              <a:t>union</a:t>
            </a:r>
            <a:r>
              <a:rPr lang="zh-CN" altLang="en-US" dirty="0" smtClean="0"/>
              <a:t>表获取结果的</a:t>
            </a:r>
            <a:r>
              <a:rPr lang="en-US" altLang="zh-CN" dirty="0" smtClean="0"/>
              <a:t>select</a:t>
            </a:r>
          </a:p>
          <a:p>
            <a:endParaRPr lang="en-US" altLang="zh-CN" dirty="0" smtClean="0"/>
          </a:p>
          <a:p>
            <a:r>
              <a:rPr lang="en-US" altLang="zh-CN" dirty="0" smtClean="0"/>
              <a:t>Type</a:t>
            </a:r>
            <a:r>
              <a:rPr lang="zh-CN" altLang="en-US" dirty="0" smtClean="0"/>
              <a:t>：</a:t>
            </a:r>
            <a:endParaRPr lang="en-US" altLang="zh-CN" dirty="0" smtClean="0"/>
          </a:p>
          <a:p>
            <a:r>
              <a:rPr lang="zh-CN" altLang="en-US" sz="1200" b="0" i="0" kern="1200" dirty="0" smtClean="0">
                <a:solidFill>
                  <a:schemeClr val="tx1"/>
                </a:solidFill>
                <a:effectLst/>
                <a:latin typeface="+mn-lt"/>
                <a:ea typeface="+mn-ea"/>
                <a:cs typeface="+mn-cs"/>
              </a:rPr>
              <a:t>性能由好到差的连接类型为 </a:t>
            </a:r>
            <a:r>
              <a:rPr lang="en-US" altLang="zh-CN" sz="1200" b="0" i="0" kern="1200" dirty="0" smtClean="0">
                <a:solidFill>
                  <a:schemeClr val="tx1"/>
                </a:solidFill>
                <a:effectLst/>
                <a:latin typeface="+mn-lt"/>
                <a:ea typeface="+mn-ea"/>
                <a:cs typeface="+mn-cs"/>
              </a:rPr>
              <a:t>system</a:t>
            </a:r>
            <a:r>
              <a:rPr lang="zh-CN" altLang="en-US" sz="1200" b="0" i="0" kern="1200" dirty="0" smtClean="0">
                <a:solidFill>
                  <a:schemeClr val="tx1"/>
                </a:solidFill>
                <a:effectLst/>
                <a:latin typeface="+mn-lt"/>
                <a:ea typeface="+mn-ea"/>
                <a:cs typeface="+mn-cs"/>
              </a:rPr>
              <a:t>（表中仅有一行，即 常量表）、</a:t>
            </a:r>
            <a:r>
              <a:rPr lang="en-US" altLang="zh-CN" sz="1200" b="0" i="0" kern="1200" dirty="0" err="1" smtClean="0">
                <a:solidFill>
                  <a:schemeClr val="tx1"/>
                </a:solidFill>
                <a:effectLst/>
                <a:latin typeface="+mn-lt"/>
                <a:ea typeface="+mn-ea"/>
                <a:cs typeface="+mn-cs"/>
              </a:rPr>
              <a:t>const</a:t>
            </a:r>
            <a:r>
              <a:rPr lang="zh-CN" altLang="en-US" sz="1200" b="0" i="0" kern="1200" dirty="0" smtClean="0">
                <a:solidFill>
                  <a:schemeClr val="tx1"/>
                </a:solidFill>
                <a:effectLst/>
                <a:latin typeface="+mn-lt"/>
                <a:ea typeface="+mn-ea"/>
                <a:cs typeface="+mn-cs"/>
              </a:rPr>
              <a:t>（单表中最多有一个匹配行，例如 </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（对于前面的每一行，在此表中只查询一条记录，简单来说，就是多表连接 中使用</a:t>
            </a:r>
            <a:r>
              <a:rPr lang="en-US" altLang="zh-CN" sz="1200" b="0" i="0" kern="1200" dirty="0" smtClean="0">
                <a:solidFill>
                  <a:schemeClr val="tx1"/>
                </a:solidFill>
                <a:effectLst/>
                <a:latin typeface="+mn-lt"/>
                <a:ea typeface="+mn-ea"/>
                <a:cs typeface="+mn-cs"/>
              </a:rPr>
              <a:t>primary key</a:t>
            </a:r>
            <a:r>
              <a:rPr lang="zh-CN" altLang="en-US" sz="1200" b="0" i="0" kern="1200" dirty="0" smtClean="0">
                <a:solidFill>
                  <a:schemeClr val="tx1"/>
                </a:solidFill>
                <a:effectLst/>
                <a:latin typeface="+mn-lt"/>
                <a:ea typeface="+mn-ea"/>
                <a:cs typeface="+mn-cs"/>
              </a:rPr>
              <a:t>或者</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类似，区别在于不是使用</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，而是使用普通的索引）、</a:t>
            </a:r>
            <a:r>
              <a:rPr lang="en-US" altLang="zh-CN" sz="1200" b="0" i="0" kern="1200" dirty="0" err="1" smtClean="0">
                <a:solidFill>
                  <a:schemeClr val="tx1"/>
                </a:solidFill>
                <a:effectLst/>
                <a:latin typeface="+mn-lt"/>
                <a:ea typeface="+mn-ea"/>
                <a:cs typeface="+mn-cs"/>
              </a:rPr>
              <a:t>ref_or_null</a:t>
            </a:r>
            <a:r>
              <a:rPr lang="zh-CN" altLang="en-US" sz="1200" b="0" i="0" kern="1200" dirty="0" smtClean="0">
                <a:solidFill>
                  <a:schemeClr val="tx1"/>
                </a:solidFill>
                <a:effectLst/>
                <a:latin typeface="+mn-lt"/>
                <a:ea typeface="+mn-ea"/>
                <a:cs typeface="+mn-cs"/>
              </a:rPr>
              <a:t>（与 </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类似，区别在于 条件中包含对 </a:t>
            </a:r>
            <a:r>
              <a:rPr lang="en-US" altLang="zh-CN" sz="1200" b="0" i="0" kern="1200" dirty="0" smtClean="0">
                <a:solidFill>
                  <a:schemeClr val="tx1"/>
                </a:solidFill>
                <a:effectLst/>
                <a:latin typeface="+mn-lt"/>
                <a:ea typeface="+mn-ea"/>
                <a:cs typeface="+mn-cs"/>
              </a:rPr>
              <a:t>NULL </a:t>
            </a:r>
            <a:r>
              <a:rPr lang="zh-CN" altLang="en-US" sz="1200" b="0" i="0" kern="1200" dirty="0" smtClean="0">
                <a:solidFill>
                  <a:schemeClr val="tx1"/>
                </a:solidFill>
                <a:effectLst/>
                <a:latin typeface="+mn-lt"/>
                <a:ea typeface="+mn-ea"/>
                <a:cs typeface="+mn-cs"/>
              </a:rPr>
              <a:t>的查询） 、</a:t>
            </a:r>
            <a:r>
              <a:rPr lang="en-US" altLang="zh-CN" sz="1200" b="0" i="0" kern="1200" dirty="0" err="1" smtClean="0">
                <a:solidFill>
                  <a:schemeClr val="tx1"/>
                </a:solidFill>
                <a:effectLst/>
                <a:latin typeface="+mn-lt"/>
                <a:ea typeface="+mn-ea"/>
                <a:cs typeface="+mn-cs"/>
              </a:rPr>
              <a:t>index_merge</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索引合并优化</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unique_subquery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的后面是一个查询主键字段的子查询）、</a:t>
            </a:r>
            <a:r>
              <a:rPr lang="en-US" altLang="zh-CN" sz="1200" b="0" i="0" kern="1200" dirty="0" err="1" smtClean="0">
                <a:solidFill>
                  <a:schemeClr val="tx1"/>
                </a:solidFill>
                <a:effectLst/>
                <a:latin typeface="+mn-lt"/>
                <a:ea typeface="+mn-ea"/>
                <a:cs typeface="+mn-cs"/>
              </a:rPr>
              <a:t>index_subquery</a:t>
            </a:r>
            <a:r>
              <a:rPr lang="zh-CN" altLang="en-US" sz="1200" b="0" i="0" kern="1200" dirty="0" smtClean="0">
                <a:solidFill>
                  <a:schemeClr val="tx1"/>
                </a:solidFill>
                <a:effectLst/>
                <a:latin typeface="+mn-lt"/>
                <a:ea typeface="+mn-ea"/>
                <a:cs typeface="+mn-cs"/>
              </a:rPr>
              <a:t>（与 </a:t>
            </a:r>
            <a:r>
              <a:rPr lang="en-US" altLang="zh-CN" sz="1200" b="0" i="0" kern="1200" dirty="0" err="1" smtClean="0">
                <a:solidFill>
                  <a:schemeClr val="tx1"/>
                </a:solidFill>
                <a:effectLst/>
                <a:latin typeface="+mn-lt"/>
                <a:ea typeface="+mn-ea"/>
                <a:cs typeface="+mn-cs"/>
              </a:rPr>
              <a:t>unique_subquery</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类似， 区别在于 </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的后面是查询非唯一索引字段的子查询）、</a:t>
            </a:r>
            <a:r>
              <a:rPr lang="en-US" altLang="zh-CN" sz="1200" b="0" i="0" kern="1200" dirty="0" smtClean="0">
                <a:solidFill>
                  <a:schemeClr val="tx1"/>
                </a:solidFill>
                <a:effectLst/>
                <a:latin typeface="+mn-lt"/>
                <a:ea typeface="+mn-ea"/>
                <a:cs typeface="+mn-cs"/>
              </a:rPr>
              <a:t>range</a:t>
            </a:r>
            <a:r>
              <a:rPr lang="zh-CN" altLang="en-US" sz="1200" b="0" i="0" kern="1200" dirty="0" smtClean="0">
                <a:solidFill>
                  <a:schemeClr val="tx1"/>
                </a:solidFill>
                <a:effectLst/>
                <a:latin typeface="+mn-lt"/>
                <a:ea typeface="+mn-ea"/>
                <a:cs typeface="+mn-cs"/>
              </a:rPr>
              <a:t>（单表中的范围查询）、 </a:t>
            </a:r>
            <a:r>
              <a:rPr lang="en-US" altLang="zh-CN" sz="1200" b="0" i="0" kern="1200" dirty="0" smtClean="0">
                <a:solidFill>
                  <a:schemeClr val="tx1"/>
                </a:solidFill>
                <a:effectLst/>
                <a:latin typeface="+mn-lt"/>
                <a:ea typeface="+mn-ea"/>
                <a:cs typeface="+mn-cs"/>
              </a:rPr>
              <a:t>index</a:t>
            </a:r>
            <a:r>
              <a:rPr lang="zh-CN" altLang="en-US" sz="1200" b="0" i="0" kern="1200" dirty="0" smtClean="0">
                <a:solidFill>
                  <a:schemeClr val="tx1"/>
                </a:solidFill>
                <a:effectLst/>
                <a:latin typeface="+mn-lt"/>
                <a:ea typeface="+mn-ea"/>
                <a:cs typeface="+mn-cs"/>
              </a:rPr>
              <a:t>（对于前面的每一行，都通过查询索引来得到数据）、</a:t>
            </a:r>
            <a:r>
              <a:rPr lang="en-US" altLang="zh-CN" sz="1200" b="0" i="0" kern="1200" dirty="0" smtClean="0">
                <a:solidFill>
                  <a:schemeClr val="tx1"/>
                </a:solidFill>
                <a:effectLst/>
                <a:latin typeface="+mn-lt"/>
                <a:ea typeface="+mn-ea"/>
                <a:cs typeface="+mn-cs"/>
              </a:rPr>
              <a:t>all</a:t>
            </a:r>
            <a:r>
              <a:rPr lang="zh-CN" altLang="en-US" sz="1200" b="0" i="0" kern="1200" dirty="0" smtClean="0">
                <a:solidFill>
                  <a:schemeClr val="tx1"/>
                </a:solidFill>
                <a:effectLst/>
                <a:latin typeface="+mn-lt"/>
                <a:ea typeface="+mn-ea"/>
                <a:cs typeface="+mn-cs"/>
              </a:rPr>
              <a:t>（对于前面的每一行，都通过全表扫描来得到数据）。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54</a:t>
            </a:fld>
            <a:endParaRPr lang="zh-CN" altLang="en-US"/>
          </a:p>
        </p:txBody>
      </p:sp>
    </p:spTree>
    <p:extLst>
      <p:ext uri="{BB962C8B-B14F-4D97-AF65-F5344CB8AC3E}">
        <p14:creationId xmlns:p14="http://schemas.microsoft.com/office/powerpoint/2010/main" val="41214535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Id</a:t>
            </a:r>
            <a:r>
              <a:rPr lang="zh-CN" altLang="en-US" dirty="0" smtClean="0"/>
              <a:t>有三种情况：</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dk1"/>
                </a:solidFill>
                <a:effectLst/>
                <a:latin typeface="+mn-lt"/>
                <a:ea typeface="+mn-ea"/>
                <a:cs typeface="+mn-cs"/>
              </a:rPr>
              <a:t>第一种：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全部相同，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的执行顺序是由上至下；</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第二种：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全部不同，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第三种：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既存在相同，又存在不同的。先根据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大的优先执行，再根据相同</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从上至下的执行。</a:t>
            </a:r>
            <a:endParaRPr lang="en-US" altLang="zh-CN" sz="1200" b="0" i="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r>
              <a:rPr lang="en-US" altLang="zh-CN" sz="1200" b="0" i="0" kern="1200" dirty="0" err="1" smtClean="0">
                <a:solidFill>
                  <a:schemeClr val="dk1"/>
                </a:solidFill>
                <a:effectLst/>
                <a:latin typeface="+mn-lt"/>
                <a:ea typeface="+mn-ea"/>
                <a:cs typeface="+mn-cs"/>
              </a:rPr>
              <a:t>select_type</a:t>
            </a:r>
            <a:r>
              <a:rPr lang="zh-CN" altLang="en-US" sz="1200" b="0" i="0" kern="1200" dirty="0" smtClean="0">
                <a:solidFill>
                  <a:schemeClr val="dk1"/>
                </a:solidFill>
                <a:effectLst/>
                <a:latin typeface="+mn-lt"/>
                <a:ea typeface="+mn-ea"/>
                <a:cs typeface="+mn-cs"/>
              </a:rPr>
              <a:t>可能的值</a:t>
            </a:r>
            <a:endParaRPr lang="en-US" altLang="zh-CN" dirty="0" smtClean="0"/>
          </a:p>
          <a:p>
            <a:r>
              <a:rPr lang="en-US" altLang="zh-CN" dirty="0" smtClean="0"/>
              <a:t>simple</a:t>
            </a:r>
            <a:r>
              <a:rPr lang="zh-CN" altLang="en-US" dirty="0" smtClean="0"/>
              <a:t>：简单的</a:t>
            </a:r>
            <a:r>
              <a:rPr lang="en-US" altLang="zh-CN" dirty="0" smtClean="0"/>
              <a:t>select </a:t>
            </a:r>
            <a:r>
              <a:rPr lang="zh-CN" altLang="en-US" dirty="0" smtClean="0"/>
              <a:t>查询，查询中不包含子查询或者</a:t>
            </a:r>
            <a:r>
              <a:rPr lang="en-US" altLang="zh-CN" dirty="0" smtClean="0"/>
              <a:t>union</a:t>
            </a:r>
          </a:p>
          <a:p>
            <a:r>
              <a:rPr lang="en-US" altLang="zh-CN" dirty="0" smtClean="0"/>
              <a:t>primary</a:t>
            </a:r>
            <a:r>
              <a:rPr lang="zh-CN" altLang="en-US" dirty="0" smtClean="0"/>
              <a:t>：查询中若包含任何复杂的子查询，最外层查询则被标记为</a:t>
            </a:r>
            <a:r>
              <a:rPr lang="en-US" altLang="zh-CN" dirty="0" smtClean="0"/>
              <a:t>primary</a:t>
            </a:r>
          </a:p>
          <a:p>
            <a:r>
              <a:rPr lang="en-US" altLang="zh-CN" dirty="0" err="1" smtClean="0"/>
              <a:t>subquery</a:t>
            </a:r>
            <a:r>
              <a:rPr lang="zh-CN" altLang="en-US" dirty="0" smtClean="0"/>
              <a:t>：在</a:t>
            </a:r>
            <a:r>
              <a:rPr lang="en-US" altLang="zh-CN" dirty="0" smtClean="0"/>
              <a:t>select</a:t>
            </a:r>
            <a:r>
              <a:rPr lang="zh-CN" altLang="en-US" dirty="0" smtClean="0"/>
              <a:t>或</a:t>
            </a:r>
            <a:r>
              <a:rPr lang="en-US" altLang="zh-CN" dirty="0" smtClean="0"/>
              <a:t>where </a:t>
            </a:r>
            <a:r>
              <a:rPr lang="zh-CN" altLang="en-US" dirty="0" smtClean="0"/>
              <a:t>列表中包含了子查询</a:t>
            </a:r>
          </a:p>
          <a:p>
            <a:r>
              <a:rPr lang="en-US" altLang="zh-CN" dirty="0" smtClean="0"/>
              <a:t>derived</a:t>
            </a:r>
            <a:r>
              <a:rPr lang="zh-CN" altLang="en-US" dirty="0" smtClean="0"/>
              <a:t>：在</a:t>
            </a:r>
            <a:r>
              <a:rPr lang="en-US" altLang="zh-CN" dirty="0" smtClean="0"/>
              <a:t>from</a:t>
            </a:r>
            <a:r>
              <a:rPr lang="zh-CN" altLang="en-US" dirty="0" smtClean="0"/>
              <a:t>列表中包含的子查询被标记为</a:t>
            </a:r>
            <a:r>
              <a:rPr lang="en-US" altLang="zh-CN" dirty="0" smtClean="0"/>
              <a:t>derived</a:t>
            </a:r>
            <a:r>
              <a:rPr lang="zh-CN" altLang="en-US" dirty="0" smtClean="0"/>
              <a:t>（衍生）</a:t>
            </a:r>
            <a:r>
              <a:rPr lang="en-US" altLang="zh-CN" dirty="0" smtClean="0"/>
              <a:t>MySQL</a:t>
            </a:r>
            <a:r>
              <a:rPr lang="zh-CN" altLang="en-US" dirty="0" smtClean="0"/>
              <a:t>会递归执行这些子查询，把结果放在临时表里。</a:t>
            </a:r>
          </a:p>
          <a:p>
            <a:r>
              <a:rPr lang="en-US" altLang="zh-CN" dirty="0" smtClean="0"/>
              <a:t>union</a:t>
            </a:r>
            <a:r>
              <a:rPr lang="zh-CN" altLang="en-US" dirty="0" smtClean="0"/>
              <a:t>：若第二个</a:t>
            </a:r>
            <a:r>
              <a:rPr lang="en-US" altLang="zh-CN" dirty="0" smtClean="0"/>
              <a:t>select</a:t>
            </a:r>
            <a:r>
              <a:rPr lang="zh-CN" altLang="en-US" dirty="0" smtClean="0"/>
              <a:t>出现在</a:t>
            </a:r>
            <a:r>
              <a:rPr lang="en-US" altLang="zh-CN" dirty="0" smtClean="0"/>
              <a:t>union</a:t>
            </a:r>
            <a:r>
              <a:rPr lang="zh-CN" altLang="en-US" dirty="0" smtClean="0"/>
              <a:t>之后，则被标记为</a:t>
            </a:r>
            <a:r>
              <a:rPr lang="en-US" altLang="zh-CN" dirty="0" smtClean="0"/>
              <a:t>union</a:t>
            </a:r>
            <a:r>
              <a:rPr lang="zh-CN" altLang="en-US" dirty="0" smtClean="0"/>
              <a:t>，若</a:t>
            </a:r>
            <a:r>
              <a:rPr lang="en-US" altLang="zh-CN" dirty="0" smtClean="0"/>
              <a:t>union</a:t>
            </a:r>
            <a:r>
              <a:rPr lang="zh-CN" altLang="en-US" dirty="0" smtClean="0"/>
              <a:t>包含在</a:t>
            </a:r>
            <a:r>
              <a:rPr lang="en-US" altLang="zh-CN" dirty="0" smtClean="0"/>
              <a:t>from</a:t>
            </a:r>
            <a:r>
              <a:rPr lang="zh-CN" altLang="en-US" dirty="0" smtClean="0"/>
              <a:t>子句的子查询中，外层</a:t>
            </a:r>
            <a:r>
              <a:rPr lang="en-US" altLang="zh-CN" dirty="0" smtClean="0"/>
              <a:t>select</a:t>
            </a:r>
            <a:r>
              <a:rPr lang="zh-CN" altLang="en-US" dirty="0" smtClean="0"/>
              <a:t>将被标记为：</a:t>
            </a:r>
            <a:r>
              <a:rPr lang="en-US" altLang="zh-CN" dirty="0" smtClean="0"/>
              <a:t>derived</a:t>
            </a:r>
          </a:p>
          <a:p>
            <a:r>
              <a:rPr lang="en-US" altLang="zh-CN" dirty="0" smtClean="0"/>
              <a:t>union result</a:t>
            </a:r>
            <a:r>
              <a:rPr lang="zh-CN" altLang="en-US" dirty="0" smtClean="0"/>
              <a:t>：从</a:t>
            </a:r>
            <a:r>
              <a:rPr lang="en-US" altLang="zh-CN" dirty="0" smtClean="0"/>
              <a:t>union</a:t>
            </a:r>
            <a:r>
              <a:rPr lang="zh-CN" altLang="en-US" dirty="0" smtClean="0"/>
              <a:t>表获取结果的</a:t>
            </a:r>
            <a:r>
              <a:rPr lang="en-US" altLang="zh-CN" dirty="0" smtClean="0"/>
              <a:t>select</a:t>
            </a:r>
          </a:p>
          <a:p>
            <a:endParaRPr lang="en-US" altLang="zh-CN" dirty="0" smtClean="0"/>
          </a:p>
          <a:p>
            <a:r>
              <a:rPr lang="en-US" altLang="zh-CN" dirty="0" smtClean="0"/>
              <a:t>Type</a:t>
            </a:r>
            <a:r>
              <a:rPr lang="zh-CN" altLang="en-US" dirty="0" smtClean="0"/>
              <a:t>：</a:t>
            </a:r>
            <a:endParaRPr lang="en-US" altLang="zh-CN" dirty="0" smtClean="0"/>
          </a:p>
          <a:p>
            <a:r>
              <a:rPr lang="zh-CN" altLang="en-US" sz="1200" b="0" i="0" kern="1200" dirty="0" smtClean="0">
                <a:solidFill>
                  <a:schemeClr val="tx1"/>
                </a:solidFill>
                <a:effectLst/>
                <a:latin typeface="+mn-lt"/>
                <a:ea typeface="+mn-ea"/>
                <a:cs typeface="+mn-cs"/>
              </a:rPr>
              <a:t>性能由好到差的连接类型为 </a:t>
            </a:r>
            <a:r>
              <a:rPr lang="en-US" altLang="zh-CN" sz="1200" b="0" i="0" kern="1200" dirty="0" smtClean="0">
                <a:solidFill>
                  <a:schemeClr val="tx1"/>
                </a:solidFill>
                <a:effectLst/>
                <a:latin typeface="+mn-lt"/>
                <a:ea typeface="+mn-ea"/>
                <a:cs typeface="+mn-cs"/>
              </a:rPr>
              <a:t>system</a:t>
            </a:r>
            <a:r>
              <a:rPr lang="zh-CN" altLang="en-US" sz="1200" b="0" i="0" kern="1200" dirty="0" smtClean="0">
                <a:solidFill>
                  <a:schemeClr val="tx1"/>
                </a:solidFill>
                <a:effectLst/>
                <a:latin typeface="+mn-lt"/>
                <a:ea typeface="+mn-ea"/>
                <a:cs typeface="+mn-cs"/>
              </a:rPr>
              <a:t>（表中仅有一行，即 常量表）、</a:t>
            </a:r>
            <a:r>
              <a:rPr lang="en-US" altLang="zh-CN" sz="1200" b="0" i="0" kern="1200" dirty="0" err="1" smtClean="0">
                <a:solidFill>
                  <a:schemeClr val="tx1"/>
                </a:solidFill>
                <a:effectLst/>
                <a:latin typeface="+mn-lt"/>
                <a:ea typeface="+mn-ea"/>
                <a:cs typeface="+mn-cs"/>
              </a:rPr>
              <a:t>const</a:t>
            </a:r>
            <a:r>
              <a:rPr lang="zh-CN" altLang="en-US" sz="1200" b="0" i="0" kern="1200" dirty="0" smtClean="0">
                <a:solidFill>
                  <a:schemeClr val="tx1"/>
                </a:solidFill>
                <a:effectLst/>
                <a:latin typeface="+mn-lt"/>
                <a:ea typeface="+mn-ea"/>
                <a:cs typeface="+mn-cs"/>
              </a:rPr>
              <a:t>（单表中最多有一个匹配行，例如 </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（对于前面的每一行，在此表中只查询一条记录，简单来说，就是多表连接 中使用</a:t>
            </a:r>
            <a:r>
              <a:rPr lang="en-US" altLang="zh-CN" sz="1200" b="0" i="0" kern="1200" dirty="0" smtClean="0">
                <a:solidFill>
                  <a:schemeClr val="tx1"/>
                </a:solidFill>
                <a:effectLst/>
                <a:latin typeface="+mn-lt"/>
                <a:ea typeface="+mn-ea"/>
                <a:cs typeface="+mn-cs"/>
              </a:rPr>
              <a:t>primary key</a:t>
            </a:r>
            <a:r>
              <a:rPr lang="zh-CN" altLang="en-US" sz="1200" b="0" i="0" kern="1200" dirty="0" smtClean="0">
                <a:solidFill>
                  <a:schemeClr val="tx1"/>
                </a:solidFill>
                <a:effectLst/>
                <a:latin typeface="+mn-lt"/>
                <a:ea typeface="+mn-ea"/>
                <a:cs typeface="+mn-cs"/>
              </a:rPr>
              <a:t>或者</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类似，区别在于不是使用</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，而是使用普通的索引）、</a:t>
            </a:r>
            <a:r>
              <a:rPr lang="en-US" altLang="zh-CN" sz="1200" b="0" i="0" kern="1200" dirty="0" err="1" smtClean="0">
                <a:solidFill>
                  <a:schemeClr val="tx1"/>
                </a:solidFill>
                <a:effectLst/>
                <a:latin typeface="+mn-lt"/>
                <a:ea typeface="+mn-ea"/>
                <a:cs typeface="+mn-cs"/>
              </a:rPr>
              <a:t>ref_or_null</a:t>
            </a:r>
            <a:r>
              <a:rPr lang="zh-CN" altLang="en-US" sz="1200" b="0" i="0" kern="1200" dirty="0" smtClean="0">
                <a:solidFill>
                  <a:schemeClr val="tx1"/>
                </a:solidFill>
                <a:effectLst/>
                <a:latin typeface="+mn-lt"/>
                <a:ea typeface="+mn-ea"/>
                <a:cs typeface="+mn-cs"/>
              </a:rPr>
              <a:t>（与 </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类似，区别在于 条件中包含对 </a:t>
            </a:r>
            <a:r>
              <a:rPr lang="en-US" altLang="zh-CN" sz="1200" b="0" i="0" kern="1200" dirty="0" smtClean="0">
                <a:solidFill>
                  <a:schemeClr val="tx1"/>
                </a:solidFill>
                <a:effectLst/>
                <a:latin typeface="+mn-lt"/>
                <a:ea typeface="+mn-ea"/>
                <a:cs typeface="+mn-cs"/>
              </a:rPr>
              <a:t>NULL </a:t>
            </a:r>
            <a:r>
              <a:rPr lang="zh-CN" altLang="en-US" sz="1200" b="0" i="0" kern="1200" dirty="0" smtClean="0">
                <a:solidFill>
                  <a:schemeClr val="tx1"/>
                </a:solidFill>
                <a:effectLst/>
                <a:latin typeface="+mn-lt"/>
                <a:ea typeface="+mn-ea"/>
                <a:cs typeface="+mn-cs"/>
              </a:rPr>
              <a:t>的查询） 、</a:t>
            </a:r>
            <a:r>
              <a:rPr lang="en-US" altLang="zh-CN" sz="1200" b="0" i="0" kern="1200" dirty="0" err="1" smtClean="0">
                <a:solidFill>
                  <a:schemeClr val="tx1"/>
                </a:solidFill>
                <a:effectLst/>
                <a:latin typeface="+mn-lt"/>
                <a:ea typeface="+mn-ea"/>
                <a:cs typeface="+mn-cs"/>
              </a:rPr>
              <a:t>index_merge</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索引合并优化</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unique_subquery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的后面是一个查询主键字段的子查询）、</a:t>
            </a:r>
            <a:r>
              <a:rPr lang="en-US" altLang="zh-CN" sz="1200" b="0" i="0" kern="1200" dirty="0" err="1" smtClean="0">
                <a:solidFill>
                  <a:schemeClr val="tx1"/>
                </a:solidFill>
                <a:effectLst/>
                <a:latin typeface="+mn-lt"/>
                <a:ea typeface="+mn-ea"/>
                <a:cs typeface="+mn-cs"/>
              </a:rPr>
              <a:t>index_subquery</a:t>
            </a:r>
            <a:r>
              <a:rPr lang="zh-CN" altLang="en-US" sz="1200" b="0" i="0" kern="1200" dirty="0" smtClean="0">
                <a:solidFill>
                  <a:schemeClr val="tx1"/>
                </a:solidFill>
                <a:effectLst/>
                <a:latin typeface="+mn-lt"/>
                <a:ea typeface="+mn-ea"/>
                <a:cs typeface="+mn-cs"/>
              </a:rPr>
              <a:t>（与 </a:t>
            </a:r>
            <a:r>
              <a:rPr lang="en-US" altLang="zh-CN" sz="1200" b="0" i="0" kern="1200" dirty="0" err="1" smtClean="0">
                <a:solidFill>
                  <a:schemeClr val="tx1"/>
                </a:solidFill>
                <a:effectLst/>
                <a:latin typeface="+mn-lt"/>
                <a:ea typeface="+mn-ea"/>
                <a:cs typeface="+mn-cs"/>
              </a:rPr>
              <a:t>unique_subquery</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类似， 区别在于 </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的后面是查询非唯一索引字段的子查询）、</a:t>
            </a:r>
            <a:r>
              <a:rPr lang="en-US" altLang="zh-CN" sz="1200" b="0" i="0" kern="1200" dirty="0" smtClean="0">
                <a:solidFill>
                  <a:schemeClr val="tx1"/>
                </a:solidFill>
                <a:effectLst/>
                <a:latin typeface="+mn-lt"/>
                <a:ea typeface="+mn-ea"/>
                <a:cs typeface="+mn-cs"/>
              </a:rPr>
              <a:t>range</a:t>
            </a:r>
            <a:r>
              <a:rPr lang="zh-CN" altLang="en-US" sz="1200" b="0" i="0" kern="1200" dirty="0" smtClean="0">
                <a:solidFill>
                  <a:schemeClr val="tx1"/>
                </a:solidFill>
                <a:effectLst/>
                <a:latin typeface="+mn-lt"/>
                <a:ea typeface="+mn-ea"/>
                <a:cs typeface="+mn-cs"/>
              </a:rPr>
              <a:t>（单表中的范围查询）、 </a:t>
            </a:r>
            <a:r>
              <a:rPr lang="en-US" altLang="zh-CN" sz="1200" b="0" i="0" kern="1200" dirty="0" smtClean="0">
                <a:solidFill>
                  <a:schemeClr val="tx1"/>
                </a:solidFill>
                <a:effectLst/>
                <a:latin typeface="+mn-lt"/>
                <a:ea typeface="+mn-ea"/>
                <a:cs typeface="+mn-cs"/>
              </a:rPr>
              <a:t>index</a:t>
            </a:r>
            <a:r>
              <a:rPr lang="zh-CN" altLang="en-US" sz="1200" b="0" i="0" kern="1200" dirty="0" smtClean="0">
                <a:solidFill>
                  <a:schemeClr val="tx1"/>
                </a:solidFill>
                <a:effectLst/>
                <a:latin typeface="+mn-lt"/>
                <a:ea typeface="+mn-ea"/>
                <a:cs typeface="+mn-cs"/>
              </a:rPr>
              <a:t>（对于前面的每一行，都通过查询索引来得到数据）、</a:t>
            </a:r>
            <a:r>
              <a:rPr lang="en-US" altLang="zh-CN" sz="1200" b="0" i="0" kern="1200" dirty="0" smtClean="0">
                <a:solidFill>
                  <a:schemeClr val="tx1"/>
                </a:solidFill>
                <a:effectLst/>
                <a:latin typeface="+mn-lt"/>
                <a:ea typeface="+mn-ea"/>
                <a:cs typeface="+mn-cs"/>
              </a:rPr>
              <a:t>all</a:t>
            </a:r>
            <a:r>
              <a:rPr lang="zh-CN" altLang="en-US" sz="1200" b="0" i="0" kern="1200" dirty="0" smtClean="0">
                <a:solidFill>
                  <a:schemeClr val="tx1"/>
                </a:solidFill>
                <a:effectLst/>
                <a:latin typeface="+mn-lt"/>
                <a:ea typeface="+mn-ea"/>
                <a:cs typeface="+mn-cs"/>
              </a:rPr>
              <a:t>（对于前面的每一行，都通过全表扫描来得到数据）。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55</a:t>
            </a:fld>
            <a:endParaRPr lang="zh-CN" altLang="en-US"/>
          </a:p>
        </p:txBody>
      </p:sp>
    </p:spTree>
    <p:extLst>
      <p:ext uri="{BB962C8B-B14F-4D97-AF65-F5344CB8AC3E}">
        <p14:creationId xmlns:p14="http://schemas.microsoft.com/office/powerpoint/2010/main" val="40614279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Id</a:t>
            </a:r>
            <a:r>
              <a:rPr lang="zh-CN" altLang="en-US" dirty="0" smtClean="0"/>
              <a:t>有三种情况：</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dk1"/>
                </a:solidFill>
                <a:effectLst/>
                <a:latin typeface="+mn-lt"/>
                <a:ea typeface="+mn-ea"/>
                <a:cs typeface="+mn-cs"/>
              </a:rPr>
              <a:t>第一种：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全部相同，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的执行顺序是由上至下；</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第二种：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全部不同，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第三种：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既存在相同，又存在不同的。先根据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大的优先执行，再根据相同</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从上至下的执行。</a:t>
            </a:r>
            <a:endParaRPr lang="en-US" altLang="zh-CN" sz="1200" b="0" i="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r>
              <a:rPr lang="en-US" altLang="zh-CN" sz="1200" b="0" i="0" kern="1200" dirty="0" err="1" smtClean="0">
                <a:solidFill>
                  <a:schemeClr val="dk1"/>
                </a:solidFill>
                <a:effectLst/>
                <a:latin typeface="+mn-lt"/>
                <a:ea typeface="+mn-ea"/>
                <a:cs typeface="+mn-cs"/>
              </a:rPr>
              <a:t>select_type</a:t>
            </a:r>
            <a:r>
              <a:rPr lang="zh-CN" altLang="en-US" sz="1200" b="0" i="0" kern="1200" dirty="0" smtClean="0">
                <a:solidFill>
                  <a:schemeClr val="dk1"/>
                </a:solidFill>
                <a:effectLst/>
                <a:latin typeface="+mn-lt"/>
                <a:ea typeface="+mn-ea"/>
                <a:cs typeface="+mn-cs"/>
              </a:rPr>
              <a:t>可能的值</a:t>
            </a:r>
            <a:endParaRPr lang="en-US" altLang="zh-CN" dirty="0" smtClean="0"/>
          </a:p>
          <a:p>
            <a:r>
              <a:rPr lang="en-US" altLang="zh-CN" dirty="0" smtClean="0"/>
              <a:t>simple</a:t>
            </a:r>
            <a:r>
              <a:rPr lang="zh-CN" altLang="en-US" dirty="0" smtClean="0"/>
              <a:t>：简单的</a:t>
            </a:r>
            <a:r>
              <a:rPr lang="en-US" altLang="zh-CN" dirty="0" smtClean="0"/>
              <a:t>select </a:t>
            </a:r>
            <a:r>
              <a:rPr lang="zh-CN" altLang="en-US" dirty="0" smtClean="0"/>
              <a:t>查询，查询中不包含子查询或者</a:t>
            </a:r>
            <a:r>
              <a:rPr lang="en-US" altLang="zh-CN" dirty="0" smtClean="0"/>
              <a:t>union</a:t>
            </a:r>
          </a:p>
          <a:p>
            <a:r>
              <a:rPr lang="en-US" altLang="zh-CN" dirty="0" smtClean="0"/>
              <a:t>primary</a:t>
            </a:r>
            <a:r>
              <a:rPr lang="zh-CN" altLang="en-US" dirty="0" smtClean="0"/>
              <a:t>：查询中若包含任何复杂的子查询，最外层查询则被标记为</a:t>
            </a:r>
            <a:r>
              <a:rPr lang="en-US" altLang="zh-CN" dirty="0" smtClean="0"/>
              <a:t>primary</a:t>
            </a:r>
          </a:p>
          <a:p>
            <a:r>
              <a:rPr lang="en-US" altLang="zh-CN" dirty="0" err="1" smtClean="0"/>
              <a:t>subquery</a:t>
            </a:r>
            <a:r>
              <a:rPr lang="zh-CN" altLang="en-US" dirty="0" smtClean="0"/>
              <a:t>：在</a:t>
            </a:r>
            <a:r>
              <a:rPr lang="en-US" altLang="zh-CN" dirty="0" smtClean="0"/>
              <a:t>select</a:t>
            </a:r>
            <a:r>
              <a:rPr lang="zh-CN" altLang="en-US" dirty="0" smtClean="0"/>
              <a:t>或</a:t>
            </a:r>
            <a:r>
              <a:rPr lang="en-US" altLang="zh-CN" dirty="0" smtClean="0"/>
              <a:t>where </a:t>
            </a:r>
            <a:r>
              <a:rPr lang="zh-CN" altLang="en-US" dirty="0" smtClean="0"/>
              <a:t>列表中包含了子查询</a:t>
            </a:r>
          </a:p>
          <a:p>
            <a:r>
              <a:rPr lang="en-US" altLang="zh-CN" dirty="0" smtClean="0"/>
              <a:t>derived</a:t>
            </a:r>
            <a:r>
              <a:rPr lang="zh-CN" altLang="en-US" dirty="0" smtClean="0"/>
              <a:t>：在</a:t>
            </a:r>
            <a:r>
              <a:rPr lang="en-US" altLang="zh-CN" dirty="0" smtClean="0"/>
              <a:t>from</a:t>
            </a:r>
            <a:r>
              <a:rPr lang="zh-CN" altLang="en-US" dirty="0" smtClean="0"/>
              <a:t>列表中包含的子查询被标记为</a:t>
            </a:r>
            <a:r>
              <a:rPr lang="en-US" altLang="zh-CN" dirty="0" smtClean="0"/>
              <a:t>derived</a:t>
            </a:r>
            <a:r>
              <a:rPr lang="zh-CN" altLang="en-US" dirty="0" smtClean="0"/>
              <a:t>（衍生）</a:t>
            </a:r>
            <a:r>
              <a:rPr lang="en-US" altLang="zh-CN" dirty="0" smtClean="0"/>
              <a:t>MySQL</a:t>
            </a:r>
            <a:r>
              <a:rPr lang="zh-CN" altLang="en-US" dirty="0" smtClean="0"/>
              <a:t>会递归执行这些子查询，把结果放在临时表里。</a:t>
            </a:r>
          </a:p>
          <a:p>
            <a:r>
              <a:rPr lang="en-US" altLang="zh-CN" dirty="0" smtClean="0"/>
              <a:t>union</a:t>
            </a:r>
            <a:r>
              <a:rPr lang="zh-CN" altLang="en-US" dirty="0" smtClean="0"/>
              <a:t>：若第二个</a:t>
            </a:r>
            <a:r>
              <a:rPr lang="en-US" altLang="zh-CN" dirty="0" smtClean="0"/>
              <a:t>select</a:t>
            </a:r>
            <a:r>
              <a:rPr lang="zh-CN" altLang="en-US" dirty="0" smtClean="0"/>
              <a:t>出现在</a:t>
            </a:r>
            <a:r>
              <a:rPr lang="en-US" altLang="zh-CN" dirty="0" smtClean="0"/>
              <a:t>union</a:t>
            </a:r>
            <a:r>
              <a:rPr lang="zh-CN" altLang="en-US" dirty="0" smtClean="0"/>
              <a:t>之后，则被标记为</a:t>
            </a:r>
            <a:r>
              <a:rPr lang="en-US" altLang="zh-CN" dirty="0" smtClean="0"/>
              <a:t>union</a:t>
            </a:r>
            <a:r>
              <a:rPr lang="zh-CN" altLang="en-US" dirty="0" smtClean="0"/>
              <a:t>，若</a:t>
            </a:r>
            <a:r>
              <a:rPr lang="en-US" altLang="zh-CN" dirty="0" smtClean="0"/>
              <a:t>union</a:t>
            </a:r>
            <a:r>
              <a:rPr lang="zh-CN" altLang="en-US" dirty="0" smtClean="0"/>
              <a:t>包含在</a:t>
            </a:r>
            <a:r>
              <a:rPr lang="en-US" altLang="zh-CN" dirty="0" smtClean="0"/>
              <a:t>from</a:t>
            </a:r>
            <a:r>
              <a:rPr lang="zh-CN" altLang="en-US" dirty="0" smtClean="0"/>
              <a:t>子句的子查询中，外层</a:t>
            </a:r>
            <a:r>
              <a:rPr lang="en-US" altLang="zh-CN" dirty="0" smtClean="0"/>
              <a:t>select</a:t>
            </a:r>
            <a:r>
              <a:rPr lang="zh-CN" altLang="en-US" dirty="0" smtClean="0"/>
              <a:t>将被标记为：</a:t>
            </a:r>
            <a:r>
              <a:rPr lang="en-US" altLang="zh-CN" dirty="0" smtClean="0"/>
              <a:t>derived</a:t>
            </a:r>
          </a:p>
          <a:p>
            <a:r>
              <a:rPr lang="en-US" altLang="zh-CN" dirty="0" smtClean="0"/>
              <a:t>union result</a:t>
            </a:r>
            <a:r>
              <a:rPr lang="zh-CN" altLang="en-US" dirty="0" smtClean="0"/>
              <a:t>：从</a:t>
            </a:r>
            <a:r>
              <a:rPr lang="en-US" altLang="zh-CN" dirty="0" smtClean="0"/>
              <a:t>union</a:t>
            </a:r>
            <a:r>
              <a:rPr lang="zh-CN" altLang="en-US" dirty="0" smtClean="0"/>
              <a:t>表获取结果的</a:t>
            </a:r>
            <a:r>
              <a:rPr lang="en-US" altLang="zh-CN" dirty="0" smtClean="0"/>
              <a:t>select</a:t>
            </a:r>
          </a:p>
          <a:p>
            <a:endParaRPr lang="en-US" altLang="zh-CN" dirty="0" smtClean="0"/>
          </a:p>
          <a:p>
            <a:r>
              <a:rPr lang="en-US" altLang="zh-CN" dirty="0" smtClean="0"/>
              <a:t>Type</a:t>
            </a:r>
            <a:r>
              <a:rPr lang="zh-CN" altLang="en-US" dirty="0" smtClean="0"/>
              <a:t>：</a:t>
            </a:r>
            <a:endParaRPr lang="en-US" altLang="zh-CN" dirty="0" smtClean="0"/>
          </a:p>
          <a:p>
            <a:r>
              <a:rPr lang="zh-CN" altLang="en-US" sz="1200" b="0" i="0" kern="1200" dirty="0" smtClean="0">
                <a:solidFill>
                  <a:schemeClr val="tx1"/>
                </a:solidFill>
                <a:effectLst/>
                <a:latin typeface="+mn-lt"/>
                <a:ea typeface="+mn-ea"/>
                <a:cs typeface="+mn-cs"/>
              </a:rPr>
              <a:t>性能由好到差的连接类型为 </a:t>
            </a:r>
            <a:r>
              <a:rPr lang="en-US" altLang="zh-CN" sz="1200" b="0" i="0" kern="1200" dirty="0" smtClean="0">
                <a:solidFill>
                  <a:schemeClr val="tx1"/>
                </a:solidFill>
                <a:effectLst/>
                <a:latin typeface="+mn-lt"/>
                <a:ea typeface="+mn-ea"/>
                <a:cs typeface="+mn-cs"/>
              </a:rPr>
              <a:t>system</a:t>
            </a:r>
            <a:r>
              <a:rPr lang="zh-CN" altLang="en-US" sz="1200" b="0" i="0" kern="1200" dirty="0" smtClean="0">
                <a:solidFill>
                  <a:schemeClr val="tx1"/>
                </a:solidFill>
                <a:effectLst/>
                <a:latin typeface="+mn-lt"/>
                <a:ea typeface="+mn-ea"/>
                <a:cs typeface="+mn-cs"/>
              </a:rPr>
              <a:t>（表中仅有一行，即 常量表）、</a:t>
            </a:r>
            <a:r>
              <a:rPr lang="en-US" altLang="zh-CN" sz="1200" b="0" i="0" kern="1200" dirty="0" err="1" smtClean="0">
                <a:solidFill>
                  <a:schemeClr val="tx1"/>
                </a:solidFill>
                <a:effectLst/>
                <a:latin typeface="+mn-lt"/>
                <a:ea typeface="+mn-ea"/>
                <a:cs typeface="+mn-cs"/>
              </a:rPr>
              <a:t>const</a:t>
            </a:r>
            <a:r>
              <a:rPr lang="zh-CN" altLang="en-US" sz="1200" b="0" i="0" kern="1200" dirty="0" smtClean="0">
                <a:solidFill>
                  <a:schemeClr val="tx1"/>
                </a:solidFill>
                <a:effectLst/>
                <a:latin typeface="+mn-lt"/>
                <a:ea typeface="+mn-ea"/>
                <a:cs typeface="+mn-cs"/>
              </a:rPr>
              <a:t>（单表中最多有一个匹配行，例如 </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（对于前面的每一行，在此表中只查询一条记录，简单来说，就是多表连接 中使用</a:t>
            </a:r>
            <a:r>
              <a:rPr lang="en-US" altLang="zh-CN" sz="1200" b="0" i="0" kern="1200" dirty="0" smtClean="0">
                <a:solidFill>
                  <a:schemeClr val="tx1"/>
                </a:solidFill>
                <a:effectLst/>
                <a:latin typeface="+mn-lt"/>
                <a:ea typeface="+mn-ea"/>
                <a:cs typeface="+mn-cs"/>
              </a:rPr>
              <a:t>primary key</a:t>
            </a:r>
            <a:r>
              <a:rPr lang="zh-CN" altLang="en-US" sz="1200" b="0" i="0" kern="1200" dirty="0" smtClean="0">
                <a:solidFill>
                  <a:schemeClr val="tx1"/>
                </a:solidFill>
                <a:effectLst/>
                <a:latin typeface="+mn-lt"/>
                <a:ea typeface="+mn-ea"/>
                <a:cs typeface="+mn-cs"/>
              </a:rPr>
              <a:t>或者</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类似，区别在于不是使用</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，而是使用普通的索引）、</a:t>
            </a:r>
            <a:r>
              <a:rPr lang="en-US" altLang="zh-CN" sz="1200" b="0" i="0" kern="1200" dirty="0" err="1" smtClean="0">
                <a:solidFill>
                  <a:schemeClr val="tx1"/>
                </a:solidFill>
                <a:effectLst/>
                <a:latin typeface="+mn-lt"/>
                <a:ea typeface="+mn-ea"/>
                <a:cs typeface="+mn-cs"/>
              </a:rPr>
              <a:t>ref_or_null</a:t>
            </a:r>
            <a:r>
              <a:rPr lang="zh-CN" altLang="en-US" sz="1200" b="0" i="0" kern="1200" dirty="0" smtClean="0">
                <a:solidFill>
                  <a:schemeClr val="tx1"/>
                </a:solidFill>
                <a:effectLst/>
                <a:latin typeface="+mn-lt"/>
                <a:ea typeface="+mn-ea"/>
                <a:cs typeface="+mn-cs"/>
              </a:rPr>
              <a:t>（与 </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类似，区别在于 条件中包含对 </a:t>
            </a:r>
            <a:r>
              <a:rPr lang="en-US" altLang="zh-CN" sz="1200" b="0" i="0" kern="1200" dirty="0" smtClean="0">
                <a:solidFill>
                  <a:schemeClr val="tx1"/>
                </a:solidFill>
                <a:effectLst/>
                <a:latin typeface="+mn-lt"/>
                <a:ea typeface="+mn-ea"/>
                <a:cs typeface="+mn-cs"/>
              </a:rPr>
              <a:t>NULL </a:t>
            </a:r>
            <a:r>
              <a:rPr lang="zh-CN" altLang="en-US" sz="1200" b="0" i="0" kern="1200" dirty="0" smtClean="0">
                <a:solidFill>
                  <a:schemeClr val="tx1"/>
                </a:solidFill>
                <a:effectLst/>
                <a:latin typeface="+mn-lt"/>
                <a:ea typeface="+mn-ea"/>
                <a:cs typeface="+mn-cs"/>
              </a:rPr>
              <a:t>的查询） 、</a:t>
            </a:r>
            <a:r>
              <a:rPr lang="en-US" altLang="zh-CN" sz="1200" b="0" i="0" kern="1200" dirty="0" err="1" smtClean="0">
                <a:solidFill>
                  <a:schemeClr val="tx1"/>
                </a:solidFill>
                <a:effectLst/>
                <a:latin typeface="+mn-lt"/>
                <a:ea typeface="+mn-ea"/>
                <a:cs typeface="+mn-cs"/>
              </a:rPr>
              <a:t>index_merge</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索引合并优化</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unique_subquery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的后面是一个查询主键字段的子查询）、</a:t>
            </a:r>
            <a:r>
              <a:rPr lang="en-US" altLang="zh-CN" sz="1200" b="0" i="0" kern="1200" dirty="0" err="1" smtClean="0">
                <a:solidFill>
                  <a:schemeClr val="tx1"/>
                </a:solidFill>
                <a:effectLst/>
                <a:latin typeface="+mn-lt"/>
                <a:ea typeface="+mn-ea"/>
                <a:cs typeface="+mn-cs"/>
              </a:rPr>
              <a:t>index_subquery</a:t>
            </a:r>
            <a:r>
              <a:rPr lang="zh-CN" altLang="en-US" sz="1200" b="0" i="0" kern="1200" dirty="0" smtClean="0">
                <a:solidFill>
                  <a:schemeClr val="tx1"/>
                </a:solidFill>
                <a:effectLst/>
                <a:latin typeface="+mn-lt"/>
                <a:ea typeface="+mn-ea"/>
                <a:cs typeface="+mn-cs"/>
              </a:rPr>
              <a:t>（与 </a:t>
            </a:r>
            <a:r>
              <a:rPr lang="en-US" altLang="zh-CN" sz="1200" b="0" i="0" kern="1200" dirty="0" err="1" smtClean="0">
                <a:solidFill>
                  <a:schemeClr val="tx1"/>
                </a:solidFill>
                <a:effectLst/>
                <a:latin typeface="+mn-lt"/>
                <a:ea typeface="+mn-ea"/>
                <a:cs typeface="+mn-cs"/>
              </a:rPr>
              <a:t>unique_subquery</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类似， 区别在于 </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的后面是查询非唯一索引字段的子查询）、</a:t>
            </a:r>
            <a:r>
              <a:rPr lang="en-US" altLang="zh-CN" sz="1200" b="0" i="0" kern="1200" dirty="0" smtClean="0">
                <a:solidFill>
                  <a:schemeClr val="tx1"/>
                </a:solidFill>
                <a:effectLst/>
                <a:latin typeface="+mn-lt"/>
                <a:ea typeface="+mn-ea"/>
                <a:cs typeface="+mn-cs"/>
              </a:rPr>
              <a:t>range</a:t>
            </a:r>
            <a:r>
              <a:rPr lang="zh-CN" altLang="en-US" sz="1200" b="0" i="0" kern="1200" dirty="0" smtClean="0">
                <a:solidFill>
                  <a:schemeClr val="tx1"/>
                </a:solidFill>
                <a:effectLst/>
                <a:latin typeface="+mn-lt"/>
                <a:ea typeface="+mn-ea"/>
                <a:cs typeface="+mn-cs"/>
              </a:rPr>
              <a:t>（单表中的范围查询）、 </a:t>
            </a:r>
            <a:r>
              <a:rPr lang="en-US" altLang="zh-CN" sz="1200" b="0" i="0" kern="1200" dirty="0" smtClean="0">
                <a:solidFill>
                  <a:schemeClr val="tx1"/>
                </a:solidFill>
                <a:effectLst/>
                <a:latin typeface="+mn-lt"/>
                <a:ea typeface="+mn-ea"/>
                <a:cs typeface="+mn-cs"/>
              </a:rPr>
              <a:t>index</a:t>
            </a:r>
            <a:r>
              <a:rPr lang="zh-CN" altLang="en-US" sz="1200" b="0" i="0" kern="1200" dirty="0" smtClean="0">
                <a:solidFill>
                  <a:schemeClr val="tx1"/>
                </a:solidFill>
                <a:effectLst/>
                <a:latin typeface="+mn-lt"/>
                <a:ea typeface="+mn-ea"/>
                <a:cs typeface="+mn-cs"/>
              </a:rPr>
              <a:t>（对于前面的每一行，都通过查询索引来得到数据）、</a:t>
            </a:r>
            <a:r>
              <a:rPr lang="en-US" altLang="zh-CN" sz="1200" b="0" i="0" kern="1200" dirty="0" smtClean="0">
                <a:solidFill>
                  <a:schemeClr val="tx1"/>
                </a:solidFill>
                <a:effectLst/>
                <a:latin typeface="+mn-lt"/>
                <a:ea typeface="+mn-ea"/>
                <a:cs typeface="+mn-cs"/>
              </a:rPr>
              <a:t>all</a:t>
            </a:r>
            <a:r>
              <a:rPr lang="zh-CN" altLang="en-US" sz="1200" b="0" i="0" kern="1200" dirty="0" smtClean="0">
                <a:solidFill>
                  <a:schemeClr val="tx1"/>
                </a:solidFill>
                <a:effectLst/>
                <a:latin typeface="+mn-lt"/>
                <a:ea typeface="+mn-ea"/>
                <a:cs typeface="+mn-cs"/>
              </a:rPr>
              <a:t>（对于前面的每一行，都通过全表扫描来得到数据）。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56</a:t>
            </a:fld>
            <a:endParaRPr lang="zh-CN" altLang="en-US"/>
          </a:p>
        </p:txBody>
      </p:sp>
    </p:spTree>
    <p:extLst>
      <p:ext uri="{BB962C8B-B14F-4D97-AF65-F5344CB8AC3E}">
        <p14:creationId xmlns:p14="http://schemas.microsoft.com/office/powerpoint/2010/main" val="2774384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Id</a:t>
            </a:r>
            <a:r>
              <a:rPr lang="zh-CN" altLang="en-US" dirty="0" smtClean="0"/>
              <a:t>有三种情况：</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dk1"/>
                </a:solidFill>
                <a:effectLst/>
                <a:latin typeface="+mn-lt"/>
                <a:ea typeface="+mn-ea"/>
                <a:cs typeface="+mn-cs"/>
              </a:rPr>
              <a:t>第一种：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全部相同，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的执行顺序是由上至下；</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第二种：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全部不同，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第三种：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既存在相同，又存在不同的。先根据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大的优先执行，再根据相同</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从上至下的执行。</a:t>
            </a:r>
            <a:endParaRPr lang="en-US" altLang="zh-CN" sz="1200" b="0" i="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r>
              <a:rPr lang="en-US" altLang="zh-CN" sz="1200" b="0" i="0" kern="1200" dirty="0" err="1" smtClean="0">
                <a:solidFill>
                  <a:schemeClr val="dk1"/>
                </a:solidFill>
                <a:effectLst/>
                <a:latin typeface="+mn-lt"/>
                <a:ea typeface="+mn-ea"/>
                <a:cs typeface="+mn-cs"/>
              </a:rPr>
              <a:t>select_type</a:t>
            </a:r>
            <a:r>
              <a:rPr lang="zh-CN" altLang="en-US" sz="1200" b="0" i="0" kern="1200" dirty="0" smtClean="0">
                <a:solidFill>
                  <a:schemeClr val="dk1"/>
                </a:solidFill>
                <a:effectLst/>
                <a:latin typeface="+mn-lt"/>
                <a:ea typeface="+mn-ea"/>
                <a:cs typeface="+mn-cs"/>
              </a:rPr>
              <a:t>可能的值</a:t>
            </a:r>
            <a:endParaRPr lang="en-US" altLang="zh-CN" dirty="0" smtClean="0"/>
          </a:p>
          <a:p>
            <a:r>
              <a:rPr lang="en-US" altLang="zh-CN" dirty="0" smtClean="0"/>
              <a:t>simple</a:t>
            </a:r>
            <a:r>
              <a:rPr lang="zh-CN" altLang="en-US" dirty="0" smtClean="0"/>
              <a:t>：简单的</a:t>
            </a:r>
            <a:r>
              <a:rPr lang="en-US" altLang="zh-CN" dirty="0" smtClean="0"/>
              <a:t>select </a:t>
            </a:r>
            <a:r>
              <a:rPr lang="zh-CN" altLang="en-US" dirty="0" smtClean="0"/>
              <a:t>查询，查询中不包含子查询或者</a:t>
            </a:r>
            <a:r>
              <a:rPr lang="en-US" altLang="zh-CN" dirty="0" smtClean="0"/>
              <a:t>union</a:t>
            </a:r>
          </a:p>
          <a:p>
            <a:r>
              <a:rPr lang="en-US" altLang="zh-CN" dirty="0" smtClean="0"/>
              <a:t>primary</a:t>
            </a:r>
            <a:r>
              <a:rPr lang="zh-CN" altLang="en-US" dirty="0" smtClean="0"/>
              <a:t>：查询中若包含任何复杂的子查询，最外层查询则被标记为</a:t>
            </a:r>
            <a:r>
              <a:rPr lang="en-US" altLang="zh-CN" dirty="0" smtClean="0"/>
              <a:t>primary</a:t>
            </a:r>
          </a:p>
          <a:p>
            <a:r>
              <a:rPr lang="en-US" altLang="zh-CN" dirty="0" err="1" smtClean="0"/>
              <a:t>subquery</a:t>
            </a:r>
            <a:r>
              <a:rPr lang="zh-CN" altLang="en-US" dirty="0" smtClean="0"/>
              <a:t>：在</a:t>
            </a:r>
            <a:r>
              <a:rPr lang="en-US" altLang="zh-CN" dirty="0" smtClean="0"/>
              <a:t>select</a:t>
            </a:r>
            <a:r>
              <a:rPr lang="zh-CN" altLang="en-US" dirty="0" smtClean="0"/>
              <a:t>或</a:t>
            </a:r>
            <a:r>
              <a:rPr lang="en-US" altLang="zh-CN" dirty="0" smtClean="0"/>
              <a:t>where </a:t>
            </a:r>
            <a:r>
              <a:rPr lang="zh-CN" altLang="en-US" dirty="0" smtClean="0"/>
              <a:t>列表中包含了子查询</a:t>
            </a:r>
          </a:p>
          <a:p>
            <a:r>
              <a:rPr lang="en-US" altLang="zh-CN" dirty="0" smtClean="0"/>
              <a:t>derived</a:t>
            </a:r>
            <a:r>
              <a:rPr lang="zh-CN" altLang="en-US" dirty="0" smtClean="0"/>
              <a:t>：在</a:t>
            </a:r>
            <a:r>
              <a:rPr lang="en-US" altLang="zh-CN" dirty="0" smtClean="0"/>
              <a:t>from</a:t>
            </a:r>
            <a:r>
              <a:rPr lang="zh-CN" altLang="en-US" dirty="0" smtClean="0"/>
              <a:t>列表中包含的子查询被标记为</a:t>
            </a:r>
            <a:r>
              <a:rPr lang="en-US" altLang="zh-CN" dirty="0" smtClean="0"/>
              <a:t>derived</a:t>
            </a:r>
            <a:r>
              <a:rPr lang="zh-CN" altLang="en-US" dirty="0" smtClean="0"/>
              <a:t>（衍生）</a:t>
            </a:r>
            <a:r>
              <a:rPr lang="en-US" altLang="zh-CN" dirty="0" smtClean="0"/>
              <a:t>MySQL</a:t>
            </a:r>
            <a:r>
              <a:rPr lang="zh-CN" altLang="en-US" dirty="0" smtClean="0"/>
              <a:t>会递归执行这些子查询，把结果放在临时表里。</a:t>
            </a:r>
          </a:p>
          <a:p>
            <a:r>
              <a:rPr lang="en-US" altLang="zh-CN" dirty="0" smtClean="0"/>
              <a:t>union</a:t>
            </a:r>
            <a:r>
              <a:rPr lang="zh-CN" altLang="en-US" dirty="0" smtClean="0"/>
              <a:t>：若第二个</a:t>
            </a:r>
            <a:r>
              <a:rPr lang="en-US" altLang="zh-CN" dirty="0" smtClean="0"/>
              <a:t>select</a:t>
            </a:r>
            <a:r>
              <a:rPr lang="zh-CN" altLang="en-US" dirty="0" smtClean="0"/>
              <a:t>出现在</a:t>
            </a:r>
            <a:r>
              <a:rPr lang="en-US" altLang="zh-CN" dirty="0" smtClean="0"/>
              <a:t>union</a:t>
            </a:r>
            <a:r>
              <a:rPr lang="zh-CN" altLang="en-US" dirty="0" smtClean="0"/>
              <a:t>之后，则被标记为</a:t>
            </a:r>
            <a:r>
              <a:rPr lang="en-US" altLang="zh-CN" dirty="0" smtClean="0"/>
              <a:t>union</a:t>
            </a:r>
            <a:r>
              <a:rPr lang="zh-CN" altLang="en-US" dirty="0" smtClean="0"/>
              <a:t>，若</a:t>
            </a:r>
            <a:r>
              <a:rPr lang="en-US" altLang="zh-CN" dirty="0" smtClean="0"/>
              <a:t>union</a:t>
            </a:r>
            <a:r>
              <a:rPr lang="zh-CN" altLang="en-US" dirty="0" smtClean="0"/>
              <a:t>包含在</a:t>
            </a:r>
            <a:r>
              <a:rPr lang="en-US" altLang="zh-CN" dirty="0" smtClean="0"/>
              <a:t>from</a:t>
            </a:r>
            <a:r>
              <a:rPr lang="zh-CN" altLang="en-US" dirty="0" smtClean="0"/>
              <a:t>子句的子查询中，外层</a:t>
            </a:r>
            <a:r>
              <a:rPr lang="en-US" altLang="zh-CN" dirty="0" smtClean="0"/>
              <a:t>select</a:t>
            </a:r>
            <a:r>
              <a:rPr lang="zh-CN" altLang="en-US" dirty="0" smtClean="0"/>
              <a:t>将被标记为：</a:t>
            </a:r>
            <a:r>
              <a:rPr lang="en-US" altLang="zh-CN" dirty="0" smtClean="0"/>
              <a:t>derived</a:t>
            </a:r>
          </a:p>
          <a:p>
            <a:r>
              <a:rPr lang="en-US" altLang="zh-CN" dirty="0" smtClean="0"/>
              <a:t>union result</a:t>
            </a:r>
            <a:r>
              <a:rPr lang="zh-CN" altLang="en-US" dirty="0" smtClean="0"/>
              <a:t>：从</a:t>
            </a:r>
            <a:r>
              <a:rPr lang="en-US" altLang="zh-CN" dirty="0" smtClean="0"/>
              <a:t>union</a:t>
            </a:r>
            <a:r>
              <a:rPr lang="zh-CN" altLang="en-US" dirty="0" smtClean="0"/>
              <a:t>表获取结果的</a:t>
            </a:r>
            <a:r>
              <a:rPr lang="en-US" altLang="zh-CN" dirty="0" smtClean="0"/>
              <a:t>select</a:t>
            </a:r>
          </a:p>
          <a:p>
            <a:endParaRPr lang="en-US" altLang="zh-CN" dirty="0" smtClean="0"/>
          </a:p>
          <a:p>
            <a:r>
              <a:rPr lang="en-US" altLang="zh-CN" dirty="0" smtClean="0"/>
              <a:t>Type</a:t>
            </a:r>
            <a:r>
              <a:rPr lang="zh-CN" altLang="en-US" dirty="0" smtClean="0"/>
              <a:t>：</a:t>
            </a:r>
            <a:endParaRPr lang="en-US" altLang="zh-CN" dirty="0" smtClean="0"/>
          </a:p>
          <a:p>
            <a:r>
              <a:rPr lang="zh-CN" altLang="en-US" sz="1200" b="0" i="0" kern="1200" dirty="0" smtClean="0">
                <a:solidFill>
                  <a:schemeClr val="tx1"/>
                </a:solidFill>
                <a:effectLst/>
                <a:latin typeface="+mn-lt"/>
                <a:ea typeface="+mn-ea"/>
                <a:cs typeface="+mn-cs"/>
              </a:rPr>
              <a:t>性能由好到差的连接类型为 </a:t>
            </a:r>
            <a:r>
              <a:rPr lang="en-US" altLang="zh-CN" sz="1200" b="0" i="0" kern="1200" dirty="0" smtClean="0">
                <a:solidFill>
                  <a:schemeClr val="tx1"/>
                </a:solidFill>
                <a:effectLst/>
                <a:latin typeface="+mn-lt"/>
                <a:ea typeface="+mn-ea"/>
                <a:cs typeface="+mn-cs"/>
              </a:rPr>
              <a:t>system</a:t>
            </a:r>
            <a:r>
              <a:rPr lang="zh-CN" altLang="en-US" sz="1200" b="0" i="0" kern="1200" dirty="0" smtClean="0">
                <a:solidFill>
                  <a:schemeClr val="tx1"/>
                </a:solidFill>
                <a:effectLst/>
                <a:latin typeface="+mn-lt"/>
                <a:ea typeface="+mn-ea"/>
                <a:cs typeface="+mn-cs"/>
              </a:rPr>
              <a:t>（表中仅有一行，即 常量表）、</a:t>
            </a:r>
            <a:r>
              <a:rPr lang="en-US" altLang="zh-CN" sz="1200" b="0" i="0" kern="1200" dirty="0" err="1" smtClean="0">
                <a:solidFill>
                  <a:schemeClr val="tx1"/>
                </a:solidFill>
                <a:effectLst/>
                <a:latin typeface="+mn-lt"/>
                <a:ea typeface="+mn-ea"/>
                <a:cs typeface="+mn-cs"/>
              </a:rPr>
              <a:t>const</a:t>
            </a:r>
            <a:r>
              <a:rPr lang="zh-CN" altLang="en-US" sz="1200" b="0" i="0" kern="1200" dirty="0" smtClean="0">
                <a:solidFill>
                  <a:schemeClr val="tx1"/>
                </a:solidFill>
                <a:effectLst/>
                <a:latin typeface="+mn-lt"/>
                <a:ea typeface="+mn-ea"/>
                <a:cs typeface="+mn-cs"/>
              </a:rPr>
              <a:t>（单表中最多有一个匹配行，例如 </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（对于前面的每一行，在此表中只查询一条记录，简单来说，就是多表连接 中使用</a:t>
            </a:r>
            <a:r>
              <a:rPr lang="en-US" altLang="zh-CN" sz="1200" b="0" i="0" kern="1200" dirty="0" smtClean="0">
                <a:solidFill>
                  <a:schemeClr val="tx1"/>
                </a:solidFill>
                <a:effectLst/>
                <a:latin typeface="+mn-lt"/>
                <a:ea typeface="+mn-ea"/>
                <a:cs typeface="+mn-cs"/>
              </a:rPr>
              <a:t>primary key</a:t>
            </a:r>
            <a:r>
              <a:rPr lang="zh-CN" altLang="en-US" sz="1200" b="0" i="0" kern="1200" dirty="0" smtClean="0">
                <a:solidFill>
                  <a:schemeClr val="tx1"/>
                </a:solidFill>
                <a:effectLst/>
                <a:latin typeface="+mn-lt"/>
                <a:ea typeface="+mn-ea"/>
                <a:cs typeface="+mn-cs"/>
              </a:rPr>
              <a:t>或者</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类似，区别在于不是使用</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，而是使用普通的索引）、</a:t>
            </a:r>
            <a:r>
              <a:rPr lang="en-US" altLang="zh-CN" sz="1200" b="0" i="0" kern="1200" dirty="0" err="1" smtClean="0">
                <a:solidFill>
                  <a:schemeClr val="tx1"/>
                </a:solidFill>
                <a:effectLst/>
                <a:latin typeface="+mn-lt"/>
                <a:ea typeface="+mn-ea"/>
                <a:cs typeface="+mn-cs"/>
              </a:rPr>
              <a:t>ref_or_null</a:t>
            </a:r>
            <a:r>
              <a:rPr lang="zh-CN" altLang="en-US" sz="1200" b="0" i="0" kern="1200" dirty="0" smtClean="0">
                <a:solidFill>
                  <a:schemeClr val="tx1"/>
                </a:solidFill>
                <a:effectLst/>
                <a:latin typeface="+mn-lt"/>
                <a:ea typeface="+mn-ea"/>
                <a:cs typeface="+mn-cs"/>
              </a:rPr>
              <a:t>（与 </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类似，区别在于 条件中包含对 </a:t>
            </a:r>
            <a:r>
              <a:rPr lang="en-US" altLang="zh-CN" sz="1200" b="0" i="0" kern="1200" dirty="0" smtClean="0">
                <a:solidFill>
                  <a:schemeClr val="tx1"/>
                </a:solidFill>
                <a:effectLst/>
                <a:latin typeface="+mn-lt"/>
                <a:ea typeface="+mn-ea"/>
                <a:cs typeface="+mn-cs"/>
              </a:rPr>
              <a:t>NULL </a:t>
            </a:r>
            <a:r>
              <a:rPr lang="zh-CN" altLang="en-US" sz="1200" b="0" i="0" kern="1200" dirty="0" smtClean="0">
                <a:solidFill>
                  <a:schemeClr val="tx1"/>
                </a:solidFill>
                <a:effectLst/>
                <a:latin typeface="+mn-lt"/>
                <a:ea typeface="+mn-ea"/>
                <a:cs typeface="+mn-cs"/>
              </a:rPr>
              <a:t>的查询） 、</a:t>
            </a:r>
            <a:r>
              <a:rPr lang="en-US" altLang="zh-CN" sz="1200" b="0" i="0" kern="1200" dirty="0" err="1" smtClean="0">
                <a:solidFill>
                  <a:schemeClr val="tx1"/>
                </a:solidFill>
                <a:effectLst/>
                <a:latin typeface="+mn-lt"/>
                <a:ea typeface="+mn-ea"/>
                <a:cs typeface="+mn-cs"/>
              </a:rPr>
              <a:t>index_merge</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索引合并优化</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unique_subquery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的后面是一个查询主键字段的子查询）、</a:t>
            </a:r>
            <a:r>
              <a:rPr lang="en-US" altLang="zh-CN" sz="1200" b="0" i="0" kern="1200" dirty="0" err="1" smtClean="0">
                <a:solidFill>
                  <a:schemeClr val="tx1"/>
                </a:solidFill>
                <a:effectLst/>
                <a:latin typeface="+mn-lt"/>
                <a:ea typeface="+mn-ea"/>
                <a:cs typeface="+mn-cs"/>
              </a:rPr>
              <a:t>index_subquery</a:t>
            </a:r>
            <a:r>
              <a:rPr lang="zh-CN" altLang="en-US" sz="1200" b="0" i="0" kern="1200" dirty="0" smtClean="0">
                <a:solidFill>
                  <a:schemeClr val="tx1"/>
                </a:solidFill>
                <a:effectLst/>
                <a:latin typeface="+mn-lt"/>
                <a:ea typeface="+mn-ea"/>
                <a:cs typeface="+mn-cs"/>
              </a:rPr>
              <a:t>（与 </a:t>
            </a:r>
            <a:r>
              <a:rPr lang="en-US" altLang="zh-CN" sz="1200" b="0" i="0" kern="1200" dirty="0" err="1" smtClean="0">
                <a:solidFill>
                  <a:schemeClr val="tx1"/>
                </a:solidFill>
                <a:effectLst/>
                <a:latin typeface="+mn-lt"/>
                <a:ea typeface="+mn-ea"/>
                <a:cs typeface="+mn-cs"/>
              </a:rPr>
              <a:t>unique_subquery</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类似， 区别在于 </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的后面是查询非唯一索引字段的子查询）、</a:t>
            </a:r>
            <a:r>
              <a:rPr lang="en-US" altLang="zh-CN" sz="1200" b="0" i="0" kern="1200" dirty="0" smtClean="0">
                <a:solidFill>
                  <a:schemeClr val="tx1"/>
                </a:solidFill>
                <a:effectLst/>
                <a:latin typeface="+mn-lt"/>
                <a:ea typeface="+mn-ea"/>
                <a:cs typeface="+mn-cs"/>
              </a:rPr>
              <a:t>range</a:t>
            </a:r>
            <a:r>
              <a:rPr lang="zh-CN" altLang="en-US" sz="1200" b="0" i="0" kern="1200" dirty="0" smtClean="0">
                <a:solidFill>
                  <a:schemeClr val="tx1"/>
                </a:solidFill>
                <a:effectLst/>
                <a:latin typeface="+mn-lt"/>
                <a:ea typeface="+mn-ea"/>
                <a:cs typeface="+mn-cs"/>
              </a:rPr>
              <a:t>（单表中的范围查询）、 </a:t>
            </a:r>
            <a:r>
              <a:rPr lang="en-US" altLang="zh-CN" sz="1200" b="0" i="0" kern="1200" dirty="0" smtClean="0">
                <a:solidFill>
                  <a:schemeClr val="tx1"/>
                </a:solidFill>
                <a:effectLst/>
                <a:latin typeface="+mn-lt"/>
                <a:ea typeface="+mn-ea"/>
                <a:cs typeface="+mn-cs"/>
              </a:rPr>
              <a:t>index</a:t>
            </a:r>
            <a:r>
              <a:rPr lang="zh-CN" altLang="en-US" sz="1200" b="0" i="0" kern="1200" dirty="0" smtClean="0">
                <a:solidFill>
                  <a:schemeClr val="tx1"/>
                </a:solidFill>
                <a:effectLst/>
                <a:latin typeface="+mn-lt"/>
                <a:ea typeface="+mn-ea"/>
                <a:cs typeface="+mn-cs"/>
              </a:rPr>
              <a:t>（对于前面的每一行，都通过查询索引来得到数据）、</a:t>
            </a:r>
            <a:r>
              <a:rPr lang="en-US" altLang="zh-CN" sz="1200" b="0" i="0" kern="1200" dirty="0" smtClean="0">
                <a:solidFill>
                  <a:schemeClr val="tx1"/>
                </a:solidFill>
                <a:effectLst/>
                <a:latin typeface="+mn-lt"/>
                <a:ea typeface="+mn-ea"/>
                <a:cs typeface="+mn-cs"/>
              </a:rPr>
              <a:t>all</a:t>
            </a:r>
            <a:r>
              <a:rPr lang="zh-CN" altLang="en-US" sz="1200" b="0" i="0" kern="1200" dirty="0" smtClean="0">
                <a:solidFill>
                  <a:schemeClr val="tx1"/>
                </a:solidFill>
                <a:effectLst/>
                <a:latin typeface="+mn-lt"/>
                <a:ea typeface="+mn-ea"/>
                <a:cs typeface="+mn-cs"/>
              </a:rPr>
              <a:t>（对于前面的每一行，都通过全表扫描来得到数据）。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57</a:t>
            </a:fld>
            <a:endParaRPr lang="zh-CN" altLang="en-US"/>
          </a:p>
        </p:txBody>
      </p:sp>
    </p:spTree>
    <p:extLst>
      <p:ext uri="{BB962C8B-B14F-4D97-AF65-F5344CB8AC3E}">
        <p14:creationId xmlns:p14="http://schemas.microsoft.com/office/powerpoint/2010/main" val="39436923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Id</a:t>
            </a:r>
            <a:r>
              <a:rPr lang="zh-CN" altLang="en-US" dirty="0" smtClean="0"/>
              <a:t>有三种情况：</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dk1"/>
                </a:solidFill>
                <a:effectLst/>
                <a:latin typeface="+mn-lt"/>
                <a:ea typeface="+mn-ea"/>
                <a:cs typeface="+mn-cs"/>
              </a:rPr>
              <a:t>第一种：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全部相同，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的执行顺序是由上至下；</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第二种：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全部不同，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第三种：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既存在相同，又存在不同的。先根据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大的优先执行，再根据相同</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从上至下的执行。</a:t>
            </a:r>
            <a:endParaRPr lang="en-US" altLang="zh-CN" sz="1200" b="0" i="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r>
              <a:rPr lang="en-US" altLang="zh-CN" sz="1200" b="0" i="0" kern="1200" dirty="0" err="1" smtClean="0">
                <a:solidFill>
                  <a:schemeClr val="dk1"/>
                </a:solidFill>
                <a:effectLst/>
                <a:latin typeface="+mn-lt"/>
                <a:ea typeface="+mn-ea"/>
                <a:cs typeface="+mn-cs"/>
              </a:rPr>
              <a:t>select_type</a:t>
            </a:r>
            <a:r>
              <a:rPr lang="zh-CN" altLang="en-US" sz="1200" b="0" i="0" kern="1200" dirty="0" smtClean="0">
                <a:solidFill>
                  <a:schemeClr val="dk1"/>
                </a:solidFill>
                <a:effectLst/>
                <a:latin typeface="+mn-lt"/>
                <a:ea typeface="+mn-ea"/>
                <a:cs typeface="+mn-cs"/>
              </a:rPr>
              <a:t>可能的值</a:t>
            </a:r>
            <a:endParaRPr lang="en-US" altLang="zh-CN" dirty="0" smtClean="0"/>
          </a:p>
          <a:p>
            <a:r>
              <a:rPr lang="en-US" altLang="zh-CN" dirty="0" smtClean="0"/>
              <a:t>simple</a:t>
            </a:r>
            <a:r>
              <a:rPr lang="zh-CN" altLang="en-US" dirty="0" smtClean="0"/>
              <a:t>：简单的</a:t>
            </a:r>
            <a:r>
              <a:rPr lang="en-US" altLang="zh-CN" dirty="0" smtClean="0"/>
              <a:t>select </a:t>
            </a:r>
            <a:r>
              <a:rPr lang="zh-CN" altLang="en-US" dirty="0" smtClean="0"/>
              <a:t>查询，查询中不包含子查询或者</a:t>
            </a:r>
            <a:r>
              <a:rPr lang="en-US" altLang="zh-CN" dirty="0" smtClean="0"/>
              <a:t>union</a:t>
            </a:r>
          </a:p>
          <a:p>
            <a:r>
              <a:rPr lang="en-US" altLang="zh-CN" dirty="0" smtClean="0"/>
              <a:t>primary</a:t>
            </a:r>
            <a:r>
              <a:rPr lang="zh-CN" altLang="en-US" dirty="0" smtClean="0"/>
              <a:t>：查询中若包含任何复杂的子查询，最外层查询则被标记为</a:t>
            </a:r>
            <a:r>
              <a:rPr lang="en-US" altLang="zh-CN" dirty="0" smtClean="0"/>
              <a:t>primary</a:t>
            </a:r>
          </a:p>
          <a:p>
            <a:r>
              <a:rPr lang="en-US" altLang="zh-CN" dirty="0" err="1" smtClean="0"/>
              <a:t>subquery</a:t>
            </a:r>
            <a:r>
              <a:rPr lang="zh-CN" altLang="en-US" dirty="0" smtClean="0"/>
              <a:t>：在</a:t>
            </a:r>
            <a:r>
              <a:rPr lang="en-US" altLang="zh-CN" dirty="0" smtClean="0"/>
              <a:t>select</a:t>
            </a:r>
            <a:r>
              <a:rPr lang="zh-CN" altLang="en-US" dirty="0" smtClean="0"/>
              <a:t>或</a:t>
            </a:r>
            <a:r>
              <a:rPr lang="en-US" altLang="zh-CN" dirty="0" smtClean="0"/>
              <a:t>where </a:t>
            </a:r>
            <a:r>
              <a:rPr lang="zh-CN" altLang="en-US" dirty="0" smtClean="0"/>
              <a:t>列表中包含了子查询</a:t>
            </a:r>
          </a:p>
          <a:p>
            <a:r>
              <a:rPr lang="en-US" altLang="zh-CN" dirty="0" smtClean="0"/>
              <a:t>derived</a:t>
            </a:r>
            <a:r>
              <a:rPr lang="zh-CN" altLang="en-US" dirty="0" smtClean="0"/>
              <a:t>：在</a:t>
            </a:r>
            <a:r>
              <a:rPr lang="en-US" altLang="zh-CN" dirty="0" smtClean="0"/>
              <a:t>from</a:t>
            </a:r>
            <a:r>
              <a:rPr lang="zh-CN" altLang="en-US" dirty="0" smtClean="0"/>
              <a:t>列表中包含的子查询被标记为</a:t>
            </a:r>
            <a:r>
              <a:rPr lang="en-US" altLang="zh-CN" dirty="0" smtClean="0"/>
              <a:t>derived</a:t>
            </a:r>
            <a:r>
              <a:rPr lang="zh-CN" altLang="en-US" dirty="0" smtClean="0"/>
              <a:t>（衍生）</a:t>
            </a:r>
            <a:r>
              <a:rPr lang="en-US" altLang="zh-CN" dirty="0" smtClean="0"/>
              <a:t>MySQL</a:t>
            </a:r>
            <a:r>
              <a:rPr lang="zh-CN" altLang="en-US" dirty="0" smtClean="0"/>
              <a:t>会递归执行这些子查询，把结果放在临时表里。</a:t>
            </a:r>
          </a:p>
          <a:p>
            <a:r>
              <a:rPr lang="en-US" altLang="zh-CN" dirty="0" smtClean="0"/>
              <a:t>union</a:t>
            </a:r>
            <a:r>
              <a:rPr lang="zh-CN" altLang="en-US" dirty="0" smtClean="0"/>
              <a:t>：若第二个</a:t>
            </a:r>
            <a:r>
              <a:rPr lang="en-US" altLang="zh-CN" dirty="0" smtClean="0"/>
              <a:t>select</a:t>
            </a:r>
            <a:r>
              <a:rPr lang="zh-CN" altLang="en-US" dirty="0" smtClean="0"/>
              <a:t>出现在</a:t>
            </a:r>
            <a:r>
              <a:rPr lang="en-US" altLang="zh-CN" dirty="0" smtClean="0"/>
              <a:t>union</a:t>
            </a:r>
            <a:r>
              <a:rPr lang="zh-CN" altLang="en-US" dirty="0" smtClean="0"/>
              <a:t>之后，则被标记为</a:t>
            </a:r>
            <a:r>
              <a:rPr lang="en-US" altLang="zh-CN" dirty="0" smtClean="0"/>
              <a:t>union</a:t>
            </a:r>
            <a:r>
              <a:rPr lang="zh-CN" altLang="en-US" dirty="0" smtClean="0"/>
              <a:t>，若</a:t>
            </a:r>
            <a:r>
              <a:rPr lang="en-US" altLang="zh-CN" dirty="0" smtClean="0"/>
              <a:t>union</a:t>
            </a:r>
            <a:r>
              <a:rPr lang="zh-CN" altLang="en-US" dirty="0" smtClean="0"/>
              <a:t>包含在</a:t>
            </a:r>
            <a:r>
              <a:rPr lang="en-US" altLang="zh-CN" dirty="0" smtClean="0"/>
              <a:t>from</a:t>
            </a:r>
            <a:r>
              <a:rPr lang="zh-CN" altLang="en-US" dirty="0" smtClean="0"/>
              <a:t>子句的子查询中，外层</a:t>
            </a:r>
            <a:r>
              <a:rPr lang="en-US" altLang="zh-CN" dirty="0" smtClean="0"/>
              <a:t>select</a:t>
            </a:r>
            <a:r>
              <a:rPr lang="zh-CN" altLang="en-US" dirty="0" smtClean="0"/>
              <a:t>将被标记为：</a:t>
            </a:r>
            <a:r>
              <a:rPr lang="en-US" altLang="zh-CN" dirty="0" smtClean="0"/>
              <a:t>derived</a:t>
            </a:r>
          </a:p>
          <a:p>
            <a:r>
              <a:rPr lang="en-US" altLang="zh-CN" dirty="0" smtClean="0"/>
              <a:t>union result</a:t>
            </a:r>
            <a:r>
              <a:rPr lang="zh-CN" altLang="en-US" dirty="0" smtClean="0"/>
              <a:t>：从</a:t>
            </a:r>
            <a:r>
              <a:rPr lang="en-US" altLang="zh-CN" dirty="0" smtClean="0"/>
              <a:t>union</a:t>
            </a:r>
            <a:r>
              <a:rPr lang="zh-CN" altLang="en-US" dirty="0" smtClean="0"/>
              <a:t>表获取结果的</a:t>
            </a:r>
            <a:r>
              <a:rPr lang="en-US" altLang="zh-CN" dirty="0" smtClean="0"/>
              <a:t>select</a:t>
            </a:r>
          </a:p>
          <a:p>
            <a:endParaRPr lang="en-US" altLang="zh-CN" dirty="0" smtClean="0"/>
          </a:p>
          <a:p>
            <a:r>
              <a:rPr lang="en-US" altLang="zh-CN" dirty="0" smtClean="0"/>
              <a:t>Type</a:t>
            </a:r>
            <a:r>
              <a:rPr lang="zh-CN" altLang="en-US" dirty="0" smtClean="0"/>
              <a:t>：</a:t>
            </a:r>
            <a:endParaRPr lang="en-US" altLang="zh-CN" dirty="0" smtClean="0"/>
          </a:p>
          <a:p>
            <a:r>
              <a:rPr lang="zh-CN" altLang="en-US" sz="1200" b="0" i="0" kern="1200" dirty="0" smtClean="0">
                <a:solidFill>
                  <a:schemeClr val="tx1"/>
                </a:solidFill>
                <a:effectLst/>
                <a:latin typeface="+mn-lt"/>
                <a:ea typeface="+mn-ea"/>
                <a:cs typeface="+mn-cs"/>
              </a:rPr>
              <a:t>性能由好到差的连接类型为 </a:t>
            </a:r>
            <a:r>
              <a:rPr lang="en-US" altLang="zh-CN" sz="1200" b="0" i="0" kern="1200" dirty="0" smtClean="0">
                <a:solidFill>
                  <a:schemeClr val="tx1"/>
                </a:solidFill>
                <a:effectLst/>
                <a:latin typeface="+mn-lt"/>
                <a:ea typeface="+mn-ea"/>
                <a:cs typeface="+mn-cs"/>
              </a:rPr>
              <a:t>system</a:t>
            </a:r>
            <a:r>
              <a:rPr lang="zh-CN" altLang="en-US" sz="1200" b="0" i="0" kern="1200" dirty="0" smtClean="0">
                <a:solidFill>
                  <a:schemeClr val="tx1"/>
                </a:solidFill>
                <a:effectLst/>
                <a:latin typeface="+mn-lt"/>
                <a:ea typeface="+mn-ea"/>
                <a:cs typeface="+mn-cs"/>
              </a:rPr>
              <a:t>（表中仅有一行，即 常量表）、</a:t>
            </a:r>
            <a:r>
              <a:rPr lang="en-US" altLang="zh-CN" sz="1200" b="0" i="0" kern="1200" dirty="0" err="1" smtClean="0">
                <a:solidFill>
                  <a:schemeClr val="tx1"/>
                </a:solidFill>
                <a:effectLst/>
                <a:latin typeface="+mn-lt"/>
                <a:ea typeface="+mn-ea"/>
                <a:cs typeface="+mn-cs"/>
              </a:rPr>
              <a:t>const</a:t>
            </a:r>
            <a:r>
              <a:rPr lang="zh-CN" altLang="en-US" sz="1200" b="0" i="0" kern="1200" dirty="0" smtClean="0">
                <a:solidFill>
                  <a:schemeClr val="tx1"/>
                </a:solidFill>
                <a:effectLst/>
                <a:latin typeface="+mn-lt"/>
                <a:ea typeface="+mn-ea"/>
                <a:cs typeface="+mn-cs"/>
              </a:rPr>
              <a:t>（单表中最多有一个匹配行，例如 </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（对于前面的每一行，在此表中只查询一条记录，简单来说，就是多表连接 中使用</a:t>
            </a:r>
            <a:r>
              <a:rPr lang="en-US" altLang="zh-CN" sz="1200" b="0" i="0" kern="1200" dirty="0" smtClean="0">
                <a:solidFill>
                  <a:schemeClr val="tx1"/>
                </a:solidFill>
                <a:effectLst/>
                <a:latin typeface="+mn-lt"/>
                <a:ea typeface="+mn-ea"/>
                <a:cs typeface="+mn-cs"/>
              </a:rPr>
              <a:t>primary key</a:t>
            </a:r>
            <a:r>
              <a:rPr lang="zh-CN" altLang="en-US" sz="1200" b="0" i="0" kern="1200" dirty="0" smtClean="0">
                <a:solidFill>
                  <a:schemeClr val="tx1"/>
                </a:solidFill>
                <a:effectLst/>
                <a:latin typeface="+mn-lt"/>
                <a:ea typeface="+mn-ea"/>
                <a:cs typeface="+mn-cs"/>
              </a:rPr>
              <a:t>或者</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类似，区别在于不是使用</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，而是使用普通的索引）、</a:t>
            </a:r>
            <a:r>
              <a:rPr lang="en-US" altLang="zh-CN" sz="1200" b="0" i="0" kern="1200" dirty="0" err="1" smtClean="0">
                <a:solidFill>
                  <a:schemeClr val="tx1"/>
                </a:solidFill>
                <a:effectLst/>
                <a:latin typeface="+mn-lt"/>
                <a:ea typeface="+mn-ea"/>
                <a:cs typeface="+mn-cs"/>
              </a:rPr>
              <a:t>ref_or_null</a:t>
            </a:r>
            <a:r>
              <a:rPr lang="zh-CN" altLang="en-US" sz="1200" b="0" i="0" kern="1200" dirty="0" smtClean="0">
                <a:solidFill>
                  <a:schemeClr val="tx1"/>
                </a:solidFill>
                <a:effectLst/>
                <a:latin typeface="+mn-lt"/>
                <a:ea typeface="+mn-ea"/>
                <a:cs typeface="+mn-cs"/>
              </a:rPr>
              <a:t>（与 </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类似，区别在于 条件中包含对 </a:t>
            </a:r>
            <a:r>
              <a:rPr lang="en-US" altLang="zh-CN" sz="1200" b="0" i="0" kern="1200" dirty="0" smtClean="0">
                <a:solidFill>
                  <a:schemeClr val="tx1"/>
                </a:solidFill>
                <a:effectLst/>
                <a:latin typeface="+mn-lt"/>
                <a:ea typeface="+mn-ea"/>
                <a:cs typeface="+mn-cs"/>
              </a:rPr>
              <a:t>NULL </a:t>
            </a:r>
            <a:r>
              <a:rPr lang="zh-CN" altLang="en-US" sz="1200" b="0" i="0" kern="1200" dirty="0" smtClean="0">
                <a:solidFill>
                  <a:schemeClr val="tx1"/>
                </a:solidFill>
                <a:effectLst/>
                <a:latin typeface="+mn-lt"/>
                <a:ea typeface="+mn-ea"/>
                <a:cs typeface="+mn-cs"/>
              </a:rPr>
              <a:t>的查询） 、</a:t>
            </a:r>
            <a:r>
              <a:rPr lang="en-US" altLang="zh-CN" sz="1200" b="0" i="0" kern="1200" dirty="0" err="1" smtClean="0">
                <a:solidFill>
                  <a:schemeClr val="tx1"/>
                </a:solidFill>
                <a:effectLst/>
                <a:latin typeface="+mn-lt"/>
                <a:ea typeface="+mn-ea"/>
                <a:cs typeface="+mn-cs"/>
              </a:rPr>
              <a:t>index_merge</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索引合并优化</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unique_subquery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的后面是一个查询主键字段的子查询）、</a:t>
            </a:r>
            <a:r>
              <a:rPr lang="en-US" altLang="zh-CN" sz="1200" b="0" i="0" kern="1200" dirty="0" err="1" smtClean="0">
                <a:solidFill>
                  <a:schemeClr val="tx1"/>
                </a:solidFill>
                <a:effectLst/>
                <a:latin typeface="+mn-lt"/>
                <a:ea typeface="+mn-ea"/>
                <a:cs typeface="+mn-cs"/>
              </a:rPr>
              <a:t>index_subquery</a:t>
            </a:r>
            <a:r>
              <a:rPr lang="zh-CN" altLang="en-US" sz="1200" b="0" i="0" kern="1200" dirty="0" smtClean="0">
                <a:solidFill>
                  <a:schemeClr val="tx1"/>
                </a:solidFill>
                <a:effectLst/>
                <a:latin typeface="+mn-lt"/>
                <a:ea typeface="+mn-ea"/>
                <a:cs typeface="+mn-cs"/>
              </a:rPr>
              <a:t>（与 </a:t>
            </a:r>
            <a:r>
              <a:rPr lang="en-US" altLang="zh-CN" sz="1200" b="0" i="0" kern="1200" dirty="0" err="1" smtClean="0">
                <a:solidFill>
                  <a:schemeClr val="tx1"/>
                </a:solidFill>
                <a:effectLst/>
                <a:latin typeface="+mn-lt"/>
                <a:ea typeface="+mn-ea"/>
                <a:cs typeface="+mn-cs"/>
              </a:rPr>
              <a:t>unique_subquery</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类似， 区别在于 </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的后面是查询非唯一索引字段的子查询）、</a:t>
            </a:r>
            <a:r>
              <a:rPr lang="en-US" altLang="zh-CN" sz="1200" b="0" i="0" kern="1200" dirty="0" smtClean="0">
                <a:solidFill>
                  <a:schemeClr val="tx1"/>
                </a:solidFill>
                <a:effectLst/>
                <a:latin typeface="+mn-lt"/>
                <a:ea typeface="+mn-ea"/>
                <a:cs typeface="+mn-cs"/>
              </a:rPr>
              <a:t>range</a:t>
            </a:r>
            <a:r>
              <a:rPr lang="zh-CN" altLang="en-US" sz="1200" b="0" i="0" kern="1200" dirty="0" smtClean="0">
                <a:solidFill>
                  <a:schemeClr val="tx1"/>
                </a:solidFill>
                <a:effectLst/>
                <a:latin typeface="+mn-lt"/>
                <a:ea typeface="+mn-ea"/>
                <a:cs typeface="+mn-cs"/>
              </a:rPr>
              <a:t>（单表中的范围查询）、 </a:t>
            </a:r>
            <a:r>
              <a:rPr lang="en-US" altLang="zh-CN" sz="1200" b="0" i="0" kern="1200" dirty="0" smtClean="0">
                <a:solidFill>
                  <a:schemeClr val="tx1"/>
                </a:solidFill>
                <a:effectLst/>
                <a:latin typeface="+mn-lt"/>
                <a:ea typeface="+mn-ea"/>
                <a:cs typeface="+mn-cs"/>
              </a:rPr>
              <a:t>index</a:t>
            </a:r>
            <a:r>
              <a:rPr lang="zh-CN" altLang="en-US" sz="1200" b="0" i="0" kern="1200" dirty="0" smtClean="0">
                <a:solidFill>
                  <a:schemeClr val="tx1"/>
                </a:solidFill>
                <a:effectLst/>
                <a:latin typeface="+mn-lt"/>
                <a:ea typeface="+mn-ea"/>
                <a:cs typeface="+mn-cs"/>
              </a:rPr>
              <a:t>（对于前面的每一行，都通过查询索引来得到数据）、</a:t>
            </a:r>
            <a:r>
              <a:rPr lang="en-US" altLang="zh-CN" sz="1200" b="0" i="0" kern="1200" dirty="0" smtClean="0">
                <a:solidFill>
                  <a:schemeClr val="tx1"/>
                </a:solidFill>
                <a:effectLst/>
                <a:latin typeface="+mn-lt"/>
                <a:ea typeface="+mn-ea"/>
                <a:cs typeface="+mn-cs"/>
              </a:rPr>
              <a:t>all</a:t>
            </a:r>
            <a:r>
              <a:rPr lang="zh-CN" altLang="en-US" sz="1200" b="0" i="0" kern="1200" dirty="0" smtClean="0">
                <a:solidFill>
                  <a:schemeClr val="tx1"/>
                </a:solidFill>
                <a:effectLst/>
                <a:latin typeface="+mn-lt"/>
                <a:ea typeface="+mn-ea"/>
                <a:cs typeface="+mn-cs"/>
              </a:rPr>
              <a:t>（对于前面的每一行，都通过全表扫描来得到数据）。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58</a:t>
            </a:fld>
            <a:endParaRPr lang="zh-CN" altLang="en-US"/>
          </a:p>
        </p:txBody>
      </p:sp>
    </p:spTree>
    <p:extLst>
      <p:ext uri="{BB962C8B-B14F-4D97-AF65-F5344CB8AC3E}">
        <p14:creationId xmlns:p14="http://schemas.microsoft.com/office/powerpoint/2010/main" val="15085891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分析步骤：</a:t>
            </a:r>
            <a:endParaRPr lang="en-US" altLang="zh-CN" dirty="0" smtClean="0"/>
          </a:p>
          <a:p>
            <a:r>
              <a:rPr lang="en-US" altLang="zh-CN" dirty="0" smtClean="0"/>
              <a:t>   1.</a:t>
            </a:r>
            <a:r>
              <a:rPr lang="zh-CN" altLang="en-US" dirty="0" smtClean="0"/>
              <a:t>首先看</a:t>
            </a:r>
            <a:r>
              <a:rPr lang="en-US" altLang="zh-CN" dirty="0" err="1" smtClean="0"/>
              <a:t>select_type</a:t>
            </a:r>
            <a:r>
              <a:rPr lang="zh-CN" altLang="en-US" dirty="0" smtClean="0"/>
              <a:t>。可以看出</a:t>
            </a:r>
            <a:r>
              <a:rPr lang="en-US" altLang="zh-CN" dirty="0" smtClean="0"/>
              <a:t>id</a:t>
            </a:r>
            <a:r>
              <a:rPr lang="zh-CN" altLang="en-US" dirty="0" smtClean="0"/>
              <a:t>为</a:t>
            </a:r>
            <a:r>
              <a:rPr lang="en-US" altLang="zh-CN" dirty="0" smtClean="0"/>
              <a:t>1</a:t>
            </a:r>
            <a:r>
              <a:rPr lang="zh-CN" altLang="en-US" dirty="0" smtClean="0"/>
              <a:t>的是外层查询，</a:t>
            </a:r>
            <a:r>
              <a:rPr lang="en-US" altLang="zh-CN" dirty="0" smtClean="0"/>
              <a:t>id</a:t>
            </a:r>
            <a:r>
              <a:rPr lang="zh-CN" altLang="en-US" dirty="0" smtClean="0"/>
              <a:t>为</a:t>
            </a:r>
            <a:r>
              <a:rPr lang="en-US" altLang="zh-CN" dirty="0" smtClean="0"/>
              <a:t>2</a:t>
            </a:r>
            <a:r>
              <a:rPr lang="zh-CN" altLang="en-US" dirty="0" smtClean="0"/>
              <a:t>的是内查询。</a:t>
            </a:r>
            <a:endParaRPr lang="en-US" altLang="zh-CN" dirty="0" smtClean="0"/>
          </a:p>
          <a:p>
            <a:r>
              <a:rPr lang="en-US" altLang="zh-CN" dirty="0" smtClean="0"/>
              <a:t>   2.</a:t>
            </a:r>
            <a:r>
              <a:rPr lang="zh-CN" altLang="en-US" dirty="0" smtClean="0"/>
              <a:t>从执行顺序看结果</a:t>
            </a:r>
            <a:endParaRPr lang="en-US" altLang="zh-CN" dirty="0" smtClean="0"/>
          </a:p>
          <a:p>
            <a:r>
              <a:rPr lang="en-US" altLang="zh-CN" baseline="0" dirty="0" smtClean="0"/>
              <a:t>        a</a:t>
            </a:r>
            <a:r>
              <a:rPr lang="zh-CN" altLang="en-US" baseline="0" dirty="0" smtClean="0"/>
              <a:t>、</a:t>
            </a:r>
            <a:r>
              <a:rPr lang="en-US" altLang="zh-CN" dirty="0" smtClean="0"/>
              <a:t>id</a:t>
            </a:r>
            <a:r>
              <a:rPr lang="zh-CN" altLang="en-US" dirty="0" smtClean="0"/>
              <a:t>为</a:t>
            </a:r>
            <a:r>
              <a:rPr lang="en-US" altLang="zh-CN" dirty="0" smtClean="0"/>
              <a:t>2</a:t>
            </a:r>
            <a:r>
              <a:rPr lang="zh-CN" altLang="en-US" dirty="0" smtClean="0"/>
              <a:t>的内查询，使用到索引，并且通过</a:t>
            </a:r>
            <a:r>
              <a:rPr lang="en-US" altLang="zh-CN" dirty="0" smtClean="0"/>
              <a:t>extra</a:t>
            </a:r>
            <a:r>
              <a:rPr lang="zh-CN" altLang="en-US" dirty="0" smtClean="0"/>
              <a:t>可以知道，使用到覆盖索引。</a:t>
            </a:r>
            <a:endParaRPr lang="en-US" altLang="zh-CN" dirty="0" smtClean="0"/>
          </a:p>
          <a:p>
            <a:r>
              <a:rPr lang="en-US" altLang="zh-CN" sz="1200" b="1" dirty="0" smtClean="0">
                <a:solidFill>
                  <a:schemeClr val="accent2"/>
                </a:solidFill>
                <a:cs typeface="+mn-ea"/>
                <a:sym typeface="+mn-lt"/>
              </a:rPr>
              <a:t>	</a:t>
            </a:r>
            <a:r>
              <a:rPr lang="zh-CN" altLang="en-US" sz="1200" dirty="0" smtClean="0"/>
              <a:t>除非您特别打算从表中获取或检查所有行，否则如果</a:t>
            </a:r>
            <a:r>
              <a:rPr lang="en-US" altLang="zh-CN" sz="1200" dirty="0" smtClean="0"/>
              <a:t>Extra</a:t>
            </a:r>
            <a:r>
              <a:rPr lang="zh-CN" altLang="en-US" sz="1200" dirty="0" smtClean="0"/>
              <a:t>值不是</a:t>
            </a:r>
            <a:r>
              <a:rPr lang="en-US" altLang="zh-CN" sz="1200" dirty="0" smtClean="0"/>
              <a:t>Using where</a:t>
            </a:r>
            <a:r>
              <a:rPr lang="zh-CN" altLang="en-US" sz="1200" dirty="0" smtClean="0"/>
              <a:t>并且表联接类型为</a:t>
            </a:r>
            <a:r>
              <a:rPr lang="en-US" altLang="zh-CN" sz="1200" dirty="0" smtClean="0"/>
              <a:t>ALL</a:t>
            </a:r>
            <a:r>
              <a:rPr lang="zh-CN" altLang="en-US" sz="1200" dirty="0" smtClean="0"/>
              <a:t>或</a:t>
            </a:r>
            <a:r>
              <a:rPr lang="en-US" altLang="zh-CN" sz="1200" dirty="0" smtClean="0"/>
              <a:t>index</a:t>
            </a:r>
            <a:r>
              <a:rPr lang="zh-CN" altLang="en-US" sz="1200" dirty="0" smtClean="0"/>
              <a:t>，则查询中可能会出问题。</a:t>
            </a:r>
            <a:endParaRPr lang="en-US" altLang="zh-CN" dirty="0" smtClean="0"/>
          </a:p>
          <a:p>
            <a:r>
              <a:rPr lang="en-US" altLang="zh-CN" dirty="0" smtClean="0"/>
              <a:t>   </a:t>
            </a:r>
            <a:r>
              <a:rPr lang="en-US" altLang="zh-CN" baseline="0" dirty="0" smtClean="0"/>
              <a:t>     b</a:t>
            </a:r>
            <a:r>
              <a:rPr lang="zh-CN" altLang="en-US" baseline="0" dirty="0" smtClean="0"/>
              <a:t>、从上到下分析，第一条结果表示，外查询使用到内查询查询结果形成的临时表，但并没有走索引</a:t>
            </a:r>
            <a:endParaRPr lang="en-US" altLang="zh-CN" baseline="0" dirty="0" smtClean="0"/>
          </a:p>
          <a:p>
            <a:r>
              <a:rPr lang="en-US" altLang="zh-CN" baseline="0" dirty="0" smtClean="0"/>
              <a:t>        c</a:t>
            </a:r>
            <a:r>
              <a:rPr lang="zh-CN" altLang="en-US" baseline="0" dirty="0" smtClean="0"/>
              <a:t>、第一条结果表示，内查询结果和外层查询的结果通过主键构建了表连接。</a:t>
            </a:r>
            <a:endParaRPr lang="zh-CN" altLang="en-US" dirty="0" smtClean="0"/>
          </a:p>
        </p:txBody>
      </p:sp>
      <p:sp>
        <p:nvSpPr>
          <p:cNvPr id="4" name="灯片编号占位符 3"/>
          <p:cNvSpPr>
            <a:spLocks noGrp="1"/>
          </p:cNvSpPr>
          <p:nvPr>
            <p:ph type="sldNum" sz="quarter" idx="10"/>
          </p:nvPr>
        </p:nvSpPr>
        <p:spPr/>
        <p:txBody>
          <a:bodyPr/>
          <a:lstStyle/>
          <a:p>
            <a:fld id="{3AC48697-B844-43EE-ACEA-A41A6074C50F}" type="slidenum">
              <a:rPr lang="zh-CN" altLang="en-US" smtClean="0"/>
              <a:t>59</a:t>
            </a:fld>
            <a:endParaRPr lang="zh-CN" altLang="en-US"/>
          </a:p>
        </p:txBody>
      </p:sp>
    </p:spTree>
    <p:extLst>
      <p:ext uri="{BB962C8B-B14F-4D97-AF65-F5344CB8AC3E}">
        <p14:creationId xmlns:p14="http://schemas.microsoft.com/office/powerpoint/2010/main" val="35467134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C48697-B844-43EE-ACEA-A41A6074C50F}" type="slidenum">
              <a:rPr lang="zh-CN" altLang="en-US" smtClean="0"/>
              <a:t>63</a:t>
            </a:fld>
            <a:endParaRPr lang="zh-CN" altLang="en-US"/>
          </a:p>
        </p:txBody>
      </p:sp>
    </p:spTree>
    <p:extLst>
      <p:ext uri="{BB962C8B-B14F-4D97-AF65-F5344CB8AC3E}">
        <p14:creationId xmlns:p14="http://schemas.microsoft.com/office/powerpoint/2010/main" val="648858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9</a:t>
            </a:fld>
            <a:endParaRPr lang="zh-CN" altLang="en-US"/>
          </a:p>
        </p:txBody>
      </p:sp>
    </p:spTree>
    <p:extLst>
      <p:ext uri="{BB962C8B-B14F-4D97-AF65-F5344CB8AC3E}">
        <p14:creationId xmlns:p14="http://schemas.microsoft.com/office/powerpoint/2010/main" val="998231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11</a:t>
            </a:fld>
            <a:endParaRPr lang="zh-CN" altLang="en-US"/>
          </a:p>
        </p:txBody>
      </p:sp>
    </p:spTree>
    <p:extLst>
      <p:ext uri="{BB962C8B-B14F-4D97-AF65-F5344CB8AC3E}">
        <p14:creationId xmlns:p14="http://schemas.microsoft.com/office/powerpoint/2010/main" val="3425848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12</a:t>
            </a:fld>
            <a:endParaRPr lang="zh-CN" altLang="en-US"/>
          </a:p>
        </p:txBody>
      </p:sp>
    </p:spTree>
    <p:extLst>
      <p:ext uri="{BB962C8B-B14F-4D97-AF65-F5344CB8AC3E}">
        <p14:creationId xmlns:p14="http://schemas.microsoft.com/office/powerpoint/2010/main" val="3933929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Id</a:t>
            </a:r>
            <a:r>
              <a:rPr lang="zh-CN" altLang="en-US" dirty="0" smtClean="0"/>
              <a:t>有三种情况：</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dk1"/>
                </a:solidFill>
                <a:effectLst/>
                <a:latin typeface="+mn-lt"/>
                <a:ea typeface="+mn-ea"/>
                <a:cs typeface="+mn-cs"/>
              </a:rPr>
              <a:t>第一种：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全部相同，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的执行顺序是由上至下；</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第二种：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全部不同，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第三种：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既存在相同，又存在不同的。先根据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大的优先执行，再根据相同</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从上至下的执行。</a:t>
            </a:r>
            <a:endParaRPr lang="en-US" altLang="zh-CN" sz="1200" b="0" i="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r>
              <a:rPr lang="en-US" altLang="zh-CN" sz="1200" b="0" i="0" kern="1200" dirty="0" err="1" smtClean="0">
                <a:solidFill>
                  <a:schemeClr val="dk1"/>
                </a:solidFill>
                <a:effectLst/>
                <a:latin typeface="+mn-lt"/>
                <a:ea typeface="+mn-ea"/>
                <a:cs typeface="+mn-cs"/>
              </a:rPr>
              <a:t>select_type</a:t>
            </a:r>
            <a:r>
              <a:rPr lang="zh-CN" altLang="en-US" sz="1200" b="0" i="0" kern="1200" dirty="0" smtClean="0">
                <a:solidFill>
                  <a:schemeClr val="dk1"/>
                </a:solidFill>
                <a:effectLst/>
                <a:latin typeface="+mn-lt"/>
                <a:ea typeface="+mn-ea"/>
                <a:cs typeface="+mn-cs"/>
              </a:rPr>
              <a:t>可能的值</a:t>
            </a:r>
            <a:endParaRPr lang="en-US" altLang="zh-CN" dirty="0" smtClean="0"/>
          </a:p>
          <a:p>
            <a:r>
              <a:rPr lang="en-US" altLang="zh-CN" dirty="0" smtClean="0"/>
              <a:t>simple</a:t>
            </a:r>
            <a:r>
              <a:rPr lang="zh-CN" altLang="en-US" dirty="0" smtClean="0"/>
              <a:t>：简单的</a:t>
            </a:r>
            <a:r>
              <a:rPr lang="en-US" altLang="zh-CN" dirty="0" smtClean="0"/>
              <a:t>select </a:t>
            </a:r>
            <a:r>
              <a:rPr lang="zh-CN" altLang="en-US" dirty="0" smtClean="0"/>
              <a:t>查询，查询中不包含子查询或者</a:t>
            </a:r>
            <a:r>
              <a:rPr lang="en-US" altLang="zh-CN" dirty="0" smtClean="0"/>
              <a:t>union</a:t>
            </a:r>
          </a:p>
          <a:p>
            <a:r>
              <a:rPr lang="en-US" altLang="zh-CN" dirty="0" smtClean="0"/>
              <a:t>primary</a:t>
            </a:r>
            <a:r>
              <a:rPr lang="zh-CN" altLang="en-US" dirty="0" smtClean="0"/>
              <a:t>：查询中若包含任何复杂的子查询，最外层查询则被标记为</a:t>
            </a:r>
            <a:r>
              <a:rPr lang="en-US" altLang="zh-CN" dirty="0" smtClean="0"/>
              <a:t>primary</a:t>
            </a:r>
          </a:p>
          <a:p>
            <a:r>
              <a:rPr lang="en-US" altLang="zh-CN" dirty="0" err="1" smtClean="0"/>
              <a:t>subquery</a:t>
            </a:r>
            <a:r>
              <a:rPr lang="zh-CN" altLang="en-US" dirty="0" smtClean="0"/>
              <a:t>：在</a:t>
            </a:r>
            <a:r>
              <a:rPr lang="en-US" altLang="zh-CN" dirty="0" smtClean="0"/>
              <a:t>select</a:t>
            </a:r>
            <a:r>
              <a:rPr lang="zh-CN" altLang="en-US" dirty="0" smtClean="0"/>
              <a:t>或</a:t>
            </a:r>
            <a:r>
              <a:rPr lang="en-US" altLang="zh-CN" dirty="0" smtClean="0"/>
              <a:t>where </a:t>
            </a:r>
            <a:r>
              <a:rPr lang="zh-CN" altLang="en-US" dirty="0" smtClean="0"/>
              <a:t>列表中包含了子查询</a:t>
            </a:r>
          </a:p>
          <a:p>
            <a:r>
              <a:rPr lang="en-US" altLang="zh-CN" dirty="0" smtClean="0"/>
              <a:t>derived</a:t>
            </a:r>
            <a:r>
              <a:rPr lang="zh-CN" altLang="en-US" dirty="0" smtClean="0"/>
              <a:t>：在</a:t>
            </a:r>
            <a:r>
              <a:rPr lang="en-US" altLang="zh-CN" dirty="0" smtClean="0"/>
              <a:t>from</a:t>
            </a:r>
            <a:r>
              <a:rPr lang="zh-CN" altLang="en-US" dirty="0" smtClean="0"/>
              <a:t>列表中包含的子查询被标记为</a:t>
            </a:r>
            <a:r>
              <a:rPr lang="en-US" altLang="zh-CN" dirty="0" smtClean="0"/>
              <a:t>derived</a:t>
            </a:r>
            <a:r>
              <a:rPr lang="zh-CN" altLang="en-US" dirty="0" smtClean="0"/>
              <a:t>（衍生）</a:t>
            </a:r>
            <a:r>
              <a:rPr lang="en-US" altLang="zh-CN" dirty="0" smtClean="0"/>
              <a:t>MySQL</a:t>
            </a:r>
            <a:r>
              <a:rPr lang="zh-CN" altLang="en-US" dirty="0" smtClean="0"/>
              <a:t>会递归执行这些子查询，把结果放在临时表里。</a:t>
            </a:r>
          </a:p>
          <a:p>
            <a:r>
              <a:rPr lang="en-US" altLang="zh-CN" dirty="0" smtClean="0"/>
              <a:t>union</a:t>
            </a:r>
            <a:r>
              <a:rPr lang="zh-CN" altLang="en-US" dirty="0" smtClean="0"/>
              <a:t>：若第二个</a:t>
            </a:r>
            <a:r>
              <a:rPr lang="en-US" altLang="zh-CN" dirty="0" smtClean="0"/>
              <a:t>select</a:t>
            </a:r>
            <a:r>
              <a:rPr lang="zh-CN" altLang="en-US" dirty="0" smtClean="0"/>
              <a:t>出现在</a:t>
            </a:r>
            <a:r>
              <a:rPr lang="en-US" altLang="zh-CN" dirty="0" smtClean="0"/>
              <a:t>union</a:t>
            </a:r>
            <a:r>
              <a:rPr lang="zh-CN" altLang="en-US" dirty="0" smtClean="0"/>
              <a:t>之后，则被标记为</a:t>
            </a:r>
            <a:r>
              <a:rPr lang="en-US" altLang="zh-CN" dirty="0" smtClean="0"/>
              <a:t>union</a:t>
            </a:r>
            <a:r>
              <a:rPr lang="zh-CN" altLang="en-US" dirty="0" smtClean="0"/>
              <a:t>，若</a:t>
            </a:r>
            <a:r>
              <a:rPr lang="en-US" altLang="zh-CN" dirty="0" smtClean="0"/>
              <a:t>union</a:t>
            </a:r>
            <a:r>
              <a:rPr lang="zh-CN" altLang="en-US" dirty="0" smtClean="0"/>
              <a:t>包含在</a:t>
            </a:r>
            <a:r>
              <a:rPr lang="en-US" altLang="zh-CN" dirty="0" smtClean="0"/>
              <a:t>from</a:t>
            </a:r>
            <a:r>
              <a:rPr lang="zh-CN" altLang="en-US" dirty="0" smtClean="0"/>
              <a:t>子句的子查询中，外层</a:t>
            </a:r>
            <a:r>
              <a:rPr lang="en-US" altLang="zh-CN" dirty="0" smtClean="0"/>
              <a:t>select</a:t>
            </a:r>
            <a:r>
              <a:rPr lang="zh-CN" altLang="en-US" dirty="0" smtClean="0"/>
              <a:t>将被标记为：</a:t>
            </a:r>
            <a:r>
              <a:rPr lang="en-US" altLang="zh-CN" dirty="0" smtClean="0"/>
              <a:t>derived</a:t>
            </a:r>
          </a:p>
          <a:p>
            <a:r>
              <a:rPr lang="en-US" altLang="zh-CN" dirty="0" smtClean="0"/>
              <a:t>union result</a:t>
            </a:r>
            <a:r>
              <a:rPr lang="zh-CN" altLang="en-US" dirty="0" smtClean="0"/>
              <a:t>：从</a:t>
            </a:r>
            <a:r>
              <a:rPr lang="en-US" altLang="zh-CN" dirty="0" smtClean="0"/>
              <a:t>union</a:t>
            </a:r>
            <a:r>
              <a:rPr lang="zh-CN" altLang="en-US" dirty="0" smtClean="0"/>
              <a:t>表获取结果的</a:t>
            </a:r>
            <a:r>
              <a:rPr lang="en-US" altLang="zh-CN" dirty="0" smtClean="0"/>
              <a:t>select</a:t>
            </a:r>
          </a:p>
          <a:p>
            <a:endParaRPr lang="en-US" altLang="zh-CN" dirty="0" smtClean="0"/>
          </a:p>
          <a:p>
            <a:r>
              <a:rPr lang="en-US" altLang="zh-CN" dirty="0" smtClean="0"/>
              <a:t>Type</a:t>
            </a:r>
            <a:r>
              <a:rPr lang="zh-CN" altLang="en-US" dirty="0" smtClean="0"/>
              <a:t>：</a:t>
            </a:r>
            <a:endParaRPr lang="en-US" altLang="zh-CN" dirty="0" smtClean="0"/>
          </a:p>
          <a:p>
            <a:r>
              <a:rPr lang="zh-CN" altLang="en-US" sz="1200" b="0" i="0" kern="1200" dirty="0" smtClean="0">
                <a:solidFill>
                  <a:schemeClr val="tx1"/>
                </a:solidFill>
                <a:effectLst/>
                <a:latin typeface="+mn-lt"/>
                <a:ea typeface="+mn-ea"/>
                <a:cs typeface="+mn-cs"/>
              </a:rPr>
              <a:t>性能由好到差的连接类型为 </a:t>
            </a:r>
            <a:r>
              <a:rPr lang="en-US" altLang="zh-CN" sz="1200" b="0" i="0" kern="1200" dirty="0" smtClean="0">
                <a:solidFill>
                  <a:schemeClr val="tx1"/>
                </a:solidFill>
                <a:effectLst/>
                <a:latin typeface="+mn-lt"/>
                <a:ea typeface="+mn-ea"/>
                <a:cs typeface="+mn-cs"/>
              </a:rPr>
              <a:t>system</a:t>
            </a:r>
            <a:r>
              <a:rPr lang="zh-CN" altLang="en-US" sz="1200" b="0" i="0" kern="1200" dirty="0" smtClean="0">
                <a:solidFill>
                  <a:schemeClr val="tx1"/>
                </a:solidFill>
                <a:effectLst/>
                <a:latin typeface="+mn-lt"/>
                <a:ea typeface="+mn-ea"/>
                <a:cs typeface="+mn-cs"/>
              </a:rPr>
              <a:t>（表中仅有一行，即 常量表）、</a:t>
            </a:r>
            <a:r>
              <a:rPr lang="en-US" altLang="zh-CN" sz="1200" b="0" i="0" kern="1200" dirty="0" err="1" smtClean="0">
                <a:solidFill>
                  <a:schemeClr val="tx1"/>
                </a:solidFill>
                <a:effectLst/>
                <a:latin typeface="+mn-lt"/>
                <a:ea typeface="+mn-ea"/>
                <a:cs typeface="+mn-cs"/>
              </a:rPr>
              <a:t>const</a:t>
            </a:r>
            <a:r>
              <a:rPr lang="zh-CN" altLang="en-US" sz="1200" b="0" i="0" kern="1200" dirty="0" smtClean="0">
                <a:solidFill>
                  <a:schemeClr val="tx1"/>
                </a:solidFill>
                <a:effectLst/>
                <a:latin typeface="+mn-lt"/>
                <a:ea typeface="+mn-ea"/>
                <a:cs typeface="+mn-cs"/>
              </a:rPr>
              <a:t>（单表中最多有一个匹配行，例如 </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（对于前面的每一行，在此表中只查询一条记录，简单来说，就是多表连接 中使用</a:t>
            </a:r>
            <a:r>
              <a:rPr lang="en-US" altLang="zh-CN" sz="1200" b="0" i="0" kern="1200" dirty="0" smtClean="0">
                <a:solidFill>
                  <a:schemeClr val="tx1"/>
                </a:solidFill>
                <a:effectLst/>
                <a:latin typeface="+mn-lt"/>
                <a:ea typeface="+mn-ea"/>
                <a:cs typeface="+mn-cs"/>
              </a:rPr>
              <a:t>primary key</a:t>
            </a:r>
            <a:r>
              <a:rPr lang="zh-CN" altLang="en-US" sz="1200" b="0" i="0" kern="1200" dirty="0" smtClean="0">
                <a:solidFill>
                  <a:schemeClr val="tx1"/>
                </a:solidFill>
                <a:effectLst/>
                <a:latin typeface="+mn-lt"/>
                <a:ea typeface="+mn-ea"/>
                <a:cs typeface="+mn-cs"/>
              </a:rPr>
              <a:t>或者</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类似，区别在于不是使用</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，而是使用普通的索引）、</a:t>
            </a:r>
            <a:r>
              <a:rPr lang="en-US" altLang="zh-CN" sz="1200" b="0" i="0" kern="1200" dirty="0" err="1" smtClean="0">
                <a:solidFill>
                  <a:schemeClr val="tx1"/>
                </a:solidFill>
                <a:effectLst/>
                <a:latin typeface="+mn-lt"/>
                <a:ea typeface="+mn-ea"/>
                <a:cs typeface="+mn-cs"/>
              </a:rPr>
              <a:t>ref_or_null</a:t>
            </a:r>
            <a:r>
              <a:rPr lang="zh-CN" altLang="en-US" sz="1200" b="0" i="0" kern="1200" dirty="0" smtClean="0">
                <a:solidFill>
                  <a:schemeClr val="tx1"/>
                </a:solidFill>
                <a:effectLst/>
                <a:latin typeface="+mn-lt"/>
                <a:ea typeface="+mn-ea"/>
                <a:cs typeface="+mn-cs"/>
              </a:rPr>
              <a:t>（与 </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类似，区别在于 条件中包含对 </a:t>
            </a:r>
            <a:r>
              <a:rPr lang="en-US" altLang="zh-CN" sz="1200" b="0" i="0" kern="1200" dirty="0" smtClean="0">
                <a:solidFill>
                  <a:schemeClr val="tx1"/>
                </a:solidFill>
                <a:effectLst/>
                <a:latin typeface="+mn-lt"/>
                <a:ea typeface="+mn-ea"/>
                <a:cs typeface="+mn-cs"/>
              </a:rPr>
              <a:t>NULL </a:t>
            </a:r>
            <a:r>
              <a:rPr lang="zh-CN" altLang="en-US" sz="1200" b="0" i="0" kern="1200" dirty="0" smtClean="0">
                <a:solidFill>
                  <a:schemeClr val="tx1"/>
                </a:solidFill>
                <a:effectLst/>
                <a:latin typeface="+mn-lt"/>
                <a:ea typeface="+mn-ea"/>
                <a:cs typeface="+mn-cs"/>
              </a:rPr>
              <a:t>的查询） 、</a:t>
            </a:r>
            <a:r>
              <a:rPr lang="en-US" altLang="zh-CN" sz="1200" b="0" i="0" kern="1200" dirty="0" err="1" smtClean="0">
                <a:solidFill>
                  <a:schemeClr val="tx1"/>
                </a:solidFill>
                <a:effectLst/>
                <a:latin typeface="+mn-lt"/>
                <a:ea typeface="+mn-ea"/>
                <a:cs typeface="+mn-cs"/>
              </a:rPr>
              <a:t>index_merge</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索引合并优化</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unique_subquery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的后面是一个查询主键字段的子查询）、</a:t>
            </a:r>
            <a:r>
              <a:rPr lang="en-US" altLang="zh-CN" sz="1200" b="0" i="0" kern="1200" dirty="0" err="1" smtClean="0">
                <a:solidFill>
                  <a:schemeClr val="tx1"/>
                </a:solidFill>
                <a:effectLst/>
                <a:latin typeface="+mn-lt"/>
                <a:ea typeface="+mn-ea"/>
                <a:cs typeface="+mn-cs"/>
              </a:rPr>
              <a:t>index_subquery</a:t>
            </a:r>
            <a:r>
              <a:rPr lang="zh-CN" altLang="en-US" sz="1200" b="0" i="0" kern="1200" dirty="0" smtClean="0">
                <a:solidFill>
                  <a:schemeClr val="tx1"/>
                </a:solidFill>
                <a:effectLst/>
                <a:latin typeface="+mn-lt"/>
                <a:ea typeface="+mn-ea"/>
                <a:cs typeface="+mn-cs"/>
              </a:rPr>
              <a:t>（与 </a:t>
            </a:r>
            <a:r>
              <a:rPr lang="en-US" altLang="zh-CN" sz="1200" b="0" i="0" kern="1200" dirty="0" err="1" smtClean="0">
                <a:solidFill>
                  <a:schemeClr val="tx1"/>
                </a:solidFill>
                <a:effectLst/>
                <a:latin typeface="+mn-lt"/>
                <a:ea typeface="+mn-ea"/>
                <a:cs typeface="+mn-cs"/>
              </a:rPr>
              <a:t>unique_subquery</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类似， 区别在于 </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的后面是查询非唯一索引字段的子查询）、</a:t>
            </a:r>
            <a:r>
              <a:rPr lang="en-US" altLang="zh-CN" sz="1200" b="0" i="0" kern="1200" dirty="0" smtClean="0">
                <a:solidFill>
                  <a:schemeClr val="tx1"/>
                </a:solidFill>
                <a:effectLst/>
                <a:latin typeface="+mn-lt"/>
                <a:ea typeface="+mn-ea"/>
                <a:cs typeface="+mn-cs"/>
              </a:rPr>
              <a:t>range</a:t>
            </a:r>
            <a:r>
              <a:rPr lang="zh-CN" altLang="en-US" sz="1200" b="0" i="0" kern="1200" dirty="0" smtClean="0">
                <a:solidFill>
                  <a:schemeClr val="tx1"/>
                </a:solidFill>
                <a:effectLst/>
                <a:latin typeface="+mn-lt"/>
                <a:ea typeface="+mn-ea"/>
                <a:cs typeface="+mn-cs"/>
              </a:rPr>
              <a:t>（单表中的范围查询）、 </a:t>
            </a:r>
            <a:r>
              <a:rPr lang="en-US" altLang="zh-CN" sz="1200" b="0" i="0" kern="1200" dirty="0" smtClean="0">
                <a:solidFill>
                  <a:schemeClr val="tx1"/>
                </a:solidFill>
                <a:effectLst/>
                <a:latin typeface="+mn-lt"/>
                <a:ea typeface="+mn-ea"/>
                <a:cs typeface="+mn-cs"/>
              </a:rPr>
              <a:t>index</a:t>
            </a:r>
            <a:r>
              <a:rPr lang="zh-CN" altLang="en-US" sz="1200" b="0" i="0" kern="1200" dirty="0" smtClean="0">
                <a:solidFill>
                  <a:schemeClr val="tx1"/>
                </a:solidFill>
                <a:effectLst/>
                <a:latin typeface="+mn-lt"/>
                <a:ea typeface="+mn-ea"/>
                <a:cs typeface="+mn-cs"/>
              </a:rPr>
              <a:t>（对于前面的每一行，都通过查询索引来得到数据）、</a:t>
            </a:r>
            <a:r>
              <a:rPr lang="en-US" altLang="zh-CN" sz="1200" b="0" i="0" kern="1200" dirty="0" smtClean="0">
                <a:solidFill>
                  <a:schemeClr val="tx1"/>
                </a:solidFill>
                <a:effectLst/>
                <a:latin typeface="+mn-lt"/>
                <a:ea typeface="+mn-ea"/>
                <a:cs typeface="+mn-cs"/>
              </a:rPr>
              <a:t>all</a:t>
            </a:r>
            <a:r>
              <a:rPr lang="zh-CN" altLang="en-US" sz="1200" b="0" i="0" kern="1200" dirty="0" smtClean="0">
                <a:solidFill>
                  <a:schemeClr val="tx1"/>
                </a:solidFill>
                <a:effectLst/>
                <a:latin typeface="+mn-lt"/>
                <a:ea typeface="+mn-ea"/>
                <a:cs typeface="+mn-cs"/>
              </a:rPr>
              <a:t>（对于前面的每一行，都通过全表扫描来得到数据）。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13</a:t>
            </a:fld>
            <a:endParaRPr lang="zh-CN" altLang="en-US"/>
          </a:p>
        </p:txBody>
      </p:sp>
    </p:spTree>
    <p:extLst>
      <p:ext uri="{BB962C8B-B14F-4D97-AF65-F5344CB8AC3E}">
        <p14:creationId xmlns:p14="http://schemas.microsoft.com/office/powerpoint/2010/main" val="3576062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Id</a:t>
            </a:r>
            <a:r>
              <a:rPr lang="zh-CN" altLang="en-US" dirty="0" smtClean="0"/>
              <a:t>有三种情况：</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dk1"/>
                </a:solidFill>
                <a:effectLst/>
                <a:latin typeface="+mn-lt"/>
                <a:ea typeface="+mn-ea"/>
                <a:cs typeface="+mn-cs"/>
              </a:rPr>
              <a:t>第一种：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全部相同，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的执行顺序是由上至下；</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第二种：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全部不同，</a:t>
            </a:r>
            <a:r>
              <a:rPr lang="en-US" altLang="zh-CN" sz="1200" b="0" i="0" kern="1200" dirty="0" err="1" smtClean="0">
                <a:solidFill>
                  <a:schemeClr val="dk1"/>
                </a:solidFill>
                <a:effectLst/>
                <a:latin typeface="+mn-lt"/>
                <a:ea typeface="+mn-ea"/>
                <a:cs typeface="+mn-cs"/>
              </a:rPr>
              <a:t>sql</a:t>
            </a:r>
            <a:r>
              <a:rPr lang="zh-CN" altLang="en-US" sz="1200" b="0" i="0" kern="1200" dirty="0" smtClean="0">
                <a:solidFill>
                  <a:schemeClr val="dk1"/>
                </a:solidFill>
                <a:effectLst/>
                <a:latin typeface="+mn-lt"/>
                <a:ea typeface="+mn-ea"/>
                <a:cs typeface="+mn-cs"/>
              </a:rPr>
              <a:t>的执行顺序是根据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a:t>
            </a:r>
            <a:r>
              <a:rPr lang="zh-CN" altLang="en-US" dirty="0" smtClean="0"/>
              <a:t/>
            </a:r>
            <a:br>
              <a:rPr lang="zh-CN" altLang="en-US" dirty="0" smtClean="0"/>
            </a:br>
            <a:r>
              <a:rPr lang="zh-CN" altLang="en-US" sz="1200" b="0" i="0" kern="1200" dirty="0" smtClean="0">
                <a:solidFill>
                  <a:schemeClr val="dk1"/>
                </a:solidFill>
                <a:effectLst/>
                <a:latin typeface="+mn-lt"/>
                <a:ea typeface="+mn-ea"/>
                <a:cs typeface="+mn-cs"/>
              </a:rPr>
              <a:t>第三种：</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既存在相同，又存在不同的。先根据</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大的优先执行，再根据相同</a:t>
            </a:r>
            <a:r>
              <a:rPr lang="en-US" altLang="zh-CN" sz="1200" b="0" i="0" kern="1200" dirty="0" smtClean="0">
                <a:solidFill>
                  <a:schemeClr val="dk1"/>
                </a:solidFill>
                <a:effectLst/>
                <a:latin typeface="+mn-lt"/>
                <a:ea typeface="+mn-ea"/>
                <a:cs typeface="+mn-cs"/>
              </a:rPr>
              <a:t>id</a:t>
            </a:r>
            <a:r>
              <a:rPr lang="zh-CN" altLang="en-US" sz="1200" b="0" i="0" kern="1200" dirty="0" smtClean="0">
                <a:solidFill>
                  <a:schemeClr val="dk1"/>
                </a:solidFill>
                <a:effectLst/>
                <a:latin typeface="+mn-lt"/>
                <a:ea typeface="+mn-ea"/>
                <a:cs typeface="+mn-cs"/>
              </a:rPr>
              <a:t>从上至下的执行。</a:t>
            </a:r>
            <a:endParaRPr lang="en-US" altLang="zh-CN" sz="1200" b="0" i="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r>
              <a:rPr lang="en-US" altLang="zh-CN" sz="1200" b="0" i="0" kern="1200" dirty="0" err="1" smtClean="0">
                <a:solidFill>
                  <a:schemeClr val="dk1"/>
                </a:solidFill>
                <a:effectLst/>
                <a:latin typeface="+mn-lt"/>
                <a:ea typeface="+mn-ea"/>
                <a:cs typeface="+mn-cs"/>
              </a:rPr>
              <a:t>select_type</a:t>
            </a:r>
            <a:r>
              <a:rPr lang="zh-CN" altLang="en-US" sz="1200" b="0" i="0" kern="1200" dirty="0" smtClean="0">
                <a:solidFill>
                  <a:schemeClr val="dk1"/>
                </a:solidFill>
                <a:effectLst/>
                <a:latin typeface="+mn-lt"/>
                <a:ea typeface="+mn-ea"/>
                <a:cs typeface="+mn-cs"/>
              </a:rPr>
              <a:t>可能的值</a:t>
            </a:r>
            <a:endParaRPr lang="en-US" altLang="zh-CN" dirty="0" smtClean="0"/>
          </a:p>
          <a:p>
            <a:r>
              <a:rPr lang="en-US" altLang="zh-CN" dirty="0" smtClean="0"/>
              <a:t>simple</a:t>
            </a:r>
            <a:r>
              <a:rPr lang="zh-CN" altLang="en-US" dirty="0" smtClean="0"/>
              <a:t>：简单的</a:t>
            </a:r>
            <a:r>
              <a:rPr lang="en-US" altLang="zh-CN" dirty="0" smtClean="0"/>
              <a:t>select </a:t>
            </a:r>
            <a:r>
              <a:rPr lang="zh-CN" altLang="en-US" dirty="0" smtClean="0"/>
              <a:t>查询，查询中不包含子查询或者</a:t>
            </a:r>
            <a:r>
              <a:rPr lang="en-US" altLang="zh-CN" dirty="0" smtClean="0"/>
              <a:t>union</a:t>
            </a:r>
          </a:p>
          <a:p>
            <a:r>
              <a:rPr lang="en-US" altLang="zh-CN" dirty="0" smtClean="0"/>
              <a:t>primary</a:t>
            </a:r>
            <a:r>
              <a:rPr lang="zh-CN" altLang="en-US" dirty="0" smtClean="0"/>
              <a:t>：查询中若包含任何复杂的子查询，最外层查询则被标记为</a:t>
            </a:r>
            <a:r>
              <a:rPr lang="en-US" altLang="zh-CN" dirty="0" smtClean="0"/>
              <a:t>primary</a:t>
            </a:r>
          </a:p>
          <a:p>
            <a:r>
              <a:rPr lang="en-US" altLang="zh-CN" dirty="0" err="1" smtClean="0"/>
              <a:t>subquery</a:t>
            </a:r>
            <a:r>
              <a:rPr lang="zh-CN" altLang="en-US" dirty="0" smtClean="0"/>
              <a:t>：在</a:t>
            </a:r>
            <a:r>
              <a:rPr lang="en-US" altLang="zh-CN" dirty="0" smtClean="0"/>
              <a:t>select</a:t>
            </a:r>
            <a:r>
              <a:rPr lang="zh-CN" altLang="en-US" dirty="0" smtClean="0"/>
              <a:t>或</a:t>
            </a:r>
            <a:r>
              <a:rPr lang="en-US" altLang="zh-CN" dirty="0" smtClean="0"/>
              <a:t>where </a:t>
            </a:r>
            <a:r>
              <a:rPr lang="zh-CN" altLang="en-US" dirty="0" smtClean="0"/>
              <a:t>列表中包含了子查询</a:t>
            </a:r>
          </a:p>
          <a:p>
            <a:r>
              <a:rPr lang="en-US" altLang="zh-CN" dirty="0" smtClean="0"/>
              <a:t>derived</a:t>
            </a:r>
            <a:r>
              <a:rPr lang="zh-CN" altLang="en-US" dirty="0" smtClean="0"/>
              <a:t>：在</a:t>
            </a:r>
            <a:r>
              <a:rPr lang="en-US" altLang="zh-CN" dirty="0" smtClean="0"/>
              <a:t>from</a:t>
            </a:r>
            <a:r>
              <a:rPr lang="zh-CN" altLang="en-US" dirty="0" smtClean="0"/>
              <a:t>列表中包含的子查询被标记为</a:t>
            </a:r>
            <a:r>
              <a:rPr lang="en-US" altLang="zh-CN" dirty="0" smtClean="0"/>
              <a:t>derived</a:t>
            </a:r>
            <a:r>
              <a:rPr lang="zh-CN" altLang="en-US" dirty="0" smtClean="0"/>
              <a:t>（衍生）</a:t>
            </a:r>
            <a:r>
              <a:rPr lang="en-US" altLang="zh-CN" dirty="0" smtClean="0"/>
              <a:t>MySQL</a:t>
            </a:r>
            <a:r>
              <a:rPr lang="zh-CN" altLang="en-US" dirty="0" smtClean="0"/>
              <a:t>会递归执行这些子查询，把结果放在临时表里。</a:t>
            </a:r>
          </a:p>
          <a:p>
            <a:r>
              <a:rPr lang="en-US" altLang="zh-CN" dirty="0" smtClean="0"/>
              <a:t>union</a:t>
            </a:r>
            <a:r>
              <a:rPr lang="zh-CN" altLang="en-US" dirty="0" smtClean="0"/>
              <a:t>：若第二个</a:t>
            </a:r>
            <a:r>
              <a:rPr lang="en-US" altLang="zh-CN" dirty="0" smtClean="0"/>
              <a:t>select</a:t>
            </a:r>
            <a:r>
              <a:rPr lang="zh-CN" altLang="en-US" dirty="0" smtClean="0"/>
              <a:t>出现在</a:t>
            </a:r>
            <a:r>
              <a:rPr lang="en-US" altLang="zh-CN" dirty="0" smtClean="0"/>
              <a:t>union</a:t>
            </a:r>
            <a:r>
              <a:rPr lang="zh-CN" altLang="en-US" dirty="0" smtClean="0"/>
              <a:t>之后，则被标记为</a:t>
            </a:r>
            <a:r>
              <a:rPr lang="en-US" altLang="zh-CN" dirty="0" smtClean="0"/>
              <a:t>union</a:t>
            </a:r>
            <a:r>
              <a:rPr lang="zh-CN" altLang="en-US" dirty="0" smtClean="0"/>
              <a:t>，若</a:t>
            </a:r>
            <a:r>
              <a:rPr lang="en-US" altLang="zh-CN" dirty="0" smtClean="0"/>
              <a:t>union</a:t>
            </a:r>
            <a:r>
              <a:rPr lang="zh-CN" altLang="en-US" dirty="0" smtClean="0"/>
              <a:t>包含在</a:t>
            </a:r>
            <a:r>
              <a:rPr lang="en-US" altLang="zh-CN" dirty="0" smtClean="0"/>
              <a:t>from</a:t>
            </a:r>
            <a:r>
              <a:rPr lang="zh-CN" altLang="en-US" dirty="0" smtClean="0"/>
              <a:t>子句的子查询中，外层</a:t>
            </a:r>
            <a:r>
              <a:rPr lang="en-US" altLang="zh-CN" dirty="0" smtClean="0"/>
              <a:t>select</a:t>
            </a:r>
            <a:r>
              <a:rPr lang="zh-CN" altLang="en-US" dirty="0" smtClean="0"/>
              <a:t>将被标记为：</a:t>
            </a:r>
            <a:r>
              <a:rPr lang="en-US" altLang="zh-CN" dirty="0" smtClean="0"/>
              <a:t>derived</a:t>
            </a:r>
          </a:p>
          <a:p>
            <a:r>
              <a:rPr lang="en-US" altLang="zh-CN" dirty="0" smtClean="0"/>
              <a:t>union result</a:t>
            </a:r>
            <a:r>
              <a:rPr lang="zh-CN" altLang="en-US" dirty="0" smtClean="0"/>
              <a:t>：从</a:t>
            </a:r>
            <a:r>
              <a:rPr lang="en-US" altLang="zh-CN" dirty="0" smtClean="0"/>
              <a:t>union</a:t>
            </a:r>
            <a:r>
              <a:rPr lang="zh-CN" altLang="en-US" dirty="0" smtClean="0"/>
              <a:t>表获取结果的</a:t>
            </a:r>
            <a:r>
              <a:rPr lang="en-US" altLang="zh-CN" dirty="0" smtClean="0"/>
              <a:t>select</a:t>
            </a:r>
          </a:p>
          <a:p>
            <a:endParaRPr lang="en-US" altLang="zh-CN" dirty="0" smtClean="0"/>
          </a:p>
          <a:p>
            <a:r>
              <a:rPr lang="en-US" altLang="zh-CN" dirty="0" smtClean="0"/>
              <a:t>Type</a:t>
            </a:r>
            <a:r>
              <a:rPr lang="zh-CN" altLang="en-US" dirty="0" smtClean="0"/>
              <a:t>：</a:t>
            </a:r>
            <a:endParaRPr lang="en-US" altLang="zh-CN" dirty="0" smtClean="0"/>
          </a:p>
          <a:p>
            <a:r>
              <a:rPr lang="zh-CN" altLang="en-US" sz="1200" b="0" i="0" kern="1200" dirty="0" smtClean="0">
                <a:solidFill>
                  <a:schemeClr val="tx1"/>
                </a:solidFill>
                <a:effectLst/>
                <a:latin typeface="+mn-lt"/>
                <a:ea typeface="+mn-ea"/>
                <a:cs typeface="+mn-cs"/>
              </a:rPr>
              <a:t>性能由好到差的连接类型为 </a:t>
            </a:r>
            <a:r>
              <a:rPr lang="en-US" altLang="zh-CN" sz="1200" b="0" i="0" kern="1200" dirty="0" smtClean="0">
                <a:solidFill>
                  <a:schemeClr val="tx1"/>
                </a:solidFill>
                <a:effectLst/>
                <a:latin typeface="+mn-lt"/>
                <a:ea typeface="+mn-ea"/>
                <a:cs typeface="+mn-cs"/>
              </a:rPr>
              <a:t>system</a:t>
            </a:r>
            <a:r>
              <a:rPr lang="zh-CN" altLang="en-US" sz="1200" b="0" i="0" kern="1200" dirty="0" smtClean="0">
                <a:solidFill>
                  <a:schemeClr val="tx1"/>
                </a:solidFill>
                <a:effectLst/>
                <a:latin typeface="+mn-lt"/>
                <a:ea typeface="+mn-ea"/>
                <a:cs typeface="+mn-cs"/>
              </a:rPr>
              <a:t>（表中仅有一行，即 常量表）、</a:t>
            </a:r>
            <a:r>
              <a:rPr lang="en-US" altLang="zh-CN" sz="1200" b="0" i="0" kern="1200" dirty="0" err="1" smtClean="0">
                <a:solidFill>
                  <a:schemeClr val="tx1"/>
                </a:solidFill>
                <a:effectLst/>
                <a:latin typeface="+mn-lt"/>
                <a:ea typeface="+mn-ea"/>
                <a:cs typeface="+mn-cs"/>
              </a:rPr>
              <a:t>const</a:t>
            </a:r>
            <a:r>
              <a:rPr lang="zh-CN" altLang="en-US" sz="1200" b="0" i="0" kern="1200" dirty="0" smtClean="0">
                <a:solidFill>
                  <a:schemeClr val="tx1"/>
                </a:solidFill>
                <a:effectLst/>
                <a:latin typeface="+mn-lt"/>
                <a:ea typeface="+mn-ea"/>
                <a:cs typeface="+mn-cs"/>
              </a:rPr>
              <a:t>（单表中最多有一个匹配行，例如 </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（对于前面的每一行，在此表中只查询一条记录，简单来说，就是多表连接 中使用</a:t>
            </a:r>
            <a:r>
              <a:rPr lang="en-US" altLang="zh-CN" sz="1200" b="0" i="0" kern="1200" dirty="0" smtClean="0">
                <a:solidFill>
                  <a:schemeClr val="tx1"/>
                </a:solidFill>
                <a:effectLst/>
                <a:latin typeface="+mn-lt"/>
                <a:ea typeface="+mn-ea"/>
                <a:cs typeface="+mn-cs"/>
              </a:rPr>
              <a:t>primary key</a:t>
            </a:r>
            <a:r>
              <a:rPr lang="zh-CN" altLang="en-US" sz="1200" b="0" i="0" kern="1200" dirty="0" smtClean="0">
                <a:solidFill>
                  <a:schemeClr val="tx1"/>
                </a:solidFill>
                <a:effectLst/>
                <a:latin typeface="+mn-lt"/>
                <a:ea typeface="+mn-ea"/>
                <a:cs typeface="+mn-cs"/>
              </a:rPr>
              <a:t>或者</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（与</a:t>
            </a:r>
            <a:r>
              <a:rPr lang="en-US" altLang="zh-CN" sz="1200" b="0" i="0" kern="1200" dirty="0" err="1" smtClean="0">
                <a:solidFill>
                  <a:schemeClr val="tx1"/>
                </a:solidFill>
                <a:effectLst/>
                <a:latin typeface="+mn-lt"/>
                <a:ea typeface="+mn-ea"/>
                <a:cs typeface="+mn-cs"/>
              </a:rPr>
              <a:t>eq_ref</a:t>
            </a:r>
            <a:r>
              <a:rPr lang="zh-CN" altLang="en-US" sz="1200" b="0" i="0" kern="1200" dirty="0" smtClean="0">
                <a:solidFill>
                  <a:schemeClr val="tx1"/>
                </a:solidFill>
                <a:effectLst/>
                <a:latin typeface="+mn-lt"/>
                <a:ea typeface="+mn-ea"/>
                <a:cs typeface="+mn-cs"/>
              </a:rPr>
              <a:t>类似，区别在于不是使用</a:t>
            </a:r>
            <a:r>
              <a:rPr lang="en-US" altLang="zh-CN" sz="1200" b="0" i="0" kern="1200" dirty="0" smtClean="0">
                <a:solidFill>
                  <a:schemeClr val="tx1"/>
                </a:solidFill>
                <a:effectLst/>
                <a:latin typeface="+mn-lt"/>
                <a:ea typeface="+mn-ea"/>
                <a:cs typeface="+mn-cs"/>
              </a:rPr>
              <a:t>primary key </a:t>
            </a:r>
            <a:r>
              <a:rPr lang="zh-CN" altLang="en-US" sz="1200" b="0" i="0" kern="1200" dirty="0" smtClean="0">
                <a:solidFill>
                  <a:schemeClr val="tx1"/>
                </a:solidFill>
                <a:effectLst/>
                <a:latin typeface="+mn-lt"/>
                <a:ea typeface="+mn-ea"/>
                <a:cs typeface="+mn-cs"/>
              </a:rPr>
              <a:t>或者 </a:t>
            </a:r>
            <a:r>
              <a:rPr lang="en-US" altLang="zh-CN" sz="1200" b="0" i="0" kern="1200" dirty="0" smtClean="0">
                <a:solidFill>
                  <a:schemeClr val="tx1"/>
                </a:solidFill>
                <a:effectLst/>
                <a:latin typeface="+mn-lt"/>
                <a:ea typeface="+mn-ea"/>
                <a:cs typeface="+mn-cs"/>
              </a:rPr>
              <a:t>unique index</a:t>
            </a:r>
            <a:r>
              <a:rPr lang="zh-CN" altLang="en-US" sz="1200" b="0" i="0" kern="1200" dirty="0" smtClean="0">
                <a:solidFill>
                  <a:schemeClr val="tx1"/>
                </a:solidFill>
                <a:effectLst/>
                <a:latin typeface="+mn-lt"/>
                <a:ea typeface="+mn-ea"/>
                <a:cs typeface="+mn-cs"/>
              </a:rPr>
              <a:t>，而是使用普通的索引）、</a:t>
            </a:r>
            <a:r>
              <a:rPr lang="en-US" altLang="zh-CN" sz="1200" b="0" i="0" kern="1200" dirty="0" err="1" smtClean="0">
                <a:solidFill>
                  <a:schemeClr val="tx1"/>
                </a:solidFill>
                <a:effectLst/>
                <a:latin typeface="+mn-lt"/>
                <a:ea typeface="+mn-ea"/>
                <a:cs typeface="+mn-cs"/>
              </a:rPr>
              <a:t>ref_or_null</a:t>
            </a:r>
            <a:r>
              <a:rPr lang="zh-CN" altLang="en-US" sz="1200" b="0" i="0" kern="1200" dirty="0" smtClean="0">
                <a:solidFill>
                  <a:schemeClr val="tx1"/>
                </a:solidFill>
                <a:effectLst/>
                <a:latin typeface="+mn-lt"/>
                <a:ea typeface="+mn-ea"/>
                <a:cs typeface="+mn-cs"/>
              </a:rPr>
              <a:t>（与 </a:t>
            </a:r>
            <a:r>
              <a:rPr lang="en-US" altLang="zh-CN" sz="1200" b="0" i="0" kern="1200" dirty="0" smtClean="0">
                <a:solidFill>
                  <a:schemeClr val="tx1"/>
                </a:solidFill>
                <a:effectLst/>
                <a:latin typeface="+mn-lt"/>
                <a:ea typeface="+mn-ea"/>
                <a:cs typeface="+mn-cs"/>
              </a:rPr>
              <a:t>ref </a:t>
            </a:r>
            <a:r>
              <a:rPr lang="zh-CN" altLang="en-US" sz="1200" b="0" i="0" kern="1200" dirty="0" smtClean="0">
                <a:solidFill>
                  <a:schemeClr val="tx1"/>
                </a:solidFill>
                <a:effectLst/>
                <a:latin typeface="+mn-lt"/>
                <a:ea typeface="+mn-ea"/>
                <a:cs typeface="+mn-cs"/>
              </a:rPr>
              <a:t>类似，区别在于 条件中包含对 </a:t>
            </a:r>
            <a:r>
              <a:rPr lang="en-US" altLang="zh-CN" sz="1200" b="0" i="0" kern="1200" dirty="0" smtClean="0">
                <a:solidFill>
                  <a:schemeClr val="tx1"/>
                </a:solidFill>
                <a:effectLst/>
                <a:latin typeface="+mn-lt"/>
                <a:ea typeface="+mn-ea"/>
                <a:cs typeface="+mn-cs"/>
              </a:rPr>
              <a:t>NULL </a:t>
            </a:r>
            <a:r>
              <a:rPr lang="zh-CN" altLang="en-US" sz="1200" b="0" i="0" kern="1200" dirty="0" smtClean="0">
                <a:solidFill>
                  <a:schemeClr val="tx1"/>
                </a:solidFill>
                <a:effectLst/>
                <a:latin typeface="+mn-lt"/>
                <a:ea typeface="+mn-ea"/>
                <a:cs typeface="+mn-cs"/>
              </a:rPr>
              <a:t>的查询） 、</a:t>
            </a:r>
            <a:r>
              <a:rPr lang="en-US" altLang="zh-CN" sz="1200" b="0" i="0" kern="1200" dirty="0" err="1" smtClean="0">
                <a:solidFill>
                  <a:schemeClr val="tx1"/>
                </a:solidFill>
                <a:effectLst/>
                <a:latin typeface="+mn-lt"/>
                <a:ea typeface="+mn-ea"/>
                <a:cs typeface="+mn-cs"/>
              </a:rPr>
              <a:t>index_merge</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索引合并优化</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unique_subquery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的后面是一个查询主键字段的子查询）、</a:t>
            </a:r>
            <a:r>
              <a:rPr lang="en-US" altLang="zh-CN" sz="1200" b="0" i="0" kern="1200" dirty="0" err="1" smtClean="0">
                <a:solidFill>
                  <a:schemeClr val="tx1"/>
                </a:solidFill>
                <a:effectLst/>
                <a:latin typeface="+mn-lt"/>
                <a:ea typeface="+mn-ea"/>
                <a:cs typeface="+mn-cs"/>
              </a:rPr>
              <a:t>index_subquery</a:t>
            </a:r>
            <a:r>
              <a:rPr lang="zh-CN" altLang="en-US" sz="1200" b="0" i="0" kern="1200" dirty="0" smtClean="0">
                <a:solidFill>
                  <a:schemeClr val="tx1"/>
                </a:solidFill>
                <a:effectLst/>
                <a:latin typeface="+mn-lt"/>
                <a:ea typeface="+mn-ea"/>
                <a:cs typeface="+mn-cs"/>
              </a:rPr>
              <a:t>（与 </a:t>
            </a:r>
            <a:r>
              <a:rPr lang="en-US" altLang="zh-CN" sz="1200" b="0" i="0" kern="1200" dirty="0" err="1" smtClean="0">
                <a:solidFill>
                  <a:schemeClr val="tx1"/>
                </a:solidFill>
                <a:effectLst/>
                <a:latin typeface="+mn-lt"/>
                <a:ea typeface="+mn-ea"/>
                <a:cs typeface="+mn-cs"/>
              </a:rPr>
              <a:t>unique_subquery</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类似， 区别在于 </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的后面是查询非唯一索引字段的子查询）、</a:t>
            </a:r>
            <a:r>
              <a:rPr lang="en-US" altLang="zh-CN" sz="1200" b="0" i="0" kern="1200" dirty="0" smtClean="0">
                <a:solidFill>
                  <a:schemeClr val="tx1"/>
                </a:solidFill>
                <a:effectLst/>
                <a:latin typeface="+mn-lt"/>
                <a:ea typeface="+mn-ea"/>
                <a:cs typeface="+mn-cs"/>
              </a:rPr>
              <a:t>range</a:t>
            </a:r>
            <a:r>
              <a:rPr lang="zh-CN" altLang="en-US" sz="1200" b="0" i="0" kern="1200" dirty="0" smtClean="0">
                <a:solidFill>
                  <a:schemeClr val="tx1"/>
                </a:solidFill>
                <a:effectLst/>
                <a:latin typeface="+mn-lt"/>
                <a:ea typeface="+mn-ea"/>
                <a:cs typeface="+mn-cs"/>
              </a:rPr>
              <a:t>（单表中的范围查询）、 </a:t>
            </a:r>
            <a:r>
              <a:rPr lang="en-US" altLang="zh-CN" sz="1200" b="0" i="0" kern="1200" dirty="0" smtClean="0">
                <a:solidFill>
                  <a:schemeClr val="tx1"/>
                </a:solidFill>
                <a:effectLst/>
                <a:latin typeface="+mn-lt"/>
                <a:ea typeface="+mn-ea"/>
                <a:cs typeface="+mn-cs"/>
              </a:rPr>
              <a:t>index</a:t>
            </a:r>
            <a:r>
              <a:rPr lang="zh-CN" altLang="en-US" sz="1200" b="0" i="0" kern="1200" dirty="0" smtClean="0">
                <a:solidFill>
                  <a:schemeClr val="tx1"/>
                </a:solidFill>
                <a:effectLst/>
                <a:latin typeface="+mn-lt"/>
                <a:ea typeface="+mn-ea"/>
                <a:cs typeface="+mn-cs"/>
              </a:rPr>
              <a:t>（对于前面的每一行，都通过查询索引来得到数据）、</a:t>
            </a:r>
            <a:r>
              <a:rPr lang="en-US" altLang="zh-CN" sz="1200" b="0" i="0" kern="1200" dirty="0" smtClean="0">
                <a:solidFill>
                  <a:schemeClr val="tx1"/>
                </a:solidFill>
                <a:effectLst/>
                <a:latin typeface="+mn-lt"/>
                <a:ea typeface="+mn-ea"/>
                <a:cs typeface="+mn-cs"/>
              </a:rPr>
              <a:t>all</a:t>
            </a:r>
            <a:r>
              <a:rPr lang="zh-CN" altLang="en-US" sz="1200" b="0" i="0" kern="1200" dirty="0" smtClean="0">
                <a:solidFill>
                  <a:schemeClr val="tx1"/>
                </a:solidFill>
                <a:effectLst/>
                <a:latin typeface="+mn-lt"/>
                <a:ea typeface="+mn-ea"/>
                <a:cs typeface="+mn-cs"/>
              </a:rPr>
              <a:t>（对于前面的每一行，都通过全表扫描来得到数据）。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AC48697-B844-43EE-ACEA-A41A6074C50F}" type="slidenum">
              <a:rPr lang="zh-CN" altLang="en-US" smtClean="0"/>
              <a:t>14</a:t>
            </a:fld>
            <a:endParaRPr lang="zh-CN" altLang="en-US"/>
          </a:p>
        </p:txBody>
      </p:sp>
    </p:spTree>
    <p:extLst>
      <p:ext uri="{BB962C8B-B14F-4D97-AF65-F5344CB8AC3E}">
        <p14:creationId xmlns:p14="http://schemas.microsoft.com/office/powerpoint/2010/main" val="1856242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A72092B-3B31-450A-9E60-FF4592D4033C}" type="datetimeFigureOut">
              <a:rPr lang="zh-CN" altLang="en-US" smtClean="0"/>
              <a:t>2019/11/20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99E233-A47D-4F51-8B8A-FACE11D36217}" type="slidenum">
              <a:rPr lang="zh-CN" altLang="en-US" smtClean="0"/>
              <a:t>‹#›</a:t>
            </a:fld>
            <a:endParaRPr lang="zh-CN" altLang="en-US"/>
          </a:p>
        </p:txBody>
      </p:sp>
    </p:spTree>
    <p:extLst>
      <p:ext uri="{BB962C8B-B14F-4D97-AF65-F5344CB8AC3E}">
        <p14:creationId xmlns:p14="http://schemas.microsoft.com/office/powerpoint/2010/main" val="372994344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A72092B-3B31-450A-9E60-FF4592D4033C}" type="datetimeFigureOut">
              <a:rPr lang="zh-CN" altLang="en-US" smtClean="0"/>
              <a:t>2019/11/20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99E233-A47D-4F51-8B8A-FACE11D36217}" type="slidenum">
              <a:rPr lang="zh-CN" altLang="en-US" smtClean="0"/>
              <a:t>‹#›</a:t>
            </a:fld>
            <a:endParaRPr lang="zh-CN" altLang="en-US"/>
          </a:p>
        </p:txBody>
      </p:sp>
    </p:spTree>
    <p:extLst>
      <p:ext uri="{BB962C8B-B14F-4D97-AF65-F5344CB8AC3E}">
        <p14:creationId xmlns:p14="http://schemas.microsoft.com/office/powerpoint/2010/main" val="285720108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72092B-3B31-450A-9E60-FF4592D4033C}" type="datetimeFigureOut">
              <a:rPr lang="zh-CN" altLang="en-US" smtClean="0"/>
              <a:t>2019/11/20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99E233-A47D-4F51-8B8A-FACE11D36217}" type="slidenum">
              <a:rPr lang="zh-CN" altLang="en-US" smtClean="0"/>
              <a:t>‹#›</a:t>
            </a:fld>
            <a:endParaRPr lang="zh-CN" altLang="en-US"/>
          </a:p>
        </p:txBody>
      </p:sp>
    </p:spTree>
    <p:extLst>
      <p:ext uri="{BB962C8B-B14F-4D97-AF65-F5344CB8AC3E}">
        <p14:creationId xmlns:p14="http://schemas.microsoft.com/office/powerpoint/2010/main" val="327025679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72092B-3B31-450A-9E60-FF4592D4033C}" type="datetimeFigureOut">
              <a:rPr lang="zh-CN" altLang="en-US" smtClean="0"/>
              <a:t>2019/11/20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99E233-A47D-4F51-8B8A-FACE11D36217}" type="slidenum">
              <a:rPr lang="zh-CN" altLang="en-US" smtClean="0"/>
              <a:t>‹#›</a:t>
            </a:fld>
            <a:endParaRPr lang="zh-CN" altLang="en-US"/>
          </a:p>
        </p:txBody>
      </p:sp>
    </p:spTree>
    <p:extLst>
      <p:ext uri="{BB962C8B-B14F-4D97-AF65-F5344CB8AC3E}">
        <p14:creationId xmlns:p14="http://schemas.microsoft.com/office/powerpoint/2010/main" val="164747384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尾页">
    <p:bg>
      <p:bgPr>
        <a:solidFill>
          <a:srgbClr val="415FFF"/>
        </a:solidFill>
        <a:effectLst/>
      </p:bgPr>
    </p:bg>
    <p:spTree>
      <p:nvGrpSpPr>
        <p:cNvPr id="1" name=""/>
        <p:cNvGrpSpPr/>
        <p:nvPr/>
      </p:nvGrpSpPr>
      <p:grpSpPr>
        <a:xfrm>
          <a:off x="0" y="0"/>
          <a:ext cx="0" cy="0"/>
          <a:chOff x="0" y="0"/>
          <a:chExt cx="0" cy="0"/>
        </a:xfrm>
      </p:grpSpPr>
      <p:sp>
        <p:nvSpPr>
          <p:cNvPr id="2" name="矩形 1"/>
          <p:cNvSpPr/>
          <p:nvPr userDrawn="1"/>
        </p:nvSpPr>
        <p:spPr>
          <a:xfrm>
            <a:off x="678070" y="1492739"/>
            <a:ext cx="8176613" cy="984885"/>
          </a:xfrm>
          <a:prstGeom prst="rect">
            <a:avLst/>
          </a:prstGeom>
        </p:spPr>
        <p:txBody>
          <a:bodyPr wrap="square">
            <a:spAutoFit/>
          </a:bodyPr>
          <a:lstStyle/>
          <a:p>
            <a:pPr lvl="0"/>
            <a:r>
              <a:rPr lang="en-US" altLang="zh-CN" sz="5800" b="1" i="0" noProof="0" dirty="0">
                <a:solidFill>
                  <a:schemeClr val="bg1"/>
                </a:solidFill>
                <a:latin typeface="vivo type CN简 Bold" panose="02000800000000000000" pitchFamily="50" charset="-122"/>
                <a:ea typeface="vivo type CN简 Bold" panose="02000800000000000000" pitchFamily="50" charset="-122"/>
                <a:cs typeface="vivo type CNS" charset="-122"/>
              </a:rPr>
              <a:t>THANK YOU</a:t>
            </a:r>
          </a:p>
        </p:txBody>
      </p:sp>
      <p:sp>
        <p:nvSpPr>
          <p:cNvPr id="70" name="矩形 69">
            <a:extLst>
              <a:ext uri="{FF2B5EF4-FFF2-40B4-BE49-F238E27FC236}">
                <a16:creationId xmlns="" xmlns:a16="http://schemas.microsoft.com/office/drawing/2014/main" id="{8BA1FB61-1F86-4E3A-8ED9-11A8718BAC47}"/>
              </a:ext>
            </a:extLst>
          </p:cNvPr>
          <p:cNvSpPr/>
          <p:nvPr userDrawn="1"/>
        </p:nvSpPr>
        <p:spPr>
          <a:xfrm>
            <a:off x="-2595443" y="187627"/>
            <a:ext cx="1265363" cy="338554"/>
          </a:xfrm>
          <a:prstGeom prst="rect">
            <a:avLst/>
          </a:prstGeom>
        </p:spPr>
        <p:txBody>
          <a:bodyPr wrap="square">
            <a:spAutoFit/>
          </a:bodyPr>
          <a:lstStyle/>
          <a:p>
            <a:r>
              <a:rPr lang="en-US" altLang="zh-CN" sz="16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16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1600" dirty="0"/>
          </a:p>
        </p:txBody>
      </p:sp>
      <p:sp>
        <p:nvSpPr>
          <p:cNvPr id="71" name="矩形 70">
            <a:extLst>
              <a:ext uri="{FF2B5EF4-FFF2-40B4-BE49-F238E27FC236}">
                <a16:creationId xmlns="" xmlns:a16="http://schemas.microsoft.com/office/drawing/2014/main" id="{7EEBC3EE-6BBB-41A0-A575-A455A43D1FB9}"/>
              </a:ext>
            </a:extLst>
          </p:cNvPr>
          <p:cNvSpPr/>
          <p:nvPr userDrawn="1"/>
        </p:nvSpPr>
        <p:spPr>
          <a:xfrm>
            <a:off x="12698804" y="422275"/>
            <a:ext cx="1265363" cy="338554"/>
          </a:xfrm>
          <a:prstGeom prst="rect">
            <a:avLst/>
          </a:prstGeom>
        </p:spPr>
        <p:txBody>
          <a:bodyPr wrap="square">
            <a:spAutoFit/>
          </a:bodyPr>
          <a:lstStyle/>
          <a:p>
            <a:r>
              <a:rPr lang="en-US" altLang="zh-CN" sz="16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16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1600" dirty="0"/>
          </a:p>
        </p:txBody>
      </p:sp>
      <p:sp>
        <p:nvSpPr>
          <p:cNvPr id="72" name="文本框 71">
            <a:extLst>
              <a:ext uri="{FF2B5EF4-FFF2-40B4-BE49-F238E27FC236}">
                <a16:creationId xmlns="" xmlns:a16="http://schemas.microsoft.com/office/drawing/2014/main" id="{A134314B-CEC4-4196-AA16-46E719A94AE4}"/>
              </a:ext>
            </a:extLst>
          </p:cNvPr>
          <p:cNvSpPr txBox="1"/>
          <p:nvPr userDrawn="1"/>
        </p:nvSpPr>
        <p:spPr>
          <a:xfrm>
            <a:off x="-2306094" y="745116"/>
            <a:ext cx="684483"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73" name="组 176">
            <a:extLst>
              <a:ext uri="{FF2B5EF4-FFF2-40B4-BE49-F238E27FC236}">
                <a16:creationId xmlns="" xmlns:a16="http://schemas.microsoft.com/office/drawing/2014/main" id="{279F56B0-D17E-407B-B410-C7368439E9C8}"/>
              </a:ext>
            </a:extLst>
          </p:cNvPr>
          <p:cNvGrpSpPr/>
          <p:nvPr userDrawn="1"/>
        </p:nvGrpSpPr>
        <p:grpSpPr>
          <a:xfrm>
            <a:off x="-3386918" y="1009241"/>
            <a:ext cx="2795791" cy="348813"/>
            <a:chOff x="-5043485" y="1324983"/>
            <a:chExt cx="4785749" cy="538842"/>
          </a:xfrm>
        </p:grpSpPr>
        <p:sp>
          <p:nvSpPr>
            <p:cNvPr id="74" name="矩形 73">
              <a:extLst>
                <a:ext uri="{FF2B5EF4-FFF2-40B4-BE49-F238E27FC236}">
                  <a16:creationId xmlns="" xmlns:a16="http://schemas.microsoft.com/office/drawing/2014/main" id="{3BDAA519-93EB-4F76-A63C-1B8BDECE59FA}"/>
                </a:ext>
              </a:extLst>
            </p:cNvPr>
            <p:cNvSpPr/>
            <p:nvPr userDrawn="1"/>
          </p:nvSpPr>
          <p:spPr>
            <a:xfrm>
              <a:off x="-3854817" y="1324983"/>
              <a:ext cx="1199028" cy="538842"/>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5" name="矩形 74">
              <a:extLst>
                <a:ext uri="{FF2B5EF4-FFF2-40B4-BE49-F238E27FC236}">
                  <a16:creationId xmlns="" xmlns:a16="http://schemas.microsoft.com/office/drawing/2014/main" id="{39B73C58-C3D3-49E7-9750-1C9D3565E719}"/>
                </a:ext>
              </a:extLst>
            </p:cNvPr>
            <p:cNvSpPr/>
            <p:nvPr userDrawn="1"/>
          </p:nvSpPr>
          <p:spPr>
            <a:xfrm>
              <a:off x="-2655789" y="1324983"/>
              <a:ext cx="1199028" cy="538842"/>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6" name="矩形 75">
              <a:extLst>
                <a:ext uri="{FF2B5EF4-FFF2-40B4-BE49-F238E27FC236}">
                  <a16:creationId xmlns="" xmlns:a16="http://schemas.microsoft.com/office/drawing/2014/main" id="{88134088-92DE-4837-B8FE-49FF3E165A60}"/>
                </a:ext>
              </a:extLst>
            </p:cNvPr>
            <p:cNvSpPr/>
            <p:nvPr userDrawn="1"/>
          </p:nvSpPr>
          <p:spPr>
            <a:xfrm>
              <a:off x="-5043485" y="1324983"/>
              <a:ext cx="1199028" cy="538842"/>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矩形 76">
              <a:extLst>
                <a:ext uri="{FF2B5EF4-FFF2-40B4-BE49-F238E27FC236}">
                  <a16:creationId xmlns="" xmlns:a16="http://schemas.microsoft.com/office/drawing/2014/main" id="{ACDB1D54-1422-436E-AA7D-DB36B30BAE60}"/>
                </a:ext>
              </a:extLst>
            </p:cNvPr>
            <p:cNvSpPr/>
            <p:nvPr userDrawn="1"/>
          </p:nvSpPr>
          <p:spPr>
            <a:xfrm>
              <a:off x="-1456764" y="1324983"/>
              <a:ext cx="1199028" cy="538842"/>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78" name="文本框 77">
            <a:extLst>
              <a:ext uri="{FF2B5EF4-FFF2-40B4-BE49-F238E27FC236}">
                <a16:creationId xmlns="" xmlns:a16="http://schemas.microsoft.com/office/drawing/2014/main" id="{CF30474B-D57F-48DA-A808-4DBED2B58027}"/>
              </a:ext>
            </a:extLst>
          </p:cNvPr>
          <p:cNvSpPr txBox="1"/>
          <p:nvPr userDrawn="1"/>
        </p:nvSpPr>
        <p:spPr>
          <a:xfrm>
            <a:off x="-2395860" y="1587829"/>
            <a:ext cx="864019"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79" name="组 183">
            <a:extLst>
              <a:ext uri="{FF2B5EF4-FFF2-40B4-BE49-F238E27FC236}">
                <a16:creationId xmlns="" xmlns:a16="http://schemas.microsoft.com/office/drawing/2014/main" id="{3D6AE417-D466-4C29-830B-E19B235AB638}"/>
              </a:ext>
            </a:extLst>
          </p:cNvPr>
          <p:cNvGrpSpPr/>
          <p:nvPr userDrawn="1"/>
        </p:nvGrpSpPr>
        <p:grpSpPr>
          <a:xfrm>
            <a:off x="-3386918" y="1862479"/>
            <a:ext cx="2795791" cy="348813"/>
            <a:chOff x="16164196" y="17668285"/>
            <a:chExt cx="4785749" cy="486635"/>
          </a:xfrm>
        </p:grpSpPr>
        <p:sp>
          <p:nvSpPr>
            <p:cNvPr id="80" name="矩形 79">
              <a:extLst>
                <a:ext uri="{FF2B5EF4-FFF2-40B4-BE49-F238E27FC236}">
                  <a16:creationId xmlns="" xmlns:a16="http://schemas.microsoft.com/office/drawing/2014/main" id="{01F3B9ED-C20C-454D-8D44-CE10F5DBE19A}"/>
                </a:ext>
              </a:extLst>
            </p:cNvPr>
            <p:cNvSpPr/>
            <p:nvPr userDrawn="1"/>
          </p:nvSpPr>
          <p:spPr>
            <a:xfrm>
              <a:off x="17352864" y="17668285"/>
              <a:ext cx="1199028" cy="486635"/>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1" name="矩形 80">
              <a:extLst>
                <a:ext uri="{FF2B5EF4-FFF2-40B4-BE49-F238E27FC236}">
                  <a16:creationId xmlns="" xmlns:a16="http://schemas.microsoft.com/office/drawing/2014/main" id="{24F4A1DB-D4B3-49E6-8E03-727B61BD35A5}"/>
                </a:ext>
              </a:extLst>
            </p:cNvPr>
            <p:cNvSpPr/>
            <p:nvPr userDrawn="1"/>
          </p:nvSpPr>
          <p:spPr>
            <a:xfrm>
              <a:off x="18551892" y="17668285"/>
              <a:ext cx="1199028" cy="486635"/>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2" name="矩形 81">
              <a:extLst>
                <a:ext uri="{FF2B5EF4-FFF2-40B4-BE49-F238E27FC236}">
                  <a16:creationId xmlns="" xmlns:a16="http://schemas.microsoft.com/office/drawing/2014/main" id="{670202E4-FDDF-45D4-9E64-44E3B6511E39}"/>
                </a:ext>
              </a:extLst>
            </p:cNvPr>
            <p:cNvSpPr/>
            <p:nvPr userDrawn="1"/>
          </p:nvSpPr>
          <p:spPr>
            <a:xfrm>
              <a:off x="19750917" y="17668285"/>
              <a:ext cx="1199028" cy="486635"/>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3" name="矩形 82">
              <a:extLst>
                <a:ext uri="{FF2B5EF4-FFF2-40B4-BE49-F238E27FC236}">
                  <a16:creationId xmlns="" xmlns:a16="http://schemas.microsoft.com/office/drawing/2014/main" id="{2C995D01-822E-4171-80FF-E11E7B56BC65}"/>
                </a:ext>
              </a:extLst>
            </p:cNvPr>
            <p:cNvSpPr/>
            <p:nvPr userDrawn="1"/>
          </p:nvSpPr>
          <p:spPr>
            <a:xfrm>
              <a:off x="16164196" y="17668285"/>
              <a:ext cx="1199028" cy="486635"/>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4" name="矩形 83">
            <a:extLst>
              <a:ext uri="{FF2B5EF4-FFF2-40B4-BE49-F238E27FC236}">
                <a16:creationId xmlns="" xmlns:a16="http://schemas.microsoft.com/office/drawing/2014/main" id="{76A33746-EB32-41D5-9ACB-097C145A3D6A}"/>
              </a:ext>
            </a:extLst>
          </p:cNvPr>
          <p:cNvSpPr/>
          <p:nvPr userDrawn="1"/>
        </p:nvSpPr>
        <p:spPr>
          <a:xfrm>
            <a:off x="-2692509" y="6189140"/>
            <a:ext cx="700461" cy="29751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5" name="矩形 84">
            <a:extLst>
              <a:ext uri="{FF2B5EF4-FFF2-40B4-BE49-F238E27FC236}">
                <a16:creationId xmlns="" xmlns:a16="http://schemas.microsoft.com/office/drawing/2014/main" id="{5183DDE3-1E35-435A-A72B-DF27AC883C64}"/>
              </a:ext>
            </a:extLst>
          </p:cNvPr>
          <p:cNvSpPr/>
          <p:nvPr userDrawn="1"/>
        </p:nvSpPr>
        <p:spPr>
          <a:xfrm>
            <a:off x="-3398069" y="6189140"/>
            <a:ext cx="705560" cy="297517"/>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6" name="矩形 85">
            <a:extLst>
              <a:ext uri="{FF2B5EF4-FFF2-40B4-BE49-F238E27FC236}">
                <a16:creationId xmlns="" xmlns:a16="http://schemas.microsoft.com/office/drawing/2014/main" id="{DEEC4770-5C05-4A3C-9BF2-59DE1F5D346D}"/>
              </a:ext>
            </a:extLst>
          </p:cNvPr>
          <p:cNvSpPr/>
          <p:nvPr userDrawn="1"/>
        </p:nvSpPr>
        <p:spPr>
          <a:xfrm>
            <a:off x="-1992048" y="6186830"/>
            <a:ext cx="700461" cy="29751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8" name="矩形 107">
            <a:extLst>
              <a:ext uri="{FF2B5EF4-FFF2-40B4-BE49-F238E27FC236}">
                <a16:creationId xmlns="" xmlns:a16="http://schemas.microsoft.com/office/drawing/2014/main" id="{6ADB1B62-9209-41E9-9F0E-E9B3FCE3C8B8}"/>
              </a:ext>
            </a:extLst>
          </p:cNvPr>
          <p:cNvSpPr/>
          <p:nvPr userDrawn="1"/>
        </p:nvSpPr>
        <p:spPr>
          <a:xfrm>
            <a:off x="-1291588" y="6186830"/>
            <a:ext cx="700461" cy="29751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9" name="文本框 108">
            <a:extLst>
              <a:ext uri="{FF2B5EF4-FFF2-40B4-BE49-F238E27FC236}">
                <a16:creationId xmlns="" xmlns:a16="http://schemas.microsoft.com/office/drawing/2014/main" id="{A41F2385-FB49-4C2D-A0C6-CCDB96DE4BB9}"/>
              </a:ext>
            </a:extLst>
          </p:cNvPr>
          <p:cNvSpPr txBox="1"/>
          <p:nvPr userDrawn="1"/>
        </p:nvSpPr>
        <p:spPr>
          <a:xfrm>
            <a:off x="-2451159" y="5860568"/>
            <a:ext cx="974626"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10" name="组 209">
            <a:extLst>
              <a:ext uri="{FF2B5EF4-FFF2-40B4-BE49-F238E27FC236}">
                <a16:creationId xmlns="" xmlns:a16="http://schemas.microsoft.com/office/drawing/2014/main" id="{3D1563F0-C9DC-4387-9C95-CE8C4486512C}"/>
              </a:ext>
            </a:extLst>
          </p:cNvPr>
          <p:cNvGrpSpPr/>
          <p:nvPr userDrawn="1"/>
        </p:nvGrpSpPr>
        <p:grpSpPr>
          <a:xfrm>
            <a:off x="-3398070" y="4458239"/>
            <a:ext cx="2806943" cy="351124"/>
            <a:chOff x="-3429000" y="9944467"/>
            <a:chExt cx="3171264" cy="702248"/>
          </a:xfrm>
        </p:grpSpPr>
        <p:sp>
          <p:nvSpPr>
            <p:cNvPr id="111" name="矩形 110">
              <a:extLst>
                <a:ext uri="{FF2B5EF4-FFF2-40B4-BE49-F238E27FC236}">
                  <a16:creationId xmlns="" xmlns:a16="http://schemas.microsoft.com/office/drawing/2014/main" id="{456C2ED5-9CC3-45AA-8AA3-95970443F8C0}"/>
                </a:ext>
              </a:extLst>
            </p:cNvPr>
            <p:cNvSpPr/>
            <p:nvPr userDrawn="1"/>
          </p:nvSpPr>
          <p:spPr>
            <a:xfrm>
              <a:off x="-2631863" y="9949089"/>
              <a:ext cx="791376" cy="697626"/>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2" name="矩形 111">
              <a:extLst>
                <a:ext uri="{FF2B5EF4-FFF2-40B4-BE49-F238E27FC236}">
                  <a16:creationId xmlns="" xmlns:a16="http://schemas.microsoft.com/office/drawing/2014/main" id="{77F1527E-A913-4CEA-8E08-209D378E113B}"/>
                </a:ext>
              </a:extLst>
            </p:cNvPr>
            <p:cNvSpPr/>
            <p:nvPr userDrawn="1"/>
          </p:nvSpPr>
          <p:spPr>
            <a:xfrm>
              <a:off x="-3429000" y="9949089"/>
              <a:ext cx="797137" cy="697626"/>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3" name="矩形 112">
              <a:extLst>
                <a:ext uri="{FF2B5EF4-FFF2-40B4-BE49-F238E27FC236}">
                  <a16:creationId xmlns="" xmlns:a16="http://schemas.microsoft.com/office/drawing/2014/main" id="{0551C959-CA45-4838-99A4-9F95ACA2E77D}"/>
                </a:ext>
              </a:extLst>
            </p:cNvPr>
            <p:cNvSpPr/>
            <p:nvPr userDrawn="1"/>
          </p:nvSpPr>
          <p:spPr>
            <a:xfrm>
              <a:off x="-1840486" y="9944467"/>
              <a:ext cx="791376" cy="697626"/>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4" name="矩形 113">
              <a:extLst>
                <a:ext uri="{FF2B5EF4-FFF2-40B4-BE49-F238E27FC236}">
                  <a16:creationId xmlns="" xmlns:a16="http://schemas.microsoft.com/office/drawing/2014/main" id="{097238B0-4283-4FC7-AE64-31C99FE7D514}"/>
                </a:ext>
              </a:extLst>
            </p:cNvPr>
            <p:cNvSpPr/>
            <p:nvPr userDrawn="1"/>
          </p:nvSpPr>
          <p:spPr>
            <a:xfrm>
              <a:off x="-1049112" y="9944467"/>
              <a:ext cx="791376" cy="697626"/>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15" name="文本框 114">
            <a:extLst>
              <a:ext uri="{FF2B5EF4-FFF2-40B4-BE49-F238E27FC236}">
                <a16:creationId xmlns="" xmlns:a16="http://schemas.microsoft.com/office/drawing/2014/main" id="{10BA4F50-EA6A-4E4D-AA5E-0AEDC4446F36}"/>
              </a:ext>
            </a:extLst>
          </p:cNvPr>
          <p:cNvSpPr txBox="1"/>
          <p:nvPr userDrawn="1"/>
        </p:nvSpPr>
        <p:spPr>
          <a:xfrm>
            <a:off x="-2330134" y="4185714"/>
            <a:ext cx="732573"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16" name="矩形 115">
            <a:extLst>
              <a:ext uri="{FF2B5EF4-FFF2-40B4-BE49-F238E27FC236}">
                <a16:creationId xmlns="" xmlns:a16="http://schemas.microsoft.com/office/drawing/2014/main" id="{9664B0DD-0E5D-4DFC-B24C-58CDB576632E}"/>
              </a:ext>
            </a:extLst>
          </p:cNvPr>
          <p:cNvSpPr/>
          <p:nvPr userDrawn="1"/>
        </p:nvSpPr>
        <p:spPr>
          <a:xfrm>
            <a:off x="-2692509" y="5337669"/>
            <a:ext cx="700461" cy="29751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7" name="矩形 116">
            <a:extLst>
              <a:ext uri="{FF2B5EF4-FFF2-40B4-BE49-F238E27FC236}">
                <a16:creationId xmlns="" xmlns:a16="http://schemas.microsoft.com/office/drawing/2014/main" id="{3690E41C-B5C2-472C-9B82-90BEF8ACB56A}"/>
              </a:ext>
            </a:extLst>
          </p:cNvPr>
          <p:cNvSpPr/>
          <p:nvPr userDrawn="1"/>
        </p:nvSpPr>
        <p:spPr>
          <a:xfrm>
            <a:off x="-3398069" y="5337669"/>
            <a:ext cx="705560" cy="297517"/>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8" name="矩形 117">
            <a:extLst>
              <a:ext uri="{FF2B5EF4-FFF2-40B4-BE49-F238E27FC236}">
                <a16:creationId xmlns="" xmlns:a16="http://schemas.microsoft.com/office/drawing/2014/main" id="{81667544-25DC-4137-BC1A-39B73C51991A}"/>
              </a:ext>
            </a:extLst>
          </p:cNvPr>
          <p:cNvSpPr/>
          <p:nvPr userDrawn="1"/>
        </p:nvSpPr>
        <p:spPr>
          <a:xfrm>
            <a:off x="-1992048" y="5335358"/>
            <a:ext cx="700461" cy="29751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矩形 118">
            <a:extLst>
              <a:ext uri="{FF2B5EF4-FFF2-40B4-BE49-F238E27FC236}">
                <a16:creationId xmlns="" xmlns:a16="http://schemas.microsoft.com/office/drawing/2014/main" id="{73F33CEC-6737-497E-A359-7EECA127634A}"/>
              </a:ext>
            </a:extLst>
          </p:cNvPr>
          <p:cNvSpPr/>
          <p:nvPr userDrawn="1"/>
        </p:nvSpPr>
        <p:spPr>
          <a:xfrm>
            <a:off x="-1291588" y="5335358"/>
            <a:ext cx="700461" cy="29751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文本框 119">
            <a:extLst>
              <a:ext uri="{FF2B5EF4-FFF2-40B4-BE49-F238E27FC236}">
                <a16:creationId xmlns="" xmlns:a16="http://schemas.microsoft.com/office/drawing/2014/main" id="{BD6C90E4-842B-4720-A096-ED17DA08B31F}"/>
              </a:ext>
            </a:extLst>
          </p:cNvPr>
          <p:cNvSpPr txBox="1"/>
          <p:nvPr userDrawn="1"/>
        </p:nvSpPr>
        <p:spPr>
          <a:xfrm>
            <a:off x="-2322919" y="5037185"/>
            <a:ext cx="718146"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21" name="矩形 120">
            <a:extLst>
              <a:ext uri="{FF2B5EF4-FFF2-40B4-BE49-F238E27FC236}">
                <a16:creationId xmlns="" xmlns:a16="http://schemas.microsoft.com/office/drawing/2014/main" id="{F2132AB7-247A-4E57-9EA1-6B3AA3874F8D}"/>
              </a:ext>
            </a:extLst>
          </p:cNvPr>
          <p:cNvSpPr/>
          <p:nvPr userDrawn="1"/>
        </p:nvSpPr>
        <p:spPr>
          <a:xfrm>
            <a:off x="12494948" y="1401939"/>
            <a:ext cx="1673075" cy="297517"/>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2" name="矩形 121">
            <a:extLst>
              <a:ext uri="{FF2B5EF4-FFF2-40B4-BE49-F238E27FC236}">
                <a16:creationId xmlns="" xmlns:a16="http://schemas.microsoft.com/office/drawing/2014/main" id="{05B80E99-8F56-4E85-87D6-28B34C728F57}"/>
              </a:ext>
            </a:extLst>
          </p:cNvPr>
          <p:cNvSpPr/>
          <p:nvPr userDrawn="1"/>
        </p:nvSpPr>
        <p:spPr>
          <a:xfrm>
            <a:off x="12494948" y="1827004"/>
            <a:ext cx="1673075" cy="297517"/>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矩形 122">
            <a:extLst>
              <a:ext uri="{FF2B5EF4-FFF2-40B4-BE49-F238E27FC236}">
                <a16:creationId xmlns="" xmlns:a16="http://schemas.microsoft.com/office/drawing/2014/main" id="{F1CCEA5F-1A30-4CC9-8645-BAC1F7736089}"/>
              </a:ext>
            </a:extLst>
          </p:cNvPr>
          <p:cNvSpPr/>
          <p:nvPr userDrawn="1"/>
        </p:nvSpPr>
        <p:spPr>
          <a:xfrm>
            <a:off x="12494948" y="2245700"/>
            <a:ext cx="1673075" cy="297517"/>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矩形 123">
            <a:extLst>
              <a:ext uri="{FF2B5EF4-FFF2-40B4-BE49-F238E27FC236}">
                <a16:creationId xmlns="" xmlns:a16="http://schemas.microsoft.com/office/drawing/2014/main" id="{651CA7F3-E9D8-4FBE-8D7E-5B4F99C98668}"/>
              </a:ext>
            </a:extLst>
          </p:cNvPr>
          <p:cNvSpPr/>
          <p:nvPr userDrawn="1"/>
        </p:nvSpPr>
        <p:spPr>
          <a:xfrm>
            <a:off x="12494948" y="2664397"/>
            <a:ext cx="1673075" cy="29751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矩形 124">
            <a:extLst>
              <a:ext uri="{FF2B5EF4-FFF2-40B4-BE49-F238E27FC236}">
                <a16:creationId xmlns="" xmlns:a16="http://schemas.microsoft.com/office/drawing/2014/main" id="{BF2830DA-4FC7-4672-8D4A-7175971B5101}"/>
              </a:ext>
            </a:extLst>
          </p:cNvPr>
          <p:cNvSpPr/>
          <p:nvPr userDrawn="1"/>
        </p:nvSpPr>
        <p:spPr>
          <a:xfrm>
            <a:off x="12494948" y="3086546"/>
            <a:ext cx="1673075" cy="297517"/>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矩形 125">
            <a:extLst>
              <a:ext uri="{FF2B5EF4-FFF2-40B4-BE49-F238E27FC236}">
                <a16:creationId xmlns="" xmlns:a16="http://schemas.microsoft.com/office/drawing/2014/main" id="{F2EFDBD1-2950-47DF-8FA5-70F9C59826E4}"/>
              </a:ext>
            </a:extLst>
          </p:cNvPr>
          <p:cNvSpPr/>
          <p:nvPr userDrawn="1"/>
        </p:nvSpPr>
        <p:spPr>
          <a:xfrm>
            <a:off x="12494948" y="3488918"/>
            <a:ext cx="1673075" cy="29751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7" name="文本框 126">
            <a:extLst>
              <a:ext uri="{FF2B5EF4-FFF2-40B4-BE49-F238E27FC236}">
                <a16:creationId xmlns="" xmlns:a16="http://schemas.microsoft.com/office/drawing/2014/main" id="{6EABDC17-A9A4-41C4-9291-2BBAA2DF0D16}"/>
              </a:ext>
            </a:extLst>
          </p:cNvPr>
          <p:cNvSpPr txBox="1"/>
          <p:nvPr userDrawn="1"/>
        </p:nvSpPr>
        <p:spPr>
          <a:xfrm>
            <a:off x="12619797" y="3522997"/>
            <a:ext cx="1440950"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28" name="文本框 127">
            <a:extLst>
              <a:ext uri="{FF2B5EF4-FFF2-40B4-BE49-F238E27FC236}">
                <a16:creationId xmlns="" xmlns:a16="http://schemas.microsoft.com/office/drawing/2014/main" id="{6583D0A4-BA83-4094-99A2-90BB64DB2792}"/>
              </a:ext>
            </a:extLst>
          </p:cNvPr>
          <p:cNvSpPr txBox="1"/>
          <p:nvPr userDrawn="1"/>
        </p:nvSpPr>
        <p:spPr>
          <a:xfrm>
            <a:off x="12653667" y="3111825"/>
            <a:ext cx="1407080"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1400" b="0" i="0" dirty="0" err="1">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29" name="组 65">
            <a:extLst>
              <a:ext uri="{FF2B5EF4-FFF2-40B4-BE49-F238E27FC236}">
                <a16:creationId xmlns="" xmlns:a16="http://schemas.microsoft.com/office/drawing/2014/main" id="{37174C01-51D8-4917-B3B3-A5048D508637}"/>
              </a:ext>
            </a:extLst>
          </p:cNvPr>
          <p:cNvGrpSpPr/>
          <p:nvPr userDrawn="1"/>
        </p:nvGrpSpPr>
        <p:grpSpPr>
          <a:xfrm>
            <a:off x="-3400879" y="2739059"/>
            <a:ext cx="2809752" cy="348813"/>
            <a:chOff x="5058585" y="17714855"/>
            <a:chExt cx="4833751" cy="515167"/>
          </a:xfrm>
        </p:grpSpPr>
        <p:sp>
          <p:nvSpPr>
            <p:cNvPr id="130" name="矩形 129">
              <a:extLst>
                <a:ext uri="{FF2B5EF4-FFF2-40B4-BE49-F238E27FC236}">
                  <a16:creationId xmlns="" xmlns:a16="http://schemas.microsoft.com/office/drawing/2014/main" id="{8DD66AF9-C1CE-43C0-9F6E-1041D3F55A81}"/>
                </a:ext>
              </a:extLst>
            </p:cNvPr>
            <p:cNvSpPr/>
            <p:nvPr userDrawn="1"/>
          </p:nvSpPr>
          <p:spPr>
            <a:xfrm>
              <a:off x="7494283" y="17714855"/>
              <a:ext cx="1199027" cy="515167"/>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矩形 130">
              <a:extLst>
                <a:ext uri="{FF2B5EF4-FFF2-40B4-BE49-F238E27FC236}">
                  <a16:creationId xmlns="" xmlns:a16="http://schemas.microsoft.com/office/drawing/2014/main" id="{A8417AF3-D383-4D8A-9D07-25BF5DD54792}"/>
                </a:ext>
              </a:extLst>
            </p:cNvPr>
            <p:cNvSpPr/>
            <p:nvPr userDrawn="1"/>
          </p:nvSpPr>
          <p:spPr>
            <a:xfrm>
              <a:off x="5058585" y="17714855"/>
              <a:ext cx="1215431" cy="515167"/>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2" name="矩形 131">
              <a:extLst>
                <a:ext uri="{FF2B5EF4-FFF2-40B4-BE49-F238E27FC236}">
                  <a16:creationId xmlns="" xmlns:a16="http://schemas.microsoft.com/office/drawing/2014/main" id="{053C3242-F499-4169-8A37-EFDD2D621973}"/>
                </a:ext>
              </a:extLst>
            </p:cNvPr>
            <p:cNvSpPr/>
            <p:nvPr userDrawn="1"/>
          </p:nvSpPr>
          <p:spPr>
            <a:xfrm>
              <a:off x="8693309" y="17714855"/>
              <a:ext cx="1199027" cy="515167"/>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矩形 132">
              <a:extLst>
                <a:ext uri="{FF2B5EF4-FFF2-40B4-BE49-F238E27FC236}">
                  <a16:creationId xmlns="" xmlns:a16="http://schemas.microsoft.com/office/drawing/2014/main" id="{2A47290F-9EF7-486A-823F-09FCBC452D1E}"/>
                </a:ext>
              </a:extLst>
            </p:cNvPr>
            <p:cNvSpPr/>
            <p:nvPr userDrawn="1"/>
          </p:nvSpPr>
          <p:spPr>
            <a:xfrm>
              <a:off x="6267324" y="17714855"/>
              <a:ext cx="1215431" cy="515167"/>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51" name="文本框 150">
            <a:extLst>
              <a:ext uri="{FF2B5EF4-FFF2-40B4-BE49-F238E27FC236}">
                <a16:creationId xmlns="" xmlns:a16="http://schemas.microsoft.com/office/drawing/2014/main" id="{D37E9BE6-C49D-44CC-AF54-7B2833942577}"/>
              </a:ext>
            </a:extLst>
          </p:cNvPr>
          <p:cNvSpPr txBox="1"/>
          <p:nvPr userDrawn="1"/>
        </p:nvSpPr>
        <p:spPr>
          <a:xfrm>
            <a:off x="-2306893" y="2455919"/>
            <a:ext cx="686085"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52" name="组 88">
            <a:extLst>
              <a:ext uri="{FF2B5EF4-FFF2-40B4-BE49-F238E27FC236}">
                <a16:creationId xmlns="" xmlns:a16="http://schemas.microsoft.com/office/drawing/2014/main" id="{6D9886EA-6511-410A-BED4-74950AAF936E}"/>
              </a:ext>
            </a:extLst>
          </p:cNvPr>
          <p:cNvGrpSpPr/>
          <p:nvPr userDrawn="1"/>
        </p:nvGrpSpPr>
        <p:grpSpPr>
          <a:xfrm>
            <a:off x="-3388739" y="3603967"/>
            <a:ext cx="2797612" cy="348813"/>
            <a:chOff x="10651243" y="17726064"/>
            <a:chExt cx="4775839" cy="526796"/>
          </a:xfrm>
        </p:grpSpPr>
        <p:sp>
          <p:nvSpPr>
            <p:cNvPr id="153" name="矩形 152">
              <a:extLst>
                <a:ext uri="{FF2B5EF4-FFF2-40B4-BE49-F238E27FC236}">
                  <a16:creationId xmlns="" xmlns:a16="http://schemas.microsoft.com/office/drawing/2014/main" id="{42FA0CDC-C15B-4FCE-BF30-5544CD6EFF95}"/>
                </a:ext>
              </a:extLst>
            </p:cNvPr>
            <p:cNvSpPr/>
            <p:nvPr userDrawn="1"/>
          </p:nvSpPr>
          <p:spPr>
            <a:xfrm>
              <a:off x="14228056" y="17726064"/>
              <a:ext cx="1199026" cy="526796"/>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矩形 153">
              <a:extLst>
                <a:ext uri="{FF2B5EF4-FFF2-40B4-BE49-F238E27FC236}">
                  <a16:creationId xmlns="" xmlns:a16="http://schemas.microsoft.com/office/drawing/2014/main" id="{0EFAA0B3-CF36-4C99-BDC4-0BAF0CC98C92}"/>
                </a:ext>
              </a:extLst>
            </p:cNvPr>
            <p:cNvSpPr/>
            <p:nvPr userDrawn="1"/>
          </p:nvSpPr>
          <p:spPr>
            <a:xfrm>
              <a:off x="11850271" y="17726064"/>
              <a:ext cx="1199026" cy="526796"/>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矩形 154">
              <a:extLst>
                <a:ext uri="{FF2B5EF4-FFF2-40B4-BE49-F238E27FC236}">
                  <a16:creationId xmlns="" xmlns:a16="http://schemas.microsoft.com/office/drawing/2014/main" id="{C5F39394-0957-4AD2-BC7B-6A58F5201A26}"/>
                </a:ext>
              </a:extLst>
            </p:cNvPr>
            <p:cNvSpPr/>
            <p:nvPr userDrawn="1"/>
          </p:nvSpPr>
          <p:spPr>
            <a:xfrm>
              <a:off x="10651243" y="17726064"/>
              <a:ext cx="1199026" cy="526796"/>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矩形 155">
              <a:extLst>
                <a:ext uri="{FF2B5EF4-FFF2-40B4-BE49-F238E27FC236}">
                  <a16:creationId xmlns="" xmlns:a16="http://schemas.microsoft.com/office/drawing/2014/main" id="{72053F83-1056-4AAC-B8A1-FE516F9262B9}"/>
                </a:ext>
              </a:extLst>
            </p:cNvPr>
            <p:cNvSpPr/>
            <p:nvPr userDrawn="1"/>
          </p:nvSpPr>
          <p:spPr>
            <a:xfrm>
              <a:off x="13035753" y="17726064"/>
              <a:ext cx="1199026" cy="526796"/>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57" name="文本框 156">
            <a:extLst>
              <a:ext uri="{FF2B5EF4-FFF2-40B4-BE49-F238E27FC236}">
                <a16:creationId xmlns="" xmlns:a16="http://schemas.microsoft.com/office/drawing/2014/main" id="{6185B72B-CC30-4AA5-983B-6D242E48954A}"/>
              </a:ext>
            </a:extLst>
          </p:cNvPr>
          <p:cNvSpPr txBox="1"/>
          <p:nvPr userDrawn="1"/>
        </p:nvSpPr>
        <p:spPr>
          <a:xfrm>
            <a:off x="-2358188" y="3324009"/>
            <a:ext cx="788677"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58" name="文本框 157">
            <a:extLst>
              <a:ext uri="{FF2B5EF4-FFF2-40B4-BE49-F238E27FC236}">
                <a16:creationId xmlns="" xmlns:a16="http://schemas.microsoft.com/office/drawing/2014/main" id="{90EBE25D-35E2-4E95-A9FF-5709C1AF50F7}"/>
              </a:ext>
            </a:extLst>
          </p:cNvPr>
          <p:cNvSpPr txBox="1"/>
          <p:nvPr userDrawn="1"/>
        </p:nvSpPr>
        <p:spPr>
          <a:xfrm>
            <a:off x="-2663134" y="3673193"/>
            <a:ext cx="647286"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9" name="文本框 158">
            <a:extLst>
              <a:ext uri="{FF2B5EF4-FFF2-40B4-BE49-F238E27FC236}">
                <a16:creationId xmlns="" xmlns:a16="http://schemas.microsoft.com/office/drawing/2014/main" id="{FD3DB394-8801-415A-A84E-F92BDEF111BB}"/>
              </a:ext>
            </a:extLst>
          </p:cNvPr>
          <p:cNvSpPr txBox="1"/>
          <p:nvPr userDrawn="1"/>
        </p:nvSpPr>
        <p:spPr>
          <a:xfrm>
            <a:off x="-1954176" y="3667432"/>
            <a:ext cx="647286"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0" name="文本框 159">
            <a:extLst>
              <a:ext uri="{FF2B5EF4-FFF2-40B4-BE49-F238E27FC236}">
                <a16:creationId xmlns="" xmlns:a16="http://schemas.microsoft.com/office/drawing/2014/main" id="{5B098FC0-534A-4996-AEE6-48FD70A7ACDB}"/>
              </a:ext>
            </a:extLst>
          </p:cNvPr>
          <p:cNvSpPr txBox="1"/>
          <p:nvPr userDrawn="1"/>
        </p:nvSpPr>
        <p:spPr>
          <a:xfrm>
            <a:off x="-1293545" y="3668248"/>
            <a:ext cx="702419"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1" name="文本框 160">
            <a:extLst>
              <a:ext uri="{FF2B5EF4-FFF2-40B4-BE49-F238E27FC236}">
                <a16:creationId xmlns="" xmlns:a16="http://schemas.microsoft.com/office/drawing/2014/main" id="{5161F824-DE98-4485-87D8-5FCD1469B3E6}"/>
              </a:ext>
            </a:extLst>
          </p:cNvPr>
          <p:cNvSpPr txBox="1"/>
          <p:nvPr userDrawn="1"/>
        </p:nvSpPr>
        <p:spPr>
          <a:xfrm>
            <a:off x="-1263986" y="2800229"/>
            <a:ext cx="647286"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2" name="文本框 161">
            <a:extLst>
              <a:ext uri="{FF2B5EF4-FFF2-40B4-BE49-F238E27FC236}">
                <a16:creationId xmlns="" xmlns:a16="http://schemas.microsoft.com/office/drawing/2014/main" id="{9D61311A-F8D6-452E-AA73-F7213A490D39}"/>
              </a:ext>
            </a:extLst>
          </p:cNvPr>
          <p:cNvSpPr txBox="1"/>
          <p:nvPr userDrawn="1"/>
        </p:nvSpPr>
        <p:spPr>
          <a:xfrm>
            <a:off x="-1991764" y="2829531"/>
            <a:ext cx="710370" cy="415498"/>
          </a:xfrm>
          <a:prstGeom prst="rect">
            <a:avLst/>
          </a:prstGeom>
          <a:noFill/>
        </p:spPr>
        <p:txBody>
          <a:bodyPr wrap="square" rtlCol="0">
            <a:spAutoFit/>
          </a:bodyPr>
          <a:lstStyle/>
          <a:p>
            <a:pPr algn="ctr"/>
            <a:r>
              <a:rPr kumimoji="1" lang="en-US" altLang="zh-CN" sz="12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9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3" name="文本框 162">
            <a:extLst>
              <a:ext uri="{FF2B5EF4-FFF2-40B4-BE49-F238E27FC236}">
                <a16:creationId xmlns="" xmlns:a16="http://schemas.microsoft.com/office/drawing/2014/main" id="{6721CE36-3B39-4F63-AB1E-69AFC74809D9}"/>
              </a:ext>
            </a:extLst>
          </p:cNvPr>
          <p:cNvSpPr txBox="1"/>
          <p:nvPr userDrawn="1"/>
        </p:nvSpPr>
        <p:spPr>
          <a:xfrm>
            <a:off x="-2663935" y="2807423"/>
            <a:ext cx="647286"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4" name="文本框 163">
            <a:extLst>
              <a:ext uri="{FF2B5EF4-FFF2-40B4-BE49-F238E27FC236}">
                <a16:creationId xmlns="" xmlns:a16="http://schemas.microsoft.com/office/drawing/2014/main" id="{E80ED22A-128D-42AA-940C-F3C503644F0B}"/>
              </a:ext>
            </a:extLst>
          </p:cNvPr>
          <p:cNvSpPr txBox="1"/>
          <p:nvPr userDrawn="1"/>
        </p:nvSpPr>
        <p:spPr>
          <a:xfrm>
            <a:off x="12250725" y="924379"/>
            <a:ext cx="2208397"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2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12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2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2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pic>
        <p:nvPicPr>
          <p:cNvPr id="63" name="图片 62">
            <a:extLst>
              <a:ext uri="{FF2B5EF4-FFF2-40B4-BE49-F238E27FC236}">
                <a16:creationId xmlns="" xmlns:a16="http://schemas.microsoft.com/office/drawing/2014/main" id="{8A190937-9540-4D5F-933D-A8D973E8E40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25744" y="317694"/>
            <a:ext cx="979636" cy="257702"/>
          </a:xfrm>
          <a:prstGeom prst="rect">
            <a:avLst/>
          </a:prstGeom>
        </p:spPr>
      </p:pic>
    </p:spTree>
    <p:extLst>
      <p:ext uri="{BB962C8B-B14F-4D97-AF65-F5344CB8AC3E}">
        <p14:creationId xmlns:p14="http://schemas.microsoft.com/office/powerpoint/2010/main" val="396279559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87">
          <p15:clr>
            <a:srgbClr val="FBAE40"/>
          </p15:clr>
        </p15:guide>
        <p15:guide id="2" pos="944">
          <p15:clr>
            <a:srgbClr val="FBAE40"/>
          </p15:clr>
        </p15:guide>
        <p15:guide id="3" orient="horz" pos="790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内容页">
    <p:spTree>
      <p:nvGrpSpPr>
        <p:cNvPr id="1" name=""/>
        <p:cNvGrpSpPr/>
        <p:nvPr/>
      </p:nvGrpSpPr>
      <p:grpSpPr>
        <a:xfrm>
          <a:off x="0" y="0"/>
          <a:ext cx="0" cy="0"/>
          <a:chOff x="0" y="0"/>
          <a:chExt cx="0" cy="0"/>
        </a:xfrm>
      </p:grpSpPr>
      <p:sp>
        <p:nvSpPr>
          <p:cNvPr id="38" name="矩形 37"/>
          <p:cNvSpPr/>
          <p:nvPr userDrawn="1"/>
        </p:nvSpPr>
        <p:spPr>
          <a:xfrm>
            <a:off x="569156" y="1306186"/>
            <a:ext cx="11036224" cy="5165259"/>
          </a:xfrm>
          <a:prstGeom prst="rect">
            <a:avLst/>
          </a:prstGeom>
          <a:solidFill>
            <a:srgbClr val="F3F2F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0" name="内容占位符 3">
            <a:extLst>
              <a:ext uri="{FF2B5EF4-FFF2-40B4-BE49-F238E27FC236}">
                <a16:creationId xmlns="" xmlns:a16="http://schemas.microsoft.com/office/drawing/2014/main" id="{A72C82FA-F9C4-0443-AE12-0400822AB902}"/>
              </a:ext>
            </a:extLst>
          </p:cNvPr>
          <p:cNvSpPr>
            <a:spLocks noGrp="1"/>
          </p:cNvSpPr>
          <p:nvPr>
            <p:ph sz="quarter" idx="57"/>
          </p:nvPr>
        </p:nvSpPr>
        <p:spPr>
          <a:xfrm>
            <a:off x="874769" y="1498891"/>
            <a:ext cx="10442461" cy="4792371"/>
          </a:xfrm>
        </p:spPr>
        <p:txBody>
          <a:bodyPr anchor="t">
            <a:normAutofit/>
          </a:bodyPr>
          <a:lstStyle>
            <a:lvl1pPr marL="228600" indent="-228600">
              <a:lnSpc>
                <a:spcPct val="150000"/>
              </a:lnSpc>
              <a:spcAft>
                <a:spcPts val="0"/>
              </a:spcAft>
              <a:buFont typeface="Arial" panose="020B0604020202020204" pitchFamily="34" charset="0"/>
              <a:buChar char="•"/>
              <a:defRPr sz="16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1pPr>
            <a:lvl2pPr marL="369094" indent="-228600">
              <a:lnSpc>
                <a:spcPct val="150000"/>
              </a:lnSpc>
              <a:spcAft>
                <a:spcPts val="0"/>
              </a:spcAft>
              <a:buFont typeface="Arial" panose="020B0604020202020204" pitchFamily="34" charset="0"/>
              <a:buChar char="•"/>
              <a:defRPr sz="16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2pPr>
            <a:lvl3pPr marL="540544" indent="-228600">
              <a:lnSpc>
                <a:spcPct val="150000"/>
              </a:lnSpc>
              <a:spcAft>
                <a:spcPts val="0"/>
              </a:spcAft>
              <a:buFont typeface="Arial" panose="020B0604020202020204" pitchFamily="34" charset="0"/>
              <a:buChar char="•"/>
              <a:defRPr sz="16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3pPr>
            <a:lvl4pPr marL="1123950" indent="-171450">
              <a:lnSpc>
                <a:spcPct val="150000"/>
              </a:lnSpc>
              <a:spcAft>
                <a:spcPts val="0"/>
              </a:spcAft>
              <a:buFont typeface="Arial" panose="020B0604020202020204" pitchFamily="34" charset="0"/>
              <a:buChar char="•"/>
              <a:defRPr sz="12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4pPr>
            <a:lvl5pPr marL="1441450" indent="-171450">
              <a:lnSpc>
                <a:spcPct val="150000"/>
              </a:lnSpc>
              <a:spcAft>
                <a:spcPts val="0"/>
              </a:spcAft>
              <a:buFont typeface="Arial" panose="020B0604020202020204" pitchFamily="34" charset="0"/>
              <a:buChar char="•"/>
              <a:defRPr sz="1200" b="0" i="0">
                <a:solidFill>
                  <a:schemeClr val="tx1"/>
                </a:solidFill>
                <a:latin typeface="方正兰亭黑简体" panose="02000000000000000000" pitchFamily="2" charset="-122"/>
                <a:ea typeface="方正兰亭黑简体" panose="02000000000000000000" pitchFamily="2" charset="-122"/>
                <a:cs typeface="方正兰亭黑简体"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p:txBody>
      </p:sp>
      <p:sp>
        <p:nvSpPr>
          <p:cNvPr id="104" name="矩形 103">
            <a:extLst>
              <a:ext uri="{FF2B5EF4-FFF2-40B4-BE49-F238E27FC236}">
                <a16:creationId xmlns="" xmlns:a16="http://schemas.microsoft.com/office/drawing/2014/main" id="{4AD5F27D-D5C7-4A9F-9875-09709C9E9521}"/>
              </a:ext>
            </a:extLst>
          </p:cNvPr>
          <p:cNvSpPr/>
          <p:nvPr userDrawn="1"/>
        </p:nvSpPr>
        <p:spPr>
          <a:xfrm>
            <a:off x="-2595443" y="187627"/>
            <a:ext cx="1265363" cy="338554"/>
          </a:xfrm>
          <a:prstGeom prst="rect">
            <a:avLst/>
          </a:prstGeom>
        </p:spPr>
        <p:txBody>
          <a:bodyPr wrap="square">
            <a:spAutoFit/>
          </a:bodyPr>
          <a:lstStyle/>
          <a:p>
            <a:r>
              <a:rPr lang="en-US" altLang="zh-CN" sz="16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16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1600" dirty="0"/>
          </a:p>
        </p:txBody>
      </p:sp>
      <p:sp>
        <p:nvSpPr>
          <p:cNvPr id="106" name="矩形 105">
            <a:extLst>
              <a:ext uri="{FF2B5EF4-FFF2-40B4-BE49-F238E27FC236}">
                <a16:creationId xmlns="" xmlns:a16="http://schemas.microsoft.com/office/drawing/2014/main" id="{06674B41-8AB5-418A-B2A6-A4E1CEB01D05}"/>
              </a:ext>
            </a:extLst>
          </p:cNvPr>
          <p:cNvSpPr/>
          <p:nvPr userDrawn="1"/>
        </p:nvSpPr>
        <p:spPr>
          <a:xfrm>
            <a:off x="12698804" y="422275"/>
            <a:ext cx="1265363" cy="338554"/>
          </a:xfrm>
          <a:prstGeom prst="rect">
            <a:avLst/>
          </a:prstGeom>
        </p:spPr>
        <p:txBody>
          <a:bodyPr wrap="square">
            <a:spAutoFit/>
          </a:bodyPr>
          <a:lstStyle/>
          <a:p>
            <a:r>
              <a:rPr lang="en-US" altLang="zh-CN" sz="16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16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1600" dirty="0"/>
          </a:p>
        </p:txBody>
      </p:sp>
      <p:sp>
        <p:nvSpPr>
          <p:cNvPr id="109" name="文本框 108">
            <a:extLst>
              <a:ext uri="{FF2B5EF4-FFF2-40B4-BE49-F238E27FC236}">
                <a16:creationId xmlns="" xmlns:a16="http://schemas.microsoft.com/office/drawing/2014/main" id="{E5D135F8-CE83-45AA-9046-9423636D71A8}"/>
              </a:ext>
            </a:extLst>
          </p:cNvPr>
          <p:cNvSpPr txBox="1"/>
          <p:nvPr userDrawn="1"/>
        </p:nvSpPr>
        <p:spPr>
          <a:xfrm>
            <a:off x="-2354986" y="745116"/>
            <a:ext cx="782266"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10" name="组 176">
            <a:extLst>
              <a:ext uri="{FF2B5EF4-FFF2-40B4-BE49-F238E27FC236}">
                <a16:creationId xmlns="" xmlns:a16="http://schemas.microsoft.com/office/drawing/2014/main" id="{BC91147A-04F1-4334-83E7-E59B129AE63B}"/>
              </a:ext>
            </a:extLst>
          </p:cNvPr>
          <p:cNvGrpSpPr/>
          <p:nvPr userDrawn="1"/>
        </p:nvGrpSpPr>
        <p:grpSpPr>
          <a:xfrm>
            <a:off x="-3386918" y="1009241"/>
            <a:ext cx="2795791" cy="348813"/>
            <a:chOff x="-5043485" y="1324983"/>
            <a:chExt cx="4785749" cy="538842"/>
          </a:xfrm>
        </p:grpSpPr>
        <p:sp>
          <p:nvSpPr>
            <p:cNvPr id="112" name="矩形 111">
              <a:extLst>
                <a:ext uri="{FF2B5EF4-FFF2-40B4-BE49-F238E27FC236}">
                  <a16:creationId xmlns="" xmlns:a16="http://schemas.microsoft.com/office/drawing/2014/main" id="{F15B98BC-8F57-41B1-8A1C-7A8E834342E6}"/>
                </a:ext>
              </a:extLst>
            </p:cNvPr>
            <p:cNvSpPr/>
            <p:nvPr userDrawn="1"/>
          </p:nvSpPr>
          <p:spPr>
            <a:xfrm>
              <a:off x="-3854817" y="1324983"/>
              <a:ext cx="1199028" cy="538842"/>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3" name="矩形 112">
              <a:extLst>
                <a:ext uri="{FF2B5EF4-FFF2-40B4-BE49-F238E27FC236}">
                  <a16:creationId xmlns="" xmlns:a16="http://schemas.microsoft.com/office/drawing/2014/main" id="{AFD15B29-3001-43AA-B0BA-F13276D0A6F9}"/>
                </a:ext>
              </a:extLst>
            </p:cNvPr>
            <p:cNvSpPr/>
            <p:nvPr userDrawn="1"/>
          </p:nvSpPr>
          <p:spPr>
            <a:xfrm>
              <a:off x="-2655789" y="1324983"/>
              <a:ext cx="1199028" cy="538842"/>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4" name="矩形 113">
              <a:extLst>
                <a:ext uri="{FF2B5EF4-FFF2-40B4-BE49-F238E27FC236}">
                  <a16:creationId xmlns="" xmlns:a16="http://schemas.microsoft.com/office/drawing/2014/main" id="{9A8A9205-5B21-4B94-B412-A4C16DE03D28}"/>
                </a:ext>
              </a:extLst>
            </p:cNvPr>
            <p:cNvSpPr/>
            <p:nvPr userDrawn="1"/>
          </p:nvSpPr>
          <p:spPr>
            <a:xfrm>
              <a:off x="-5043485" y="1324983"/>
              <a:ext cx="1199028" cy="538842"/>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5" name="矩形 114">
              <a:extLst>
                <a:ext uri="{FF2B5EF4-FFF2-40B4-BE49-F238E27FC236}">
                  <a16:creationId xmlns="" xmlns:a16="http://schemas.microsoft.com/office/drawing/2014/main" id="{290AC77C-75CD-42C5-BAF5-1BCC42B9230F}"/>
                </a:ext>
              </a:extLst>
            </p:cNvPr>
            <p:cNvSpPr/>
            <p:nvPr userDrawn="1"/>
          </p:nvSpPr>
          <p:spPr>
            <a:xfrm>
              <a:off x="-1456764" y="1324983"/>
              <a:ext cx="1199028" cy="538842"/>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16" name="文本框 115">
            <a:extLst>
              <a:ext uri="{FF2B5EF4-FFF2-40B4-BE49-F238E27FC236}">
                <a16:creationId xmlns="" xmlns:a16="http://schemas.microsoft.com/office/drawing/2014/main" id="{D6E44363-DFE6-4D67-851F-F665EB66A1FE}"/>
              </a:ext>
            </a:extLst>
          </p:cNvPr>
          <p:cNvSpPr txBox="1"/>
          <p:nvPr userDrawn="1"/>
        </p:nvSpPr>
        <p:spPr>
          <a:xfrm>
            <a:off x="-2456774" y="1587829"/>
            <a:ext cx="985847"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17" name="组 183">
            <a:extLst>
              <a:ext uri="{FF2B5EF4-FFF2-40B4-BE49-F238E27FC236}">
                <a16:creationId xmlns="" xmlns:a16="http://schemas.microsoft.com/office/drawing/2014/main" id="{D79B0E22-ADE6-44A4-8AB2-22731488D53F}"/>
              </a:ext>
            </a:extLst>
          </p:cNvPr>
          <p:cNvGrpSpPr/>
          <p:nvPr userDrawn="1"/>
        </p:nvGrpSpPr>
        <p:grpSpPr>
          <a:xfrm>
            <a:off x="-3386918" y="1862479"/>
            <a:ext cx="2795791" cy="348813"/>
            <a:chOff x="16164196" y="17668285"/>
            <a:chExt cx="4785749" cy="486635"/>
          </a:xfrm>
        </p:grpSpPr>
        <p:sp>
          <p:nvSpPr>
            <p:cNvPr id="118" name="矩形 117">
              <a:extLst>
                <a:ext uri="{FF2B5EF4-FFF2-40B4-BE49-F238E27FC236}">
                  <a16:creationId xmlns="" xmlns:a16="http://schemas.microsoft.com/office/drawing/2014/main" id="{C1009C96-2E96-4ACB-92F9-674430C337BB}"/>
                </a:ext>
              </a:extLst>
            </p:cNvPr>
            <p:cNvSpPr/>
            <p:nvPr userDrawn="1"/>
          </p:nvSpPr>
          <p:spPr>
            <a:xfrm>
              <a:off x="17352864" y="17668285"/>
              <a:ext cx="1199028" cy="486635"/>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矩形 118">
              <a:extLst>
                <a:ext uri="{FF2B5EF4-FFF2-40B4-BE49-F238E27FC236}">
                  <a16:creationId xmlns="" xmlns:a16="http://schemas.microsoft.com/office/drawing/2014/main" id="{D6A8EAA3-71AD-44D3-8110-770AAE2911C1}"/>
                </a:ext>
              </a:extLst>
            </p:cNvPr>
            <p:cNvSpPr/>
            <p:nvPr userDrawn="1"/>
          </p:nvSpPr>
          <p:spPr>
            <a:xfrm>
              <a:off x="18551892" y="17668285"/>
              <a:ext cx="1199028" cy="486635"/>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矩形 119">
              <a:extLst>
                <a:ext uri="{FF2B5EF4-FFF2-40B4-BE49-F238E27FC236}">
                  <a16:creationId xmlns="" xmlns:a16="http://schemas.microsoft.com/office/drawing/2014/main" id="{7D5099CC-3A87-4B0F-8799-797A5B24275C}"/>
                </a:ext>
              </a:extLst>
            </p:cNvPr>
            <p:cNvSpPr/>
            <p:nvPr userDrawn="1"/>
          </p:nvSpPr>
          <p:spPr>
            <a:xfrm>
              <a:off x="19750917" y="17668285"/>
              <a:ext cx="1199028" cy="486635"/>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1" name="矩形 120">
              <a:extLst>
                <a:ext uri="{FF2B5EF4-FFF2-40B4-BE49-F238E27FC236}">
                  <a16:creationId xmlns="" xmlns:a16="http://schemas.microsoft.com/office/drawing/2014/main" id="{4BAD3E1A-B640-4BAD-B3B9-EDFD92AB0739}"/>
                </a:ext>
              </a:extLst>
            </p:cNvPr>
            <p:cNvSpPr/>
            <p:nvPr userDrawn="1"/>
          </p:nvSpPr>
          <p:spPr>
            <a:xfrm>
              <a:off x="16164196" y="17668285"/>
              <a:ext cx="1199028" cy="486635"/>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22" name="矩形 121">
            <a:extLst>
              <a:ext uri="{FF2B5EF4-FFF2-40B4-BE49-F238E27FC236}">
                <a16:creationId xmlns="" xmlns:a16="http://schemas.microsoft.com/office/drawing/2014/main" id="{E6081A9A-FE9E-493E-BFB8-5527ACD7BA8C}"/>
              </a:ext>
            </a:extLst>
          </p:cNvPr>
          <p:cNvSpPr/>
          <p:nvPr userDrawn="1"/>
        </p:nvSpPr>
        <p:spPr>
          <a:xfrm>
            <a:off x="-2692509" y="6189140"/>
            <a:ext cx="700461" cy="29751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矩形 122">
            <a:extLst>
              <a:ext uri="{FF2B5EF4-FFF2-40B4-BE49-F238E27FC236}">
                <a16:creationId xmlns="" xmlns:a16="http://schemas.microsoft.com/office/drawing/2014/main" id="{964A4DA9-C654-4629-9B88-8C120CBD9143}"/>
              </a:ext>
            </a:extLst>
          </p:cNvPr>
          <p:cNvSpPr/>
          <p:nvPr userDrawn="1"/>
        </p:nvSpPr>
        <p:spPr>
          <a:xfrm>
            <a:off x="-3398069" y="6189140"/>
            <a:ext cx="705560" cy="297517"/>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矩形 123">
            <a:extLst>
              <a:ext uri="{FF2B5EF4-FFF2-40B4-BE49-F238E27FC236}">
                <a16:creationId xmlns="" xmlns:a16="http://schemas.microsoft.com/office/drawing/2014/main" id="{3960D003-2CBE-4A3F-8F1B-9155474EA13D}"/>
              </a:ext>
            </a:extLst>
          </p:cNvPr>
          <p:cNvSpPr/>
          <p:nvPr userDrawn="1"/>
        </p:nvSpPr>
        <p:spPr>
          <a:xfrm>
            <a:off x="-1992048" y="6186830"/>
            <a:ext cx="700461" cy="29751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矩形 124">
            <a:extLst>
              <a:ext uri="{FF2B5EF4-FFF2-40B4-BE49-F238E27FC236}">
                <a16:creationId xmlns="" xmlns:a16="http://schemas.microsoft.com/office/drawing/2014/main" id="{7C216689-237B-4999-AEC7-CB5C1B85D910}"/>
              </a:ext>
            </a:extLst>
          </p:cNvPr>
          <p:cNvSpPr/>
          <p:nvPr userDrawn="1"/>
        </p:nvSpPr>
        <p:spPr>
          <a:xfrm>
            <a:off x="-1291588" y="6186830"/>
            <a:ext cx="700461" cy="29751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文本框 125">
            <a:extLst>
              <a:ext uri="{FF2B5EF4-FFF2-40B4-BE49-F238E27FC236}">
                <a16:creationId xmlns="" xmlns:a16="http://schemas.microsoft.com/office/drawing/2014/main" id="{122D17B5-E76E-4C73-B785-50DACF6A6C40}"/>
              </a:ext>
            </a:extLst>
          </p:cNvPr>
          <p:cNvSpPr txBox="1"/>
          <p:nvPr userDrawn="1"/>
        </p:nvSpPr>
        <p:spPr>
          <a:xfrm>
            <a:off x="-2451159" y="5860568"/>
            <a:ext cx="974626"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33" name="组 209">
            <a:extLst>
              <a:ext uri="{FF2B5EF4-FFF2-40B4-BE49-F238E27FC236}">
                <a16:creationId xmlns="" xmlns:a16="http://schemas.microsoft.com/office/drawing/2014/main" id="{1C5BCE5C-9A4A-44CE-B076-8223A072EED6}"/>
              </a:ext>
            </a:extLst>
          </p:cNvPr>
          <p:cNvGrpSpPr/>
          <p:nvPr userDrawn="1"/>
        </p:nvGrpSpPr>
        <p:grpSpPr>
          <a:xfrm>
            <a:off x="-3398070" y="4458239"/>
            <a:ext cx="2806943" cy="351124"/>
            <a:chOff x="-3429000" y="9944467"/>
            <a:chExt cx="3171264" cy="702248"/>
          </a:xfrm>
        </p:grpSpPr>
        <p:sp>
          <p:nvSpPr>
            <p:cNvPr id="134" name="矩形 133">
              <a:extLst>
                <a:ext uri="{FF2B5EF4-FFF2-40B4-BE49-F238E27FC236}">
                  <a16:creationId xmlns="" xmlns:a16="http://schemas.microsoft.com/office/drawing/2014/main" id="{C4FF9E1F-736C-4BB0-BC8F-B19842F96B1C}"/>
                </a:ext>
              </a:extLst>
            </p:cNvPr>
            <p:cNvSpPr/>
            <p:nvPr userDrawn="1"/>
          </p:nvSpPr>
          <p:spPr>
            <a:xfrm>
              <a:off x="-2631863" y="9949089"/>
              <a:ext cx="791376" cy="697626"/>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5" name="矩形 134">
              <a:extLst>
                <a:ext uri="{FF2B5EF4-FFF2-40B4-BE49-F238E27FC236}">
                  <a16:creationId xmlns="" xmlns:a16="http://schemas.microsoft.com/office/drawing/2014/main" id="{DE7E864A-ACEE-441D-A591-E1162D7AA7F0}"/>
                </a:ext>
              </a:extLst>
            </p:cNvPr>
            <p:cNvSpPr/>
            <p:nvPr userDrawn="1"/>
          </p:nvSpPr>
          <p:spPr>
            <a:xfrm>
              <a:off x="-3429000" y="9949089"/>
              <a:ext cx="797137" cy="697626"/>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矩形 135">
              <a:extLst>
                <a:ext uri="{FF2B5EF4-FFF2-40B4-BE49-F238E27FC236}">
                  <a16:creationId xmlns="" xmlns:a16="http://schemas.microsoft.com/office/drawing/2014/main" id="{486CED56-4F70-45D3-939E-047B4F1C3750}"/>
                </a:ext>
              </a:extLst>
            </p:cNvPr>
            <p:cNvSpPr/>
            <p:nvPr userDrawn="1"/>
          </p:nvSpPr>
          <p:spPr>
            <a:xfrm>
              <a:off x="-1840486" y="9944467"/>
              <a:ext cx="791376" cy="697626"/>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7" name="矩形 136">
              <a:extLst>
                <a:ext uri="{FF2B5EF4-FFF2-40B4-BE49-F238E27FC236}">
                  <a16:creationId xmlns="" xmlns:a16="http://schemas.microsoft.com/office/drawing/2014/main" id="{3D4EA556-D66E-49BB-8250-6D4CC9FDC26E}"/>
                </a:ext>
              </a:extLst>
            </p:cNvPr>
            <p:cNvSpPr/>
            <p:nvPr userDrawn="1"/>
          </p:nvSpPr>
          <p:spPr>
            <a:xfrm>
              <a:off x="-1049112" y="9944467"/>
              <a:ext cx="791376" cy="697626"/>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40" name="文本框 139">
            <a:extLst>
              <a:ext uri="{FF2B5EF4-FFF2-40B4-BE49-F238E27FC236}">
                <a16:creationId xmlns="" xmlns:a16="http://schemas.microsoft.com/office/drawing/2014/main" id="{6C23F85E-E61C-481D-A958-9F44748BAD78}"/>
              </a:ext>
            </a:extLst>
          </p:cNvPr>
          <p:cNvSpPr txBox="1"/>
          <p:nvPr userDrawn="1"/>
        </p:nvSpPr>
        <p:spPr>
          <a:xfrm>
            <a:off x="-2387041" y="4185714"/>
            <a:ext cx="846387"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41" name="矩形 140">
            <a:extLst>
              <a:ext uri="{FF2B5EF4-FFF2-40B4-BE49-F238E27FC236}">
                <a16:creationId xmlns="" xmlns:a16="http://schemas.microsoft.com/office/drawing/2014/main" id="{43825588-F53E-4D53-87F1-1F7F5F084A9D}"/>
              </a:ext>
            </a:extLst>
          </p:cNvPr>
          <p:cNvSpPr/>
          <p:nvPr userDrawn="1"/>
        </p:nvSpPr>
        <p:spPr>
          <a:xfrm>
            <a:off x="-2692509" y="5337669"/>
            <a:ext cx="700461" cy="29751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1" name="矩形 150">
            <a:extLst>
              <a:ext uri="{FF2B5EF4-FFF2-40B4-BE49-F238E27FC236}">
                <a16:creationId xmlns="" xmlns:a16="http://schemas.microsoft.com/office/drawing/2014/main" id="{FA5127E7-58BD-4DCE-B590-C6F71604C199}"/>
              </a:ext>
            </a:extLst>
          </p:cNvPr>
          <p:cNvSpPr/>
          <p:nvPr userDrawn="1"/>
        </p:nvSpPr>
        <p:spPr>
          <a:xfrm>
            <a:off x="-3398069" y="5337669"/>
            <a:ext cx="705560" cy="297517"/>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2" name="矩形 151">
            <a:extLst>
              <a:ext uri="{FF2B5EF4-FFF2-40B4-BE49-F238E27FC236}">
                <a16:creationId xmlns="" xmlns:a16="http://schemas.microsoft.com/office/drawing/2014/main" id="{9194E39A-9CDC-44DC-A683-BD2033EF1352}"/>
              </a:ext>
            </a:extLst>
          </p:cNvPr>
          <p:cNvSpPr/>
          <p:nvPr userDrawn="1"/>
        </p:nvSpPr>
        <p:spPr>
          <a:xfrm>
            <a:off x="-1992048" y="5335358"/>
            <a:ext cx="700461" cy="29751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矩形 152">
            <a:extLst>
              <a:ext uri="{FF2B5EF4-FFF2-40B4-BE49-F238E27FC236}">
                <a16:creationId xmlns="" xmlns:a16="http://schemas.microsoft.com/office/drawing/2014/main" id="{8AFE8B00-A0EF-4423-BB33-61331F539F5C}"/>
              </a:ext>
            </a:extLst>
          </p:cNvPr>
          <p:cNvSpPr/>
          <p:nvPr userDrawn="1"/>
        </p:nvSpPr>
        <p:spPr>
          <a:xfrm>
            <a:off x="-1291588" y="5335358"/>
            <a:ext cx="700461" cy="29751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文本框 153">
            <a:extLst>
              <a:ext uri="{FF2B5EF4-FFF2-40B4-BE49-F238E27FC236}">
                <a16:creationId xmlns="" xmlns:a16="http://schemas.microsoft.com/office/drawing/2014/main" id="{6A26F3A1-5B2F-4F8E-A535-132CE2F9CC67}"/>
              </a:ext>
            </a:extLst>
          </p:cNvPr>
          <p:cNvSpPr txBox="1"/>
          <p:nvPr userDrawn="1"/>
        </p:nvSpPr>
        <p:spPr>
          <a:xfrm>
            <a:off x="-2371009" y="5037185"/>
            <a:ext cx="814325"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55" name="矩形 154">
            <a:extLst>
              <a:ext uri="{FF2B5EF4-FFF2-40B4-BE49-F238E27FC236}">
                <a16:creationId xmlns="" xmlns:a16="http://schemas.microsoft.com/office/drawing/2014/main" id="{C5E28761-5482-4E31-B473-3823DC9B407C}"/>
              </a:ext>
            </a:extLst>
          </p:cNvPr>
          <p:cNvSpPr/>
          <p:nvPr userDrawn="1"/>
        </p:nvSpPr>
        <p:spPr>
          <a:xfrm>
            <a:off x="12494948" y="1401939"/>
            <a:ext cx="1673075" cy="297517"/>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矩形 155">
            <a:extLst>
              <a:ext uri="{FF2B5EF4-FFF2-40B4-BE49-F238E27FC236}">
                <a16:creationId xmlns="" xmlns:a16="http://schemas.microsoft.com/office/drawing/2014/main" id="{CAC9E3AF-0034-4CB9-B634-61C302400374}"/>
              </a:ext>
            </a:extLst>
          </p:cNvPr>
          <p:cNvSpPr/>
          <p:nvPr userDrawn="1"/>
        </p:nvSpPr>
        <p:spPr>
          <a:xfrm>
            <a:off x="12494948" y="1827004"/>
            <a:ext cx="1673075" cy="297517"/>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7" name="矩形 156">
            <a:extLst>
              <a:ext uri="{FF2B5EF4-FFF2-40B4-BE49-F238E27FC236}">
                <a16:creationId xmlns="" xmlns:a16="http://schemas.microsoft.com/office/drawing/2014/main" id="{0220C5A9-BBCB-4A16-9619-C5BCCDCDD3A7}"/>
              </a:ext>
            </a:extLst>
          </p:cNvPr>
          <p:cNvSpPr/>
          <p:nvPr userDrawn="1"/>
        </p:nvSpPr>
        <p:spPr>
          <a:xfrm>
            <a:off x="12494948" y="2245700"/>
            <a:ext cx="1673075" cy="297517"/>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8" name="矩形 157">
            <a:extLst>
              <a:ext uri="{FF2B5EF4-FFF2-40B4-BE49-F238E27FC236}">
                <a16:creationId xmlns="" xmlns:a16="http://schemas.microsoft.com/office/drawing/2014/main" id="{DD2F255E-AA79-4D27-8226-0110A82BAF7C}"/>
              </a:ext>
            </a:extLst>
          </p:cNvPr>
          <p:cNvSpPr/>
          <p:nvPr userDrawn="1"/>
        </p:nvSpPr>
        <p:spPr>
          <a:xfrm>
            <a:off x="12494948" y="2664397"/>
            <a:ext cx="1673075" cy="29751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9" name="矩形 158">
            <a:extLst>
              <a:ext uri="{FF2B5EF4-FFF2-40B4-BE49-F238E27FC236}">
                <a16:creationId xmlns="" xmlns:a16="http://schemas.microsoft.com/office/drawing/2014/main" id="{9AD7F584-91C4-40D7-A1E5-0E9EB2B11B24}"/>
              </a:ext>
            </a:extLst>
          </p:cNvPr>
          <p:cNvSpPr/>
          <p:nvPr userDrawn="1"/>
        </p:nvSpPr>
        <p:spPr>
          <a:xfrm>
            <a:off x="12494948" y="3086546"/>
            <a:ext cx="1673075" cy="297517"/>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0" name="矩形 159">
            <a:extLst>
              <a:ext uri="{FF2B5EF4-FFF2-40B4-BE49-F238E27FC236}">
                <a16:creationId xmlns="" xmlns:a16="http://schemas.microsoft.com/office/drawing/2014/main" id="{56A023D3-2E60-48AF-8544-0E14E91D7CC1}"/>
              </a:ext>
            </a:extLst>
          </p:cNvPr>
          <p:cNvSpPr/>
          <p:nvPr userDrawn="1"/>
        </p:nvSpPr>
        <p:spPr>
          <a:xfrm>
            <a:off x="12494948" y="3488918"/>
            <a:ext cx="1673075" cy="29751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文本框 160">
            <a:extLst>
              <a:ext uri="{FF2B5EF4-FFF2-40B4-BE49-F238E27FC236}">
                <a16:creationId xmlns="" xmlns:a16="http://schemas.microsoft.com/office/drawing/2014/main" id="{7AE79BA5-186D-4484-A161-FF234B43149C}"/>
              </a:ext>
            </a:extLst>
          </p:cNvPr>
          <p:cNvSpPr txBox="1"/>
          <p:nvPr userDrawn="1"/>
        </p:nvSpPr>
        <p:spPr>
          <a:xfrm>
            <a:off x="12619797" y="3522997"/>
            <a:ext cx="1440950"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2" name="文本框 161">
            <a:extLst>
              <a:ext uri="{FF2B5EF4-FFF2-40B4-BE49-F238E27FC236}">
                <a16:creationId xmlns="" xmlns:a16="http://schemas.microsoft.com/office/drawing/2014/main" id="{E770161A-C010-4034-8C30-761596210AB3}"/>
              </a:ext>
            </a:extLst>
          </p:cNvPr>
          <p:cNvSpPr txBox="1"/>
          <p:nvPr userDrawn="1"/>
        </p:nvSpPr>
        <p:spPr>
          <a:xfrm>
            <a:off x="12653667" y="3111825"/>
            <a:ext cx="1407080"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1400" b="0" i="0" dirty="0" err="1">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63" name="组 65">
            <a:extLst>
              <a:ext uri="{FF2B5EF4-FFF2-40B4-BE49-F238E27FC236}">
                <a16:creationId xmlns="" xmlns:a16="http://schemas.microsoft.com/office/drawing/2014/main" id="{3FB893A0-0F1E-4E37-9C7A-13ADD2532A41}"/>
              </a:ext>
            </a:extLst>
          </p:cNvPr>
          <p:cNvGrpSpPr/>
          <p:nvPr userDrawn="1"/>
        </p:nvGrpSpPr>
        <p:grpSpPr>
          <a:xfrm>
            <a:off x="-3400879" y="2739059"/>
            <a:ext cx="2809752" cy="348813"/>
            <a:chOff x="5058585" y="17714855"/>
            <a:chExt cx="4833751" cy="515167"/>
          </a:xfrm>
        </p:grpSpPr>
        <p:sp>
          <p:nvSpPr>
            <p:cNvPr id="164" name="矩形 163">
              <a:extLst>
                <a:ext uri="{FF2B5EF4-FFF2-40B4-BE49-F238E27FC236}">
                  <a16:creationId xmlns="" xmlns:a16="http://schemas.microsoft.com/office/drawing/2014/main" id="{35ECC9D0-D90B-4F29-8A4A-5BBB0F2EBC84}"/>
                </a:ext>
              </a:extLst>
            </p:cNvPr>
            <p:cNvSpPr/>
            <p:nvPr userDrawn="1"/>
          </p:nvSpPr>
          <p:spPr>
            <a:xfrm>
              <a:off x="7494283" y="17714855"/>
              <a:ext cx="1199027" cy="515167"/>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2" name="矩形 191">
              <a:extLst>
                <a:ext uri="{FF2B5EF4-FFF2-40B4-BE49-F238E27FC236}">
                  <a16:creationId xmlns="" xmlns:a16="http://schemas.microsoft.com/office/drawing/2014/main" id="{1227F7A9-7029-4AA5-9FD8-97489E8B3DE5}"/>
                </a:ext>
              </a:extLst>
            </p:cNvPr>
            <p:cNvSpPr/>
            <p:nvPr userDrawn="1"/>
          </p:nvSpPr>
          <p:spPr>
            <a:xfrm>
              <a:off x="5058585" y="17714855"/>
              <a:ext cx="1215431" cy="515167"/>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3" name="矩形 192">
              <a:extLst>
                <a:ext uri="{FF2B5EF4-FFF2-40B4-BE49-F238E27FC236}">
                  <a16:creationId xmlns="" xmlns:a16="http://schemas.microsoft.com/office/drawing/2014/main" id="{BF16D61C-8485-44CE-B69B-A95034BA5F17}"/>
                </a:ext>
              </a:extLst>
            </p:cNvPr>
            <p:cNvSpPr/>
            <p:nvPr userDrawn="1"/>
          </p:nvSpPr>
          <p:spPr>
            <a:xfrm>
              <a:off x="8693309" y="17714855"/>
              <a:ext cx="1199027" cy="515167"/>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4" name="矩形 193">
              <a:extLst>
                <a:ext uri="{FF2B5EF4-FFF2-40B4-BE49-F238E27FC236}">
                  <a16:creationId xmlns="" xmlns:a16="http://schemas.microsoft.com/office/drawing/2014/main" id="{05D749CE-B6CD-4D00-A7AC-B971CC781EBE}"/>
                </a:ext>
              </a:extLst>
            </p:cNvPr>
            <p:cNvSpPr/>
            <p:nvPr userDrawn="1"/>
          </p:nvSpPr>
          <p:spPr>
            <a:xfrm>
              <a:off x="6267324" y="17714855"/>
              <a:ext cx="1215431" cy="515167"/>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95" name="文本框 194">
            <a:extLst>
              <a:ext uri="{FF2B5EF4-FFF2-40B4-BE49-F238E27FC236}">
                <a16:creationId xmlns="" xmlns:a16="http://schemas.microsoft.com/office/drawing/2014/main" id="{8CC4BF9F-60C3-4D62-8707-B7D528AAC2E2}"/>
              </a:ext>
            </a:extLst>
          </p:cNvPr>
          <p:cNvSpPr txBox="1"/>
          <p:nvPr userDrawn="1"/>
        </p:nvSpPr>
        <p:spPr>
          <a:xfrm>
            <a:off x="-2350175" y="2455919"/>
            <a:ext cx="772648"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96" name="组 88">
            <a:extLst>
              <a:ext uri="{FF2B5EF4-FFF2-40B4-BE49-F238E27FC236}">
                <a16:creationId xmlns="" xmlns:a16="http://schemas.microsoft.com/office/drawing/2014/main" id="{208D2C90-A5A0-42C3-BECD-F04A94DDA0B7}"/>
              </a:ext>
            </a:extLst>
          </p:cNvPr>
          <p:cNvGrpSpPr/>
          <p:nvPr userDrawn="1"/>
        </p:nvGrpSpPr>
        <p:grpSpPr>
          <a:xfrm>
            <a:off x="-3388739" y="3603967"/>
            <a:ext cx="2797612" cy="348813"/>
            <a:chOff x="10651243" y="17726064"/>
            <a:chExt cx="4775839" cy="526796"/>
          </a:xfrm>
        </p:grpSpPr>
        <p:sp>
          <p:nvSpPr>
            <p:cNvPr id="197" name="矩形 196">
              <a:extLst>
                <a:ext uri="{FF2B5EF4-FFF2-40B4-BE49-F238E27FC236}">
                  <a16:creationId xmlns="" xmlns:a16="http://schemas.microsoft.com/office/drawing/2014/main" id="{F16E1CE0-9DA7-46D7-9FB2-66C40CEC2587}"/>
                </a:ext>
              </a:extLst>
            </p:cNvPr>
            <p:cNvSpPr/>
            <p:nvPr userDrawn="1"/>
          </p:nvSpPr>
          <p:spPr>
            <a:xfrm>
              <a:off x="14228056" y="17726064"/>
              <a:ext cx="1199026" cy="526796"/>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9" name="矩形 198">
              <a:extLst>
                <a:ext uri="{FF2B5EF4-FFF2-40B4-BE49-F238E27FC236}">
                  <a16:creationId xmlns="" xmlns:a16="http://schemas.microsoft.com/office/drawing/2014/main" id="{085154BD-7974-436C-B9CC-0330F35FE180}"/>
                </a:ext>
              </a:extLst>
            </p:cNvPr>
            <p:cNvSpPr/>
            <p:nvPr userDrawn="1"/>
          </p:nvSpPr>
          <p:spPr>
            <a:xfrm>
              <a:off x="11850271" y="17726064"/>
              <a:ext cx="1199026" cy="526796"/>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0" name="矩形 199">
              <a:extLst>
                <a:ext uri="{FF2B5EF4-FFF2-40B4-BE49-F238E27FC236}">
                  <a16:creationId xmlns="" xmlns:a16="http://schemas.microsoft.com/office/drawing/2014/main" id="{C75C2875-0243-40FE-B640-2C168C9FB759}"/>
                </a:ext>
              </a:extLst>
            </p:cNvPr>
            <p:cNvSpPr/>
            <p:nvPr userDrawn="1"/>
          </p:nvSpPr>
          <p:spPr>
            <a:xfrm>
              <a:off x="10651243" y="17726064"/>
              <a:ext cx="1199026" cy="526796"/>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1" name="矩形 200">
              <a:extLst>
                <a:ext uri="{FF2B5EF4-FFF2-40B4-BE49-F238E27FC236}">
                  <a16:creationId xmlns="" xmlns:a16="http://schemas.microsoft.com/office/drawing/2014/main" id="{9B4E4A8A-CABD-44C8-B766-8BB99340B4AC}"/>
                </a:ext>
              </a:extLst>
            </p:cNvPr>
            <p:cNvSpPr/>
            <p:nvPr userDrawn="1"/>
          </p:nvSpPr>
          <p:spPr>
            <a:xfrm>
              <a:off x="13035753" y="17726064"/>
              <a:ext cx="1199026" cy="526796"/>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02" name="文本框 201">
            <a:extLst>
              <a:ext uri="{FF2B5EF4-FFF2-40B4-BE49-F238E27FC236}">
                <a16:creationId xmlns="" xmlns:a16="http://schemas.microsoft.com/office/drawing/2014/main" id="{69892798-8E7E-4D7D-956C-66164D4A76BC}"/>
              </a:ext>
            </a:extLst>
          </p:cNvPr>
          <p:cNvSpPr txBox="1"/>
          <p:nvPr userDrawn="1"/>
        </p:nvSpPr>
        <p:spPr>
          <a:xfrm>
            <a:off x="-2403072" y="3324009"/>
            <a:ext cx="878446"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203" name="文本框 202">
            <a:extLst>
              <a:ext uri="{FF2B5EF4-FFF2-40B4-BE49-F238E27FC236}">
                <a16:creationId xmlns="" xmlns:a16="http://schemas.microsoft.com/office/drawing/2014/main" id="{62CFD1B9-0EDD-45D9-A8F7-724DAF4E37BC}"/>
              </a:ext>
            </a:extLst>
          </p:cNvPr>
          <p:cNvSpPr txBox="1"/>
          <p:nvPr userDrawn="1"/>
        </p:nvSpPr>
        <p:spPr>
          <a:xfrm>
            <a:off x="-2663134" y="3673193"/>
            <a:ext cx="647286"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4" name="文本框 203">
            <a:extLst>
              <a:ext uri="{FF2B5EF4-FFF2-40B4-BE49-F238E27FC236}">
                <a16:creationId xmlns="" xmlns:a16="http://schemas.microsoft.com/office/drawing/2014/main" id="{5316823E-2E3E-442F-AD2B-A56F078941AB}"/>
              </a:ext>
            </a:extLst>
          </p:cNvPr>
          <p:cNvSpPr txBox="1"/>
          <p:nvPr userDrawn="1"/>
        </p:nvSpPr>
        <p:spPr>
          <a:xfrm>
            <a:off x="-1954176" y="3667432"/>
            <a:ext cx="647286"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5" name="文本框 204">
            <a:extLst>
              <a:ext uri="{FF2B5EF4-FFF2-40B4-BE49-F238E27FC236}">
                <a16:creationId xmlns="" xmlns:a16="http://schemas.microsoft.com/office/drawing/2014/main" id="{67AA035E-EC32-4818-8199-87DC61E70613}"/>
              </a:ext>
            </a:extLst>
          </p:cNvPr>
          <p:cNvSpPr txBox="1"/>
          <p:nvPr userDrawn="1"/>
        </p:nvSpPr>
        <p:spPr>
          <a:xfrm>
            <a:off x="-1293545" y="3668248"/>
            <a:ext cx="702419"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6" name="文本框 205">
            <a:extLst>
              <a:ext uri="{FF2B5EF4-FFF2-40B4-BE49-F238E27FC236}">
                <a16:creationId xmlns="" xmlns:a16="http://schemas.microsoft.com/office/drawing/2014/main" id="{6494D6F7-EE5E-41A8-9603-7401609B691A}"/>
              </a:ext>
            </a:extLst>
          </p:cNvPr>
          <p:cNvSpPr txBox="1"/>
          <p:nvPr userDrawn="1"/>
        </p:nvSpPr>
        <p:spPr>
          <a:xfrm>
            <a:off x="-1263986" y="2800229"/>
            <a:ext cx="647286"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7" name="文本框 206">
            <a:extLst>
              <a:ext uri="{FF2B5EF4-FFF2-40B4-BE49-F238E27FC236}">
                <a16:creationId xmlns="" xmlns:a16="http://schemas.microsoft.com/office/drawing/2014/main" id="{2BE82605-1D12-49E4-A44E-8AE39FFF50FC}"/>
              </a:ext>
            </a:extLst>
          </p:cNvPr>
          <p:cNvSpPr txBox="1"/>
          <p:nvPr userDrawn="1"/>
        </p:nvSpPr>
        <p:spPr>
          <a:xfrm>
            <a:off x="-1991764" y="2829531"/>
            <a:ext cx="710370" cy="415498"/>
          </a:xfrm>
          <a:prstGeom prst="rect">
            <a:avLst/>
          </a:prstGeom>
          <a:noFill/>
        </p:spPr>
        <p:txBody>
          <a:bodyPr wrap="square" rtlCol="0">
            <a:spAutoFit/>
          </a:bodyPr>
          <a:lstStyle/>
          <a:p>
            <a:pPr algn="ctr"/>
            <a:r>
              <a:rPr kumimoji="1" lang="en-US" altLang="zh-CN" sz="12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9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8" name="文本框 207">
            <a:extLst>
              <a:ext uri="{FF2B5EF4-FFF2-40B4-BE49-F238E27FC236}">
                <a16:creationId xmlns="" xmlns:a16="http://schemas.microsoft.com/office/drawing/2014/main" id="{EFB143BA-D72E-469E-801A-7234BF882C53}"/>
              </a:ext>
            </a:extLst>
          </p:cNvPr>
          <p:cNvSpPr txBox="1"/>
          <p:nvPr userDrawn="1"/>
        </p:nvSpPr>
        <p:spPr>
          <a:xfrm>
            <a:off x="-2663935" y="2807423"/>
            <a:ext cx="647286"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09" name="文本框 208">
            <a:extLst>
              <a:ext uri="{FF2B5EF4-FFF2-40B4-BE49-F238E27FC236}">
                <a16:creationId xmlns="" xmlns:a16="http://schemas.microsoft.com/office/drawing/2014/main" id="{D7E05293-B8E2-4425-9BD1-D7EEAC5FABC1}"/>
              </a:ext>
            </a:extLst>
          </p:cNvPr>
          <p:cNvSpPr txBox="1"/>
          <p:nvPr userDrawn="1"/>
        </p:nvSpPr>
        <p:spPr>
          <a:xfrm>
            <a:off x="12250725" y="924379"/>
            <a:ext cx="2208397"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2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12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2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2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pic>
        <p:nvPicPr>
          <p:cNvPr id="66" name="图片 6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25745" y="318201"/>
            <a:ext cx="979635" cy="257702"/>
          </a:xfrm>
          <a:prstGeom prst="rect">
            <a:avLst/>
          </a:prstGeom>
        </p:spPr>
      </p:pic>
      <p:sp>
        <p:nvSpPr>
          <p:cNvPr id="73" name="Textplatzhalter 8"/>
          <p:cNvSpPr>
            <a:spLocks noGrp="1"/>
          </p:cNvSpPr>
          <p:nvPr>
            <p:ph type="body" sz="quarter" idx="61" hasCustomPrompt="1"/>
          </p:nvPr>
        </p:nvSpPr>
        <p:spPr>
          <a:xfrm>
            <a:off x="560744" y="280072"/>
            <a:ext cx="9194219" cy="456860"/>
          </a:xfrm>
          <a:prstGeom prst="rect">
            <a:avLst/>
          </a:prstGeom>
        </p:spPr>
        <p:txBody>
          <a:bodyPr lIns="0" tIns="0" rIns="0" bIns="0" anchor="ctr">
            <a:noAutofit/>
          </a:bodyPr>
          <a:lstStyle>
            <a:lvl1pPr marL="0" indent="0">
              <a:lnSpc>
                <a:spcPct val="150000"/>
              </a:lnSpc>
              <a:spcBef>
                <a:spcPts val="0"/>
              </a:spcBef>
              <a:spcAft>
                <a:spcPts val="0"/>
              </a:spcAft>
              <a:buNone/>
              <a:defRPr sz="2600" b="0" i="0" cap="none" baseline="0">
                <a:solidFill>
                  <a:schemeClr val="tx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标题可在此处添加</a:t>
            </a:r>
            <a:endParaRPr lang="en-US" altLang="zh-CN" noProof="0" dirty="0"/>
          </a:p>
        </p:txBody>
      </p:sp>
      <p:sp>
        <p:nvSpPr>
          <p:cNvPr id="74" name="Textplatzhalter 8"/>
          <p:cNvSpPr>
            <a:spLocks noGrp="1"/>
          </p:cNvSpPr>
          <p:nvPr>
            <p:ph type="body" sz="quarter" idx="62" hasCustomPrompt="1"/>
          </p:nvPr>
        </p:nvSpPr>
        <p:spPr>
          <a:xfrm>
            <a:off x="560744" y="742370"/>
            <a:ext cx="9194219" cy="267033"/>
          </a:xfrm>
          <a:prstGeom prst="rect">
            <a:avLst/>
          </a:prstGeom>
        </p:spPr>
        <p:txBody>
          <a:bodyPr lIns="0" tIns="0" rIns="0" bIns="0" anchor="ctr">
            <a:noAutofit/>
          </a:bodyPr>
          <a:lstStyle>
            <a:lvl1pPr marL="0" indent="0">
              <a:lnSpc>
                <a:spcPct val="150000"/>
              </a:lnSpc>
              <a:spcBef>
                <a:spcPts val="0"/>
              </a:spcBef>
              <a:spcAft>
                <a:spcPts val="0"/>
              </a:spcAft>
              <a:buNone/>
              <a:defRPr sz="2200" b="0" i="0" cap="none" baseline="0">
                <a:solidFill>
                  <a:schemeClr val="bg1">
                    <a:lumMod val="65000"/>
                  </a:schemeClr>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副标题可在此处添加</a:t>
            </a:r>
            <a:endParaRPr lang="en-US" altLang="zh-CN" noProof="0" dirty="0"/>
          </a:p>
        </p:txBody>
      </p:sp>
    </p:spTree>
    <p:extLst>
      <p:ext uri="{BB962C8B-B14F-4D97-AF65-F5344CB8AC3E}">
        <p14:creationId xmlns:p14="http://schemas.microsoft.com/office/powerpoint/2010/main" val="4290070242"/>
      </p:ext>
    </p:extLst>
  </p:cSld>
  <p:clrMapOvr>
    <a:masterClrMapping/>
  </p:clrMapOvr>
  <p:extLst mod="1">
    <p:ext uri="{DCECCB84-F9BA-43D5-87BE-67443E8EF086}">
      <p15:sldGuideLst xmlns:p15="http://schemas.microsoft.com/office/powerpoint/2012/main">
        <p15:guide id="1" pos="1102">
          <p15:clr>
            <a:srgbClr val="FBAE40"/>
          </p15:clr>
        </p15:guide>
        <p15:guide id="2" pos="717">
          <p15:clr>
            <a:srgbClr val="FBAE40"/>
          </p15:clr>
        </p15:guide>
        <p15:guide id="3" pos="354">
          <p15:clr>
            <a:srgbClr val="FBAE40"/>
          </p15:clr>
        </p15:guide>
        <p15:guide id="4" pos="14257">
          <p15:clr>
            <a:srgbClr val="FBAE40"/>
          </p15:clr>
        </p15:guide>
        <p15:guide id="5" pos="14620">
          <p15:clr>
            <a:srgbClr val="FBAE40"/>
          </p15:clr>
        </p15:guide>
        <p15:guide id="6" pos="15006">
          <p15:clr>
            <a:srgbClr val="FBAE40"/>
          </p15:clr>
        </p15:guide>
        <p15:guide id="7" orient="horz" pos="7926">
          <p15:clr>
            <a:srgbClr val="FBAE40"/>
          </p15:clr>
        </p15:guide>
        <p15:guide id="8" orient="horz" pos="487">
          <p15:clr>
            <a:srgbClr val="FBAE40"/>
          </p15:clr>
        </p15:guide>
        <p15:guide id="9" orient="horz" pos="1644">
          <p15:clr>
            <a:srgbClr val="FBAE40"/>
          </p15:clr>
        </p15:guide>
        <p15:guide id="10" orient="horz" pos="815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12794" y="5751"/>
            <a:ext cx="10550574" cy="967666"/>
          </a:xfrm>
        </p:spPr>
        <p:txBody>
          <a:bodyPr/>
          <a:lstStyle/>
          <a:p>
            <a:r>
              <a:rPr lang="zh-CN" altLang="en-US" dirty="0"/>
              <a:t>单击此处编辑母版标题样式</a:t>
            </a:r>
          </a:p>
        </p:txBody>
      </p:sp>
      <p:sp>
        <p:nvSpPr>
          <p:cNvPr id="3" name="内容占位符 2"/>
          <p:cNvSpPr>
            <a:spLocks noGrp="1"/>
          </p:cNvSpPr>
          <p:nvPr>
            <p:ph idx="1"/>
          </p:nvPr>
        </p:nvSpPr>
        <p:spPr>
          <a:xfrm>
            <a:off x="295275" y="1049867"/>
            <a:ext cx="11563350" cy="559152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1457324" y="6666798"/>
            <a:ext cx="2377457" cy="209092"/>
          </a:xfrm>
        </p:spPr>
        <p:txBody>
          <a:bodyPr/>
          <a:lstStyle/>
          <a:p>
            <a:fld id="{4A72092B-3B31-450A-9E60-FF4592D4033C}" type="datetimeFigureOut">
              <a:rPr lang="zh-CN" altLang="en-US" smtClean="0"/>
              <a:t>2019/11/20</a:t>
            </a:fld>
            <a:endParaRPr lang="zh-CN" altLang="en-US"/>
          </a:p>
        </p:txBody>
      </p:sp>
      <p:sp>
        <p:nvSpPr>
          <p:cNvPr id="5" name="页脚占位符 4"/>
          <p:cNvSpPr>
            <a:spLocks noGrp="1"/>
          </p:cNvSpPr>
          <p:nvPr>
            <p:ph type="ftr" sz="quarter" idx="11"/>
          </p:nvPr>
        </p:nvSpPr>
        <p:spPr>
          <a:xfrm>
            <a:off x="4038600" y="6654097"/>
            <a:ext cx="4114800" cy="203904"/>
          </a:xfrm>
        </p:spPr>
        <p:txBody>
          <a:bodyPr/>
          <a:lstStyle/>
          <a:p>
            <a:endParaRPr lang="zh-CN" altLang="en-US" dirty="0"/>
          </a:p>
        </p:txBody>
      </p:sp>
      <p:sp>
        <p:nvSpPr>
          <p:cNvPr id="6" name="灯片编号占位符 5"/>
          <p:cNvSpPr>
            <a:spLocks noGrp="1"/>
          </p:cNvSpPr>
          <p:nvPr>
            <p:ph type="sldNum" sz="quarter" idx="12"/>
          </p:nvPr>
        </p:nvSpPr>
        <p:spPr>
          <a:xfrm>
            <a:off x="8953500" y="6660446"/>
            <a:ext cx="2743200" cy="177800"/>
          </a:xfrm>
        </p:spPr>
        <p:txBody>
          <a:bodyPr/>
          <a:lstStyle/>
          <a:p>
            <a:fld id="{5299E233-A47D-4F51-8B8A-FACE11D36217}" type="slidenum">
              <a:rPr lang="zh-CN" altLang="en-US" smtClean="0"/>
              <a:t>‹#›</a:t>
            </a:fld>
            <a:endParaRPr lang="zh-CN" altLang="en-US"/>
          </a:p>
        </p:txBody>
      </p:sp>
      <p:cxnSp>
        <p:nvCxnSpPr>
          <p:cNvPr id="7" name="直接连接符 6"/>
          <p:cNvCxnSpPr/>
          <p:nvPr userDrawn="1"/>
        </p:nvCxnSpPr>
        <p:spPr>
          <a:xfrm>
            <a:off x="295275" y="973417"/>
            <a:ext cx="11563350" cy="0"/>
          </a:xfrm>
          <a:prstGeom prst="line">
            <a:avLst/>
          </a:prstGeom>
          <a:ln w="12700">
            <a:solidFill>
              <a:schemeClr val="tx1">
                <a:lumMod val="85000"/>
                <a:lumOff val="15000"/>
              </a:schemeClr>
            </a:solidFill>
          </a:ln>
        </p:spPr>
        <p:style>
          <a:lnRef idx="1">
            <a:schemeClr val="accent3"/>
          </a:lnRef>
          <a:fillRef idx="0">
            <a:schemeClr val="accent3"/>
          </a:fillRef>
          <a:effectRef idx="0">
            <a:schemeClr val="accent3"/>
          </a:effectRef>
          <a:fontRef idx="minor">
            <a:schemeClr val="tx1"/>
          </a:fontRef>
        </p:style>
      </p:cxnSp>
      <p:cxnSp>
        <p:nvCxnSpPr>
          <p:cNvPr id="8" name="直接连接符 7"/>
          <p:cNvCxnSpPr/>
          <p:nvPr userDrawn="1"/>
        </p:nvCxnSpPr>
        <p:spPr>
          <a:xfrm>
            <a:off x="295275" y="6654097"/>
            <a:ext cx="11563350" cy="0"/>
          </a:xfrm>
          <a:prstGeom prst="line">
            <a:avLst/>
          </a:prstGeom>
          <a:ln>
            <a:solidFill>
              <a:schemeClr val="tx1">
                <a:lumMod val="65000"/>
                <a:lumOff val="35000"/>
              </a:schemeClr>
            </a:solidFill>
            <a:prstDash val="solid"/>
          </a:ln>
        </p:spPr>
        <p:style>
          <a:lnRef idx="1">
            <a:schemeClr val="accent3"/>
          </a:lnRef>
          <a:fillRef idx="0">
            <a:schemeClr val="accent3"/>
          </a:fillRef>
          <a:effectRef idx="0">
            <a:schemeClr val="accent3"/>
          </a:effectRef>
          <a:fontRef idx="minor">
            <a:schemeClr val="tx1"/>
          </a:fontRef>
        </p:style>
      </p:cxnSp>
      <p:sp>
        <p:nvSpPr>
          <p:cNvPr id="11" name="文本框 10"/>
          <p:cNvSpPr txBox="1"/>
          <p:nvPr userDrawn="1"/>
        </p:nvSpPr>
        <p:spPr>
          <a:xfrm>
            <a:off x="208080" y="6660446"/>
            <a:ext cx="932155" cy="215444"/>
          </a:xfrm>
          <a:prstGeom prst="rect">
            <a:avLst/>
          </a:prstGeom>
          <a:noFill/>
        </p:spPr>
        <p:txBody>
          <a:bodyPr wrap="square" rtlCol="0">
            <a:spAutoFit/>
          </a:bodyPr>
          <a:lstStyle/>
          <a:p>
            <a:pPr algn="l"/>
            <a:r>
              <a:rPr lang="en-US" altLang="zh-CN" sz="800" dirty="0">
                <a:solidFill>
                  <a:schemeClr val="tx1">
                    <a:lumMod val="50000"/>
                    <a:lumOff val="50000"/>
                  </a:schemeClr>
                </a:solidFill>
                <a:latin typeface="微软雅黑" panose="020B0503020204020204" pitchFamily="34" charset="-122"/>
                <a:ea typeface="微软雅黑" panose="020B0503020204020204" pitchFamily="34" charset="-122"/>
              </a:rPr>
              <a:t>vivo</a:t>
            </a:r>
            <a:r>
              <a:rPr lang="zh-CN" altLang="en-US" sz="800" dirty="0" smtClean="0">
                <a:solidFill>
                  <a:schemeClr val="tx1">
                    <a:lumMod val="50000"/>
                    <a:lumOff val="50000"/>
                  </a:schemeClr>
                </a:solidFill>
                <a:latin typeface="微软雅黑" panose="020B0503020204020204" pitchFamily="34" charset="-122"/>
                <a:ea typeface="微软雅黑" panose="020B0503020204020204" pitchFamily="34" charset="-122"/>
              </a:rPr>
              <a:t>互联网技术</a:t>
            </a:r>
            <a:endPar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3506" y="323776"/>
            <a:ext cx="1260000" cy="331615"/>
          </a:xfrm>
          <a:prstGeom prst="rect">
            <a:avLst/>
          </a:prstGeom>
        </p:spPr>
      </p:pic>
    </p:spTree>
    <p:extLst>
      <p:ext uri="{BB962C8B-B14F-4D97-AF65-F5344CB8AC3E}">
        <p14:creationId xmlns:p14="http://schemas.microsoft.com/office/powerpoint/2010/main" val="30325053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12794" y="5750"/>
            <a:ext cx="10550574" cy="967666"/>
          </a:xfrm>
        </p:spPr>
        <p:txBody>
          <a:bodyPr/>
          <a:lstStyle/>
          <a:p>
            <a:r>
              <a:rPr lang="zh-CN" altLang="en-US" dirty="0"/>
              <a:t>单击此处编辑母版标题样式</a:t>
            </a:r>
          </a:p>
        </p:txBody>
      </p:sp>
      <p:sp>
        <p:nvSpPr>
          <p:cNvPr id="3" name="内容占位符 2"/>
          <p:cNvSpPr>
            <a:spLocks noGrp="1"/>
          </p:cNvSpPr>
          <p:nvPr>
            <p:ph idx="1"/>
          </p:nvPr>
        </p:nvSpPr>
        <p:spPr>
          <a:xfrm>
            <a:off x="295275" y="1049866"/>
            <a:ext cx="11563350" cy="560422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1457324" y="6666798"/>
            <a:ext cx="2377457" cy="209092"/>
          </a:xfrm>
        </p:spPr>
        <p:txBody>
          <a:bodyPr/>
          <a:lstStyle/>
          <a:p>
            <a:fld id="{4A72092B-3B31-450A-9E60-FF4592D4033C}" type="datetimeFigureOut">
              <a:rPr lang="zh-CN" altLang="en-US" smtClean="0"/>
              <a:t>2019/11/20</a:t>
            </a:fld>
            <a:endParaRPr lang="zh-CN" altLang="en-US"/>
          </a:p>
        </p:txBody>
      </p:sp>
      <p:sp>
        <p:nvSpPr>
          <p:cNvPr id="5" name="页脚占位符 4"/>
          <p:cNvSpPr>
            <a:spLocks noGrp="1"/>
          </p:cNvSpPr>
          <p:nvPr>
            <p:ph type="ftr" sz="quarter" idx="11"/>
          </p:nvPr>
        </p:nvSpPr>
        <p:spPr>
          <a:xfrm>
            <a:off x="4038600" y="6654097"/>
            <a:ext cx="4114800" cy="203904"/>
          </a:xfrm>
        </p:spPr>
        <p:txBody>
          <a:bodyPr/>
          <a:lstStyle/>
          <a:p>
            <a:endParaRPr lang="zh-CN" altLang="en-US" dirty="0"/>
          </a:p>
        </p:txBody>
      </p:sp>
      <p:sp>
        <p:nvSpPr>
          <p:cNvPr id="6" name="灯片编号占位符 5"/>
          <p:cNvSpPr>
            <a:spLocks noGrp="1"/>
          </p:cNvSpPr>
          <p:nvPr>
            <p:ph type="sldNum" sz="quarter" idx="12"/>
          </p:nvPr>
        </p:nvSpPr>
        <p:spPr>
          <a:xfrm>
            <a:off x="8953500" y="6660446"/>
            <a:ext cx="2743200" cy="177800"/>
          </a:xfrm>
        </p:spPr>
        <p:txBody>
          <a:bodyPr/>
          <a:lstStyle/>
          <a:p>
            <a:fld id="{5299E233-A47D-4F51-8B8A-FACE11D36217}" type="slidenum">
              <a:rPr lang="zh-CN" altLang="en-US" smtClean="0"/>
              <a:t>‹#›</a:t>
            </a:fld>
            <a:endParaRPr lang="zh-CN" altLang="en-US"/>
          </a:p>
        </p:txBody>
      </p:sp>
      <p:cxnSp>
        <p:nvCxnSpPr>
          <p:cNvPr id="7" name="直接连接符 6"/>
          <p:cNvCxnSpPr/>
          <p:nvPr userDrawn="1"/>
        </p:nvCxnSpPr>
        <p:spPr>
          <a:xfrm>
            <a:off x="295275" y="973416"/>
            <a:ext cx="11563350" cy="0"/>
          </a:xfrm>
          <a:prstGeom prst="line">
            <a:avLst/>
          </a:prstGeom>
          <a:ln w="12700">
            <a:solidFill>
              <a:schemeClr val="tx1">
                <a:lumMod val="85000"/>
                <a:lumOff val="15000"/>
              </a:schemeClr>
            </a:solidFill>
          </a:ln>
        </p:spPr>
        <p:style>
          <a:lnRef idx="1">
            <a:schemeClr val="accent3"/>
          </a:lnRef>
          <a:fillRef idx="0">
            <a:schemeClr val="accent3"/>
          </a:fillRef>
          <a:effectRef idx="0">
            <a:schemeClr val="accent3"/>
          </a:effectRef>
          <a:fontRef idx="minor">
            <a:schemeClr val="tx1"/>
          </a:fontRef>
        </p:style>
      </p:cxn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3506" y="323775"/>
            <a:ext cx="1260000" cy="331615"/>
          </a:xfrm>
          <a:prstGeom prst="rect">
            <a:avLst/>
          </a:prstGeom>
        </p:spPr>
      </p:pic>
      <p:sp>
        <p:nvSpPr>
          <p:cNvPr id="10" name="文本框 9"/>
          <p:cNvSpPr txBox="1"/>
          <p:nvPr userDrawn="1"/>
        </p:nvSpPr>
        <p:spPr>
          <a:xfrm>
            <a:off x="208080" y="6660446"/>
            <a:ext cx="932155" cy="215444"/>
          </a:xfrm>
          <a:prstGeom prst="rect">
            <a:avLst/>
          </a:prstGeom>
          <a:noFill/>
        </p:spPr>
        <p:txBody>
          <a:bodyPr wrap="square" rtlCol="0">
            <a:spAutoFit/>
          </a:bodyPr>
          <a:lstStyle/>
          <a:p>
            <a:pPr algn="l"/>
            <a:r>
              <a:rPr lang="en-US" altLang="zh-CN" sz="800" dirty="0">
                <a:solidFill>
                  <a:schemeClr val="tx1">
                    <a:lumMod val="50000"/>
                    <a:lumOff val="50000"/>
                  </a:schemeClr>
                </a:solidFill>
                <a:latin typeface="微软雅黑" panose="020B0503020204020204" pitchFamily="34" charset="-122"/>
                <a:ea typeface="微软雅黑" panose="020B0503020204020204" pitchFamily="34" charset="-122"/>
              </a:rPr>
              <a:t>vivo</a:t>
            </a: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rPr>
              <a:t>互联网技术</a:t>
            </a:r>
          </a:p>
        </p:txBody>
      </p:sp>
    </p:spTree>
    <p:extLst>
      <p:ext uri="{BB962C8B-B14F-4D97-AF65-F5344CB8AC3E}">
        <p14:creationId xmlns:p14="http://schemas.microsoft.com/office/powerpoint/2010/main" val="13067435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A72092B-3B31-450A-9E60-FF4592D4033C}" type="datetimeFigureOut">
              <a:rPr lang="zh-CN" altLang="en-US" smtClean="0"/>
              <a:t>2019/11/20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99E233-A47D-4F51-8B8A-FACE11D36217}" type="slidenum">
              <a:rPr lang="zh-CN" altLang="en-US" smtClean="0"/>
              <a:t>‹#›</a:t>
            </a:fld>
            <a:endParaRPr lang="zh-CN" altLang="en-US"/>
          </a:p>
        </p:txBody>
      </p:sp>
    </p:spTree>
    <p:extLst>
      <p:ext uri="{BB962C8B-B14F-4D97-AF65-F5344CB8AC3E}">
        <p14:creationId xmlns:p14="http://schemas.microsoft.com/office/powerpoint/2010/main" val="168991774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A72092B-3B31-450A-9E60-FF4592D4033C}" type="datetimeFigureOut">
              <a:rPr lang="zh-CN" altLang="en-US" smtClean="0"/>
              <a:t>2019/11/20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99E233-A47D-4F51-8B8A-FACE11D36217}" type="slidenum">
              <a:rPr lang="zh-CN" altLang="en-US" smtClean="0"/>
              <a:t>‹#›</a:t>
            </a:fld>
            <a:endParaRPr lang="zh-CN" altLang="en-US"/>
          </a:p>
        </p:txBody>
      </p:sp>
    </p:spTree>
    <p:extLst>
      <p:ext uri="{BB962C8B-B14F-4D97-AF65-F5344CB8AC3E}">
        <p14:creationId xmlns:p14="http://schemas.microsoft.com/office/powerpoint/2010/main" val="142628973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A72092B-3B31-450A-9E60-FF4592D4033C}" type="datetimeFigureOut">
              <a:rPr lang="zh-CN" altLang="en-US" smtClean="0"/>
              <a:t>2019/11/20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299E233-A47D-4F51-8B8A-FACE11D36217}" type="slidenum">
              <a:rPr lang="zh-CN" altLang="en-US" smtClean="0"/>
              <a:t>‹#›</a:t>
            </a:fld>
            <a:endParaRPr lang="zh-CN" altLang="en-US"/>
          </a:p>
        </p:txBody>
      </p:sp>
    </p:spTree>
    <p:extLst>
      <p:ext uri="{BB962C8B-B14F-4D97-AF65-F5344CB8AC3E}">
        <p14:creationId xmlns:p14="http://schemas.microsoft.com/office/powerpoint/2010/main" val="349464986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A72092B-3B31-450A-9E60-FF4592D4033C}" type="datetimeFigureOut">
              <a:rPr lang="zh-CN" altLang="en-US" smtClean="0"/>
              <a:t>2019/11/20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299E233-A47D-4F51-8B8A-FACE11D36217}" type="slidenum">
              <a:rPr lang="zh-CN" altLang="en-US" smtClean="0"/>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3506" y="323776"/>
            <a:ext cx="1260000" cy="331615"/>
          </a:xfrm>
          <a:prstGeom prst="rect">
            <a:avLst/>
          </a:prstGeom>
        </p:spPr>
      </p:pic>
    </p:spTree>
    <p:extLst>
      <p:ext uri="{BB962C8B-B14F-4D97-AF65-F5344CB8AC3E}">
        <p14:creationId xmlns:p14="http://schemas.microsoft.com/office/powerpoint/2010/main" val="148458720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A72092B-3B31-450A-9E60-FF4592D4033C}" type="datetimeFigureOut">
              <a:rPr lang="zh-CN" altLang="en-US" smtClean="0"/>
              <a:t>2019/11/20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299E233-A47D-4F51-8B8A-FACE11D36217}" type="slidenum">
              <a:rPr lang="zh-CN" altLang="en-US" smtClean="0"/>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3506" y="323776"/>
            <a:ext cx="1260000" cy="331615"/>
          </a:xfrm>
          <a:prstGeom prst="rect">
            <a:avLst/>
          </a:prstGeom>
        </p:spPr>
      </p:pic>
    </p:spTree>
    <p:extLst>
      <p:ext uri="{BB962C8B-B14F-4D97-AF65-F5344CB8AC3E}">
        <p14:creationId xmlns:p14="http://schemas.microsoft.com/office/powerpoint/2010/main" val="167141003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A72092B-3B31-450A-9E60-FF4592D4033C}" type="datetimeFigureOut">
              <a:rPr lang="zh-CN" altLang="en-US" smtClean="0"/>
              <a:t>2019/11/20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99E233-A47D-4F51-8B8A-FACE11D36217}" type="slidenum">
              <a:rPr lang="zh-CN" altLang="en-US" smtClean="0"/>
              <a:t>‹#›</a:t>
            </a:fld>
            <a:endParaRPr lang="zh-CN" altLang="en-US"/>
          </a:p>
        </p:txBody>
      </p:sp>
    </p:spTree>
    <p:extLst>
      <p:ext uri="{BB962C8B-B14F-4D97-AF65-F5344CB8AC3E}">
        <p14:creationId xmlns:p14="http://schemas.microsoft.com/office/powerpoint/2010/main" val="378084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124288"/>
            <a:ext cx="10515600" cy="967666"/>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313264"/>
            <a:ext cx="10515600" cy="497212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2092B-3B31-450A-9E60-FF4592D4033C}" type="datetimeFigureOut">
              <a:rPr lang="zh-CN" altLang="en-US" smtClean="0"/>
              <a:t>2019/11/20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99E233-A47D-4F51-8B8A-FACE11D36217}" type="slidenum">
              <a:rPr lang="zh-CN" altLang="en-US" smtClean="0"/>
              <a:t>‹#›</a:t>
            </a:fld>
            <a:endParaRPr lang="zh-CN" altLang="en-US"/>
          </a:p>
        </p:txBody>
      </p:sp>
    </p:spTree>
    <p:extLst>
      <p:ext uri="{BB962C8B-B14F-4D97-AF65-F5344CB8AC3E}">
        <p14:creationId xmlns:p14="http://schemas.microsoft.com/office/powerpoint/2010/main" val="15413517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rgbClr val="415EF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a:ext>
            </a:extLst>
          </a:blip>
          <a:srcRect t="36193"/>
          <a:stretch/>
        </p:blipFill>
        <p:spPr>
          <a:xfrm>
            <a:off x="-1" y="-1"/>
            <a:ext cx="12234153" cy="4391025"/>
          </a:xfrm>
          <a:prstGeom prst="rect">
            <a:avLst/>
          </a:prstGeom>
        </p:spPr>
      </p:pic>
      <p:sp>
        <p:nvSpPr>
          <p:cNvPr id="4" name="矩形 3"/>
          <p:cNvSpPr/>
          <p:nvPr/>
        </p:nvSpPr>
        <p:spPr>
          <a:xfrm>
            <a:off x="-2" y="3981450"/>
            <a:ext cx="12234153" cy="2876550"/>
          </a:xfrm>
          <a:prstGeom prst="rect">
            <a:avLst/>
          </a:prstGeom>
          <a:solidFill>
            <a:srgbClr val="415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 name="标题 1"/>
          <p:cNvSpPr>
            <a:spLocks noGrp="1"/>
          </p:cNvSpPr>
          <p:nvPr>
            <p:ph type="ctrTitle"/>
          </p:nvPr>
        </p:nvSpPr>
        <p:spPr>
          <a:xfrm>
            <a:off x="1524000" y="4391024"/>
            <a:ext cx="9144000" cy="1143001"/>
          </a:xfrm>
        </p:spPr>
        <p:txBody>
          <a:bodyPr/>
          <a:lstStyle/>
          <a:p>
            <a:r>
              <a:rPr lang="en-US" altLang="zh-CN" dirty="0" smtClean="0">
                <a:solidFill>
                  <a:schemeClr val="bg1"/>
                </a:solidFill>
                <a:latin typeface="+mn-lt"/>
                <a:ea typeface="+mn-ea"/>
                <a:cs typeface="+mn-ea"/>
                <a:sym typeface="+mn-lt"/>
              </a:rPr>
              <a:t>MySQL</a:t>
            </a:r>
            <a:r>
              <a:rPr lang="zh-CN" altLang="en-US" dirty="0" smtClean="0">
                <a:solidFill>
                  <a:schemeClr val="bg1"/>
                </a:solidFill>
                <a:latin typeface="+mn-lt"/>
                <a:ea typeface="+mn-ea"/>
                <a:cs typeface="+mn-ea"/>
                <a:sym typeface="+mn-lt"/>
              </a:rPr>
              <a:t>索引揭秘</a:t>
            </a:r>
            <a:endParaRPr lang="zh-CN" altLang="en-US" dirty="0">
              <a:solidFill>
                <a:schemeClr val="bg1"/>
              </a:solidFill>
              <a:latin typeface="+mn-lt"/>
              <a:ea typeface="+mn-ea"/>
              <a:cs typeface="+mn-ea"/>
              <a:sym typeface="+mn-lt"/>
            </a:endParaRPr>
          </a:p>
        </p:txBody>
      </p:sp>
      <p:sp>
        <p:nvSpPr>
          <p:cNvPr id="3" name="副标题 2"/>
          <p:cNvSpPr>
            <a:spLocks noGrp="1"/>
          </p:cNvSpPr>
          <p:nvPr>
            <p:ph type="subTitle" idx="1"/>
          </p:nvPr>
        </p:nvSpPr>
        <p:spPr>
          <a:xfrm>
            <a:off x="1598448" y="5815144"/>
            <a:ext cx="10364055" cy="641412"/>
          </a:xfrm>
        </p:spPr>
        <p:txBody>
          <a:bodyPr>
            <a:normAutofit fontScale="92500" lnSpcReduction="20000"/>
          </a:bodyPr>
          <a:lstStyle/>
          <a:p>
            <a:pPr algn="r"/>
            <a:r>
              <a:rPr lang="zh-CN" altLang="en-US" sz="2000" dirty="0" smtClean="0">
                <a:solidFill>
                  <a:schemeClr val="bg1">
                    <a:lumMod val="85000"/>
                  </a:schemeClr>
                </a:solidFill>
                <a:latin typeface="+mn-lt"/>
                <a:ea typeface="+mn-ea"/>
                <a:cs typeface="+mn-ea"/>
                <a:sym typeface="+mn-lt"/>
              </a:rPr>
              <a:t>互联网产品平台</a:t>
            </a:r>
            <a:endParaRPr lang="en-US" altLang="zh-CN" sz="2000" dirty="0" smtClean="0">
              <a:solidFill>
                <a:schemeClr val="bg1">
                  <a:lumMod val="85000"/>
                </a:schemeClr>
              </a:solidFill>
              <a:latin typeface="+mn-lt"/>
              <a:ea typeface="+mn-ea"/>
              <a:cs typeface="+mn-ea"/>
              <a:sym typeface="+mn-lt"/>
            </a:endParaRPr>
          </a:p>
          <a:p>
            <a:pPr algn="r"/>
            <a:r>
              <a:rPr lang="zh-CN" altLang="en-US" sz="2000" dirty="0">
                <a:solidFill>
                  <a:schemeClr val="bg1">
                    <a:lumMod val="85000"/>
                  </a:schemeClr>
                </a:solidFill>
                <a:latin typeface="+mn-lt"/>
                <a:ea typeface="+mn-ea"/>
                <a:cs typeface="+mn-ea"/>
                <a:sym typeface="+mn-lt"/>
              </a:rPr>
              <a:t>孙益彬</a:t>
            </a:r>
            <a:endParaRPr lang="en-US" altLang="zh-CN" sz="2000" dirty="0">
              <a:solidFill>
                <a:schemeClr val="bg1">
                  <a:lumMod val="85000"/>
                </a:schemeClr>
              </a:solidFill>
              <a:latin typeface="+mn-lt"/>
              <a:ea typeface="+mn-ea"/>
              <a:cs typeface="+mn-ea"/>
              <a:sym typeface="+mn-lt"/>
            </a:endParaRPr>
          </a:p>
        </p:txBody>
      </p:sp>
    </p:spTree>
    <p:extLst>
      <p:ext uri="{BB962C8B-B14F-4D97-AF65-F5344CB8AC3E}">
        <p14:creationId xmlns:p14="http://schemas.microsoft.com/office/powerpoint/2010/main" val="42499294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642528" y="1529632"/>
            <a:ext cx="7601852" cy="1903936"/>
          </a:xfrm>
          <a:prstGeom prst="rect">
            <a:avLst/>
          </a:prstGeom>
        </p:spPr>
      </p:pic>
      <p:sp>
        <p:nvSpPr>
          <p:cNvPr id="6" name="标题 1"/>
          <p:cNvSpPr>
            <a:spLocks noGrp="1"/>
          </p:cNvSpPr>
          <p:nvPr>
            <p:ph type="title"/>
          </p:nvPr>
        </p:nvSpPr>
        <p:spPr>
          <a:xfrm>
            <a:off x="312794" y="5751"/>
            <a:ext cx="10550574" cy="967666"/>
          </a:xfrm>
        </p:spPr>
        <p:txBody>
          <a:bodyPr/>
          <a:lstStyle/>
          <a:p>
            <a:r>
              <a:rPr lang="zh-CN" altLang="en-US" dirty="0" smtClean="0"/>
              <a:t>示例二：</a:t>
            </a:r>
            <a:endParaRPr lang="zh-CN" altLang="en-US" dirty="0"/>
          </a:p>
        </p:txBody>
      </p:sp>
      <p:pic>
        <p:nvPicPr>
          <p:cNvPr id="8" name="图片 7"/>
          <p:cNvPicPr>
            <a:picLocks noChangeAspect="1"/>
          </p:cNvPicPr>
          <p:nvPr/>
        </p:nvPicPr>
        <p:blipFill>
          <a:blip r:embed="rId3"/>
          <a:stretch>
            <a:fillRect/>
          </a:stretch>
        </p:blipFill>
        <p:spPr>
          <a:xfrm>
            <a:off x="2642528" y="4516067"/>
            <a:ext cx="7601852" cy="1930209"/>
          </a:xfrm>
          <a:prstGeom prst="rect">
            <a:avLst/>
          </a:prstGeom>
        </p:spPr>
      </p:pic>
    </p:spTree>
    <p:extLst>
      <p:ext uri="{BB962C8B-B14F-4D97-AF65-F5344CB8AC3E}">
        <p14:creationId xmlns:p14="http://schemas.microsoft.com/office/powerpoint/2010/main" val="24814895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91634" y="2285582"/>
            <a:ext cx="7022993" cy="1200329"/>
          </a:xfrm>
          <a:prstGeom prst="rect">
            <a:avLst/>
          </a:prstGeom>
          <a:noFill/>
        </p:spPr>
        <p:txBody>
          <a:bodyPr wrap="square" rtlCol="0">
            <a:spAutoFit/>
          </a:bodyPr>
          <a:lstStyle/>
          <a:p>
            <a:r>
              <a:rPr lang="zh-CN" altLang="en-US" sz="3600" dirty="0">
                <a:solidFill>
                  <a:srgbClr val="4965FF"/>
                </a:solidFill>
              </a:rPr>
              <a:t>是</a:t>
            </a:r>
            <a:r>
              <a:rPr lang="zh-CN" altLang="en-US" sz="3600" dirty="0" smtClean="0">
                <a:solidFill>
                  <a:srgbClr val="4965FF"/>
                </a:solidFill>
              </a:rPr>
              <a:t>什么原因导致两个的</a:t>
            </a:r>
            <a:r>
              <a:rPr lang="en-US" altLang="zh-CN" sz="3600" dirty="0" smtClean="0">
                <a:solidFill>
                  <a:srgbClr val="4965FF"/>
                </a:solidFill>
              </a:rPr>
              <a:t>SQL</a:t>
            </a:r>
            <a:r>
              <a:rPr lang="zh-CN" altLang="en-US" sz="3600" dirty="0">
                <a:solidFill>
                  <a:srgbClr val="4965FF"/>
                </a:solidFill>
              </a:rPr>
              <a:t>语句</a:t>
            </a:r>
            <a:r>
              <a:rPr lang="zh-CN" altLang="en-US" sz="3600" dirty="0" smtClean="0">
                <a:solidFill>
                  <a:srgbClr val="4965FF"/>
                </a:solidFill>
              </a:rPr>
              <a:t>查询效率差异这么大？</a:t>
            </a:r>
            <a:endParaRPr lang="zh-CN" altLang="en-US" sz="3600" dirty="0">
              <a:solidFill>
                <a:srgbClr val="4965FF"/>
              </a:solidFill>
            </a:endParaRPr>
          </a:p>
        </p:txBody>
      </p:sp>
      <p:grpSp>
        <p:nvGrpSpPr>
          <p:cNvPr id="6" name="c357801c-f98c-41d5-9bf2-4832f11b73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191967" y="3160143"/>
            <a:ext cx="4478257" cy="3079001"/>
            <a:chOff x="2774950" y="1127125"/>
            <a:chExt cx="6691313" cy="4600575"/>
          </a:xfrm>
        </p:grpSpPr>
        <p:sp>
          <p:nvSpPr>
            <p:cNvPr id="7" name="iś1i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DB9B47A-0234-428F-8676-EE1F57E11D00}"/>
                </a:ext>
              </a:extLst>
            </p:cNvPr>
            <p:cNvSpPr/>
            <p:nvPr/>
          </p:nvSpPr>
          <p:spPr bwMode="auto">
            <a:xfrm>
              <a:off x="2987675" y="5026025"/>
              <a:ext cx="6478588" cy="701675"/>
            </a:xfrm>
            <a:custGeom>
              <a:avLst/>
              <a:gdLst>
                <a:gd name="T0" fmla="*/ 1808 w 3903"/>
                <a:gd name="T1" fmla="*/ 0 h 423"/>
                <a:gd name="T2" fmla="*/ 1781 w 3903"/>
                <a:gd name="T3" fmla="*/ 0 h 423"/>
                <a:gd name="T4" fmla="*/ 1443 w 3903"/>
                <a:gd name="T5" fmla="*/ 15 h 423"/>
                <a:gd name="T6" fmla="*/ 1316 w 3903"/>
                <a:gd name="T7" fmla="*/ 35 h 423"/>
                <a:gd name="T8" fmla="*/ 1063 w 3903"/>
                <a:gd name="T9" fmla="*/ 66 h 423"/>
                <a:gd name="T10" fmla="*/ 857 w 3903"/>
                <a:gd name="T11" fmla="*/ 82 h 423"/>
                <a:gd name="T12" fmla="*/ 778 w 3903"/>
                <a:gd name="T13" fmla="*/ 86 h 423"/>
                <a:gd name="T14" fmla="*/ 658 w 3903"/>
                <a:gd name="T15" fmla="*/ 76 h 423"/>
                <a:gd name="T16" fmla="*/ 517 w 3903"/>
                <a:gd name="T17" fmla="*/ 49 h 423"/>
                <a:gd name="T18" fmla="*/ 357 w 3903"/>
                <a:gd name="T19" fmla="*/ 24 h 423"/>
                <a:gd name="T20" fmla="*/ 354 w 3903"/>
                <a:gd name="T21" fmla="*/ 24 h 423"/>
                <a:gd name="T22" fmla="*/ 129 w 3903"/>
                <a:gd name="T23" fmla="*/ 51 h 423"/>
                <a:gd name="T24" fmla="*/ 51 w 3903"/>
                <a:gd name="T25" fmla="*/ 96 h 423"/>
                <a:gd name="T26" fmla="*/ 45 w 3903"/>
                <a:gd name="T27" fmla="*/ 300 h 423"/>
                <a:gd name="T28" fmla="*/ 388 w 3903"/>
                <a:gd name="T29" fmla="*/ 411 h 423"/>
                <a:gd name="T30" fmla="*/ 417 w 3903"/>
                <a:gd name="T31" fmla="*/ 412 h 423"/>
                <a:gd name="T32" fmla="*/ 734 w 3903"/>
                <a:gd name="T33" fmla="*/ 399 h 423"/>
                <a:gd name="T34" fmla="*/ 1053 w 3903"/>
                <a:gd name="T35" fmla="*/ 388 h 423"/>
                <a:gd name="T36" fmla="*/ 1059 w 3903"/>
                <a:gd name="T37" fmla="*/ 388 h 423"/>
                <a:gd name="T38" fmla="*/ 1146 w 3903"/>
                <a:gd name="T39" fmla="*/ 388 h 423"/>
                <a:gd name="T40" fmla="*/ 1722 w 3903"/>
                <a:gd name="T41" fmla="*/ 373 h 423"/>
                <a:gd name="T42" fmla="*/ 2092 w 3903"/>
                <a:gd name="T43" fmla="*/ 363 h 423"/>
                <a:gd name="T44" fmla="*/ 2346 w 3903"/>
                <a:gd name="T45" fmla="*/ 364 h 423"/>
                <a:gd name="T46" fmla="*/ 2983 w 3903"/>
                <a:gd name="T47" fmla="*/ 394 h 423"/>
                <a:gd name="T48" fmla="*/ 3262 w 3903"/>
                <a:gd name="T49" fmla="*/ 420 h 423"/>
                <a:gd name="T50" fmla="*/ 3334 w 3903"/>
                <a:gd name="T51" fmla="*/ 423 h 423"/>
                <a:gd name="T52" fmla="*/ 3507 w 3903"/>
                <a:gd name="T53" fmla="*/ 412 h 423"/>
                <a:gd name="T54" fmla="*/ 3709 w 3903"/>
                <a:gd name="T55" fmla="*/ 358 h 423"/>
                <a:gd name="T56" fmla="*/ 3863 w 3903"/>
                <a:gd name="T57" fmla="*/ 203 h 423"/>
                <a:gd name="T58" fmla="*/ 3188 w 3903"/>
                <a:gd name="T59" fmla="*/ 48 h 423"/>
                <a:gd name="T60" fmla="*/ 3158 w 3903"/>
                <a:gd name="T61" fmla="*/ 48 h 423"/>
                <a:gd name="T62" fmla="*/ 2944 w 3903"/>
                <a:gd name="T63" fmla="*/ 50 h 423"/>
                <a:gd name="T64" fmla="*/ 2824 w 3903"/>
                <a:gd name="T65" fmla="*/ 48 h 423"/>
                <a:gd name="T66" fmla="*/ 2685 w 3903"/>
                <a:gd name="T67" fmla="*/ 27 h 423"/>
                <a:gd name="T68" fmla="*/ 2548 w 3903"/>
                <a:gd name="T69" fmla="*/ 15 h 423"/>
                <a:gd name="T70" fmla="*/ 2100 w 3903"/>
                <a:gd name="T71" fmla="*/ 0 h 423"/>
                <a:gd name="T72" fmla="*/ 1969 w 3903"/>
                <a:gd name="T73" fmla="*/ 0 h 423"/>
                <a:gd name="T74" fmla="*/ 1808 w 3903"/>
                <a:gd name="T7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03" h="423">
                  <a:moveTo>
                    <a:pt x="1808" y="0"/>
                  </a:moveTo>
                  <a:cubicBezTo>
                    <a:pt x="1799" y="0"/>
                    <a:pt x="1790" y="0"/>
                    <a:pt x="1781" y="0"/>
                  </a:cubicBezTo>
                  <a:cubicBezTo>
                    <a:pt x="1668" y="0"/>
                    <a:pt x="1555" y="3"/>
                    <a:pt x="1443" y="15"/>
                  </a:cubicBezTo>
                  <a:cubicBezTo>
                    <a:pt x="1400" y="20"/>
                    <a:pt x="1359" y="30"/>
                    <a:pt x="1316" y="35"/>
                  </a:cubicBezTo>
                  <a:cubicBezTo>
                    <a:pt x="1231" y="43"/>
                    <a:pt x="1148" y="59"/>
                    <a:pt x="1063" y="66"/>
                  </a:cubicBezTo>
                  <a:cubicBezTo>
                    <a:pt x="994" y="72"/>
                    <a:pt x="925" y="75"/>
                    <a:pt x="857" y="82"/>
                  </a:cubicBezTo>
                  <a:cubicBezTo>
                    <a:pt x="831" y="85"/>
                    <a:pt x="805" y="86"/>
                    <a:pt x="778" y="86"/>
                  </a:cubicBezTo>
                  <a:cubicBezTo>
                    <a:pt x="737" y="86"/>
                    <a:pt x="696" y="83"/>
                    <a:pt x="658" y="76"/>
                  </a:cubicBezTo>
                  <a:cubicBezTo>
                    <a:pt x="610" y="68"/>
                    <a:pt x="563" y="63"/>
                    <a:pt x="517" y="49"/>
                  </a:cubicBezTo>
                  <a:cubicBezTo>
                    <a:pt x="466" y="35"/>
                    <a:pt x="410" y="24"/>
                    <a:pt x="357" y="24"/>
                  </a:cubicBezTo>
                  <a:cubicBezTo>
                    <a:pt x="356" y="24"/>
                    <a:pt x="355" y="24"/>
                    <a:pt x="354" y="24"/>
                  </a:cubicBezTo>
                  <a:cubicBezTo>
                    <a:pt x="277" y="24"/>
                    <a:pt x="202" y="25"/>
                    <a:pt x="129" y="51"/>
                  </a:cubicBezTo>
                  <a:cubicBezTo>
                    <a:pt x="103" y="61"/>
                    <a:pt x="71" y="76"/>
                    <a:pt x="51" y="96"/>
                  </a:cubicBezTo>
                  <a:cubicBezTo>
                    <a:pt x="6" y="141"/>
                    <a:pt x="0" y="254"/>
                    <a:pt x="45" y="300"/>
                  </a:cubicBezTo>
                  <a:cubicBezTo>
                    <a:pt x="121" y="379"/>
                    <a:pt x="282" y="410"/>
                    <a:pt x="388" y="411"/>
                  </a:cubicBezTo>
                  <a:cubicBezTo>
                    <a:pt x="398" y="412"/>
                    <a:pt x="408" y="412"/>
                    <a:pt x="417" y="412"/>
                  </a:cubicBezTo>
                  <a:cubicBezTo>
                    <a:pt x="523" y="412"/>
                    <a:pt x="627" y="404"/>
                    <a:pt x="734" y="399"/>
                  </a:cubicBezTo>
                  <a:cubicBezTo>
                    <a:pt x="840" y="395"/>
                    <a:pt x="946" y="388"/>
                    <a:pt x="1053" y="388"/>
                  </a:cubicBezTo>
                  <a:cubicBezTo>
                    <a:pt x="1055" y="388"/>
                    <a:pt x="1057" y="388"/>
                    <a:pt x="1059" y="388"/>
                  </a:cubicBezTo>
                  <a:cubicBezTo>
                    <a:pt x="1088" y="388"/>
                    <a:pt x="1117" y="388"/>
                    <a:pt x="1146" y="388"/>
                  </a:cubicBezTo>
                  <a:cubicBezTo>
                    <a:pt x="1338" y="388"/>
                    <a:pt x="1530" y="386"/>
                    <a:pt x="1722" y="373"/>
                  </a:cubicBezTo>
                  <a:cubicBezTo>
                    <a:pt x="1845" y="365"/>
                    <a:pt x="1968" y="363"/>
                    <a:pt x="2092" y="363"/>
                  </a:cubicBezTo>
                  <a:cubicBezTo>
                    <a:pt x="2176" y="363"/>
                    <a:pt x="2261" y="364"/>
                    <a:pt x="2346" y="364"/>
                  </a:cubicBezTo>
                  <a:cubicBezTo>
                    <a:pt x="2559" y="364"/>
                    <a:pt x="2771" y="366"/>
                    <a:pt x="2983" y="394"/>
                  </a:cubicBezTo>
                  <a:cubicBezTo>
                    <a:pt x="3075" y="407"/>
                    <a:pt x="3169" y="411"/>
                    <a:pt x="3262" y="420"/>
                  </a:cubicBezTo>
                  <a:cubicBezTo>
                    <a:pt x="3286" y="422"/>
                    <a:pt x="3310" y="423"/>
                    <a:pt x="3334" y="423"/>
                  </a:cubicBezTo>
                  <a:cubicBezTo>
                    <a:pt x="3392" y="423"/>
                    <a:pt x="3449" y="417"/>
                    <a:pt x="3507" y="412"/>
                  </a:cubicBezTo>
                  <a:cubicBezTo>
                    <a:pt x="3577" y="406"/>
                    <a:pt x="3646" y="388"/>
                    <a:pt x="3709" y="358"/>
                  </a:cubicBezTo>
                  <a:cubicBezTo>
                    <a:pt x="3759" y="334"/>
                    <a:pt x="3848" y="260"/>
                    <a:pt x="3863" y="203"/>
                  </a:cubicBezTo>
                  <a:cubicBezTo>
                    <a:pt x="3903" y="55"/>
                    <a:pt x="3347" y="48"/>
                    <a:pt x="3188" y="48"/>
                  </a:cubicBezTo>
                  <a:cubicBezTo>
                    <a:pt x="3175" y="48"/>
                    <a:pt x="3166" y="48"/>
                    <a:pt x="3158" y="48"/>
                  </a:cubicBezTo>
                  <a:cubicBezTo>
                    <a:pt x="3087" y="48"/>
                    <a:pt x="3016" y="50"/>
                    <a:pt x="2944" y="50"/>
                  </a:cubicBezTo>
                  <a:cubicBezTo>
                    <a:pt x="2904" y="50"/>
                    <a:pt x="2864" y="49"/>
                    <a:pt x="2824" y="48"/>
                  </a:cubicBezTo>
                  <a:cubicBezTo>
                    <a:pt x="2777" y="46"/>
                    <a:pt x="2731" y="37"/>
                    <a:pt x="2685" y="27"/>
                  </a:cubicBezTo>
                  <a:cubicBezTo>
                    <a:pt x="2640" y="17"/>
                    <a:pt x="2594" y="19"/>
                    <a:pt x="2548" y="15"/>
                  </a:cubicBezTo>
                  <a:cubicBezTo>
                    <a:pt x="2399" y="1"/>
                    <a:pt x="2250" y="0"/>
                    <a:pt x="2100" y="0"/>
                  </a:cubicBezTo>
                  <a:cubicBezTo>
                    <a:pt x="2057" y="0"/>
                    <a:pt x="2013" y="0"/>
                    <a:pt x="1969" y="0"/>
                  </a:cubicBezTo>
                  <a:cubicBezTo>
                    <a:pt x="1916" y="0"/>
                    <a:pt x="1862" y="0"/>
                    <a:pt x="1808" y="0"/>
                  </a:cubicBezTo>
                </a:path>
              </a:pathLst>
            </a:custGeom>
            <a:solidFill>
              <a:srgbClr val="F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ïšļ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77A9DF2-7A3D-457B-B2B2-726AB78C0101}"/>
                </a:ext>
              </a:extLst>
            </p:cNvPr>
            <p:cNvSpPr/>
            <p:nvPr/>
          </p:nvSpPr>
          <p:spPr bwMode="auto">
            <a:xfrm>
              <a:off x="8689975" y="3749675"/>
              <a:ext cx="338138" cy="1406525"/>
            </a:xfrm>
            <a:custGeom>
              <a:avLst/>
              <a:gdLst>
                <a:gd name="T0" fmla="*/ 194 w 213"/>
                <a:gd name="T1" fmla="*/ 0 h 886"/>
                <a:gd name="T2" fmla="*/ 213 w 213"/>
                <a:gd name="T3" fmla="*/ 133 h 886"/>
                <a:gd name="T4" fmla="*/ 174 w 213"/>
                <a:gd name="T5" fmla="*/ 886 h 886"/>
                <a:gd name="T6" fmla="*/ 109 w 213"/>
                <a:gd name="T7" fmla="*/ 872 h 886"/>
                <a:gd name="T8" fmla="*/ 0 w 213"/>
                <a:gd name="T9" fmla="*/ 16 h 886"/>
                <a:gd name="T10" fmla="*/ 194 w 213"/>
                <a:gd name="T11" fmla="*/ 0 h 886"/>
              </a:gdLst>
              <a:ahLst/>
              <a:cxnLst>
                <a:cxn ang="0">
                  <a:pos x="T0" y="T1"/>
                </a:cxn>
                <a:cxn ang="0">
                  <a:pos x="T2" y="T3"/>
                </a:cxn>
                <a:cxn ang="0">
                  <a:pos x="T4" y="T5"/>
                </a:cxn>
                <a:cxn ang="0">
                  <a:pos x="T6" y="T7"/>
                </a:cxn>
                <a:cxn ang="0">
                  <a:pos x="T8" y="T9"/>
                </a:cxn>
                <a:cxn ang="0">
                  <a:pos x="T10" y="T11"/>
                </a:cxn>
              </a:cxnLst>
              <a:rect l="0" t="0" r="r" b="b"/>
              <a:pathLst>
                <a:path w="213" h="886">
                  <a:moveTo>
                    <a:pt x="194" y="0"/>
                  </a:moveTo>
                  <a:lnTo>
                    <a:pt x="213" y="133"/>
                  </a:lnTo>
                  <a:lnTo>
                    <a:pt x="174" y="886"/>
                  </a:lnTo>
                  <a:lnTo>
                    <a:pt x="109" y="872"/>
                  </a:lnTo>
                  <a:lnTo>
                    <a:pt x="0" y="16"/>
                  </a:lnTo>
                  <a:lnTo>
                    <a:pt x="194" y="0"/>
                  </a:ln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i$1î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D0C6270-C8D0-44E8-AB4B-A8A909FCA6D4}"/>
                </a:ext>
              </a:extLst>
            </p:cNvPr>
            <p:cNvSpPr/>
            <p:nvPr/>
          </p:nvSpPr>
          <p:spPr bwMode="auto">
            <a:xfrm>
              <a:off x="8467725" y="3702050"/>
              <a:ext cx="319088" cy="1482725"/>
            </a:xfrm>
            <a:custGeom>
              <a:avLst/>
              <a:gdLst>
                <a:gd name="T0" fmla="*/ 13 w 201"/>
                <a:gd name="T1" fmla="*/ 5 h 934"/>
                <a:gd name="T2" fmla="*/ 0 w 201"/>
                <a:gd name="T3" fmla="*/ 504 h 934"/>
                <a:gd name="T4" fmla="*/ 127 w 201"/>
                <a:gd name="T5" fmla="*/ 934 h 934"/>
                <a:gd name="T6" fmla="*/ 201 w 201"/>
                <a:gd name="T7" fmla="*/ 906 h 934"/>
                <a:gd name="T8" fmla="*/ 138 w 201"/>
                <a:gd name="T9" fmla="*/ 523 h 934"/>
                <a:gd name="T10" fmla="*/ 196 w 201"/>
                <a:gd name="T11" fmla="*/ 0 h 934"/>
                <a:gd name="T12" fmla="*/ 13 w 201"/>
                <a:gd name="T13" fmla="*/ 5 h 934"/>
              </a:gdLst>
              <a:ahLst/>
              <a:cxnLst>
                <a:cxn ang="0">
                  <a:pos x="T0" y="T1"/>
                </a:cxn>
                <a:cxn ang="0">
                  <a:pos x="T2" y="T3"/>
                </a:cxn>
                <a:cxn ang="0">
                  <a:pos x="T4" y="T5"/>
                </a:cxn>
                <a:cxn ang="0">
                  <a:pos x="T6" y="T7"/>
                </a:cxn>
                <a:cxn ang="0">
                  <a:pos x="T8" y="T9"/>
                </a:cxn>
                <a:cxn ang="0">
                  <a:pos x="T10" y="T11"/>
                </a:cxn>
                <a:cxn ang="0">
                  <a:pos x="T12" y="T13"/>
                </a:cxn>
              </a:cxnLst>
              <a:rect l="0" t="0" r="r" b="b"/>
              <a:pathLst>
                <a:path w="201" h="934">
                  <a:moveTo>
                    <a:pt x="13" y="5"/>
                  </a:moveTo>
                  <a:lnTo>
                    <a:pt x="0" y="504"/>
                  </a:lnTo>
                  <a:lnTo>
                    <a:pt x="127" y="934"/>
                  </a:lnTo>
                  <a:lnTo>
                    <a:pt x="201" y="906"/>
                  </a:lnTo>
                  <a:lnTo>
                    <a:pt x="138" y="523"/>
                  </a:lnTo>
                  <a:lnTo>
                    <a:pt x="196" y="0"/>
                  </a:lnTo>
                  <a:lnTo>
                    <a:pt x="13" y="5"/>
                  </a:ln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ṥľi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98E098E-AE93-4A92-BA07-4C00E3BC208B}"/>
                </a:ext>
              </a:extLst>
            </p:cNvPr>
            <p:cNvSpPr/>
            <p:nvPr/>
          </p:nvSpPr>
          <p:spPr bwMode="auto">
            <a:xfrm>
              <a:off x="8612188" y="5076825"/>
              <a:ext cx="211138" cy="284163"/>
            </a:xfrm>
            <a:custGeom>
              <a:avLst/>
              <a:gdLst>
                <a:gd name="T0" fmla="*/ 105 w 127"/>
                <a:gd name="T1" fmla="*/ 0 h 171"/>
                <a:gd name="T2" fmla="*/ 20 w 127"/>
                <a:gd name="T3" fmla="*/ 39 h 171"/>
                <a:gd name="T4" fmla="*/ 49 w 127"/>
                <a:gd name="T5" fmla="*/ 98 h 171"/>
                <a:gd name="T6" fmla="*/ 4 w 127"/>
                <a:gd name="T7" fmla="*/ 126 h 171"/>
                <a:gd name="T8" fmla="*/ 15 w 127"/>
                <a:gd name="T9" fmla="*/ 161 h 171"/>
                <a:gd name="T10" fmla="*/ 127 w 127"/>
                <a:gd name="T11" fmla="*/ 90 h 171"/>
                <a:gd name="T12" fmla="*/ 105 w 127"/>
                <a:gd name="T13" fmla="*/ 0 h 171"/>
              </a:gdLst>
              <a:ahLst/>
              <a:cxnLst>
                <a:cxn ang="0">
                  <a:pos x="T0" y="T1"/>
                </a:cxn>
                <a:cxn ang="0">
                  <a:pos x="T2" y="T3"/>
                </a:cxn>
                <a:cxn ang="0">
                  <a:pos x="T4" y="T5"/>
                </a:cxn>
                <a:cxn ang="0">
                  <a:pos x="T6" y="T7"/>
                </a:cxn>
                <a:cxn ang="0">
                  <a:pos x="T8" y="T9"/>
                </a:cxn>
                <a:cxn ang="0">
                  <a:pos x="T10" y="T11"/>
                </a:cxn>
                <a:cxn ang="0">
                  <a:pos x="T12" y="T13"/>
                </a:cxn>
              </a:cxnLst>
              <a:rect l="0" t="0" r="r" b="b"/>
              <a:pathLst>
                <a:path w="127" h="171">
                  <a:moveTo>
                    <a:pt x="105" y="0"/>
                  </a:moveTo>
                  <a:cubicBezTo>
                    <a:pt x="20" y="39"/>
                    <a:pt x="20" y="39"/>
                    <a:pt x="20" y="39"/>
                  </a:cubicBezTo>
                  <a:cubicBezTo>
                    <a:pt x="49" y="98"/>
                    <a:pt x="49" y="98"/>
                    <a:pt x="49" y="98"/>
                  </a:cubicBezTo>
                  <a:cubicBezTo>
                    <a:pt x="4" y="126"/>
                    <a:pt x="4" y="126"/>
                    <a:pt x="4" y="126"/>
                  </a:cubicBezTo>
                  <a:cubicBezTo>
                    <a:pt x="4" y="126"/>
                    <a:pt x="0" y="150"/>
                    <a:pt x="15" y="161"/>
                  </a:cubicBezTo>
                  <a:cubicBezTo>
                    <a:pt x="30" y="171"/>
                    <a:pt x="127" y="90"/>
                    <a:pt x="127" y="90"/>
                  </a:cubicBezTo>
                  <a:lnTo>
                    <a:pt x="105" y="0"/>
                  </a:lnTo>
                  <a:close/>
                </a:path>
              </a:pathLst>
            </a:custGeom>
            <a:solidFill>
              <a:srgbClr val="1616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íṣḻï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6A80D9D-3B74-4FD1-917B-3C065A1286E9}"/>
                </a:ext>
              </a:extLst>
            </p:cNvPr>
            <p:cNvSpPr/>
            <p:nvPr/>
          </p:nvSpPr>
          <p:spPr bwMode="auto">
            <a:xfrm>
              <a:off x="8763000" y="5100638"/>
              <a:ext cx="234950" cy="242888"/>
            </a:xfrm>
            <a:custGeom>
              <a:avLst/>
              <a:gdLst>
                <a:gd name="T0" fmla="*/ 141 w 141"/>
                <a:gd name="T1" fmla="*/ 0 h 146"/>
                <a:gd name="T2" fmla="*/ 49 w 141"/>
                <a:gd name="T3" fmla="*/ 15 h 146"/>
                <a:gd name="T4" fmla="*/ 61 w 141"/>
                <a:gd name="T5" fmla="*/ 80 h 146"/>
                <a:gd name="T6" fmla="*/ 11 w 141"/>
                <a:gd name="T7" fmla="*/ 95 h 146"/>
                <a:gd name="T8" fmla="*/ 12 w 141"/>
                <a:gd name="T9" fmla="*/ 132 h 146"/>
                <a:gd name="T10" fmla="*/ 138 w 141"/>
                <a:gd name="T11" fmla="*/ 93 h 146"/>
                <a:gd name="T12" fmla="*/ 141 w 141"/>
                <a:gd name="T13" fmla="*/ 0 h 146"/>
              </a:gdLst>
              <a:ahLst/>
              <a:cxnLst>
                <a:cxn ang="0">
                  <a:pos x="T0" y="T1"/>
                </a:cxn>
                <a:cxn ang="0">
                  <a:pos x="T2" y="T3"/>
                </a:cxn>
                <a:cxn ang="0">
                  <a:pos x="T4" y="T5"/>
                </a:cxn>
                <a:cxn ang="0">
                  <a:pos x="T6" y="T7"/>
                </a:cxn>
                <a:cxn ang="0">
                  <a:pos x="T8" y="T9"/>
                </a:cxn>
                <a:cxn ang="0">
                  <a:pos x="T10" y="T11"/>
                </a:cxn>
                <a:cxn ang="0">
                  <a:pos x="T12" y="T13"/>
                </a:cxn>
              </a:cxnLst>
              <a:rect l="0" t="0" r="r" b="b"/>
              <a:pathLst>
                <a:path w="141" h="146">
                  <a:moveTo>
                    <a:pt x="141" y="0"/>
                  </a:moveTo>
                  <a:cubicBezTo>
                    <a:pt x="49" y="15"/>
                    <a:pt x="49" y="15"/>
                    <a:pt x="49" y="15"/>
                  </a:cubicBezTo>
                  <a:cubicBezTo>
                    <a:pt x="61" y="80"/>
                    <a:pt x="61" y="80"/>
                    <a:pt x="61" y="80"/>
                  </a:cubicBezTo>
                  <a:cubicBezTo>
                    <a:pt x="11" y="95"/>
                    <a:pt x="11" y="95"/>
                    <a:pt x="11" y="95"/>
                  </a:cubicBezTo>
                  <a:cubicBezTo>
                    <a:pt x="11" y="95"/>
                    <a:pt x="0" y="118"/>
                    <a:pt x="12" y="132"/>
                  </a:cubicBezTo>
                  <a:cubicBezTo>
                    <a:pt x="24" y="146"/>
                    <a:pt x="138" y="93"/>
                    <a:pt x="138" y="93"/>
                  </a:cubicBezTo>
                  <a:lnTo>
                    <a:pt x="141" y="0"/>
                  </a:lnTo>
                  <a:close/>
                </a:path>
              </a:pathLst>
            </a:custGeom>
            <a:solidFill>
              <a:srgbClr val="1616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sļí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301625C-28E4-49EE-9E5C-1E2E2F29B667}"/>
                </a:ext>
              </a:extLst>
            </p:cNvPr>
            <p:cNvSpPr/>
            <p:nvPr/>
          </p:nvSpPr>
          <p:spPr bwMode="auto">
            <a:xfrm>
              <a:off x="8682038" y="2287588"/>
              <a:ext cx="96838" cy="233363"/>
            </a:xfrm>
            <a:custGeom>
              <a:avLst/>
              <a:gdLst>
                <a:gd name="T0" fmla="*/ 11 w 58"/>
                <a:gd name="T1" fmla="*/ 79 h 140"/>
                <a:gd name="T2" fmla="*/ 39 w 58"/>
                <a:gd name="T3" fmla="*/ 140 h 140"/>
                <a:gd name="T4" fmla="*/ 56 w 58"/>
                <a:gd name="T5" fmla="*/ 24 h 140"/>
                <a:gd name="T6" fmla="*/ 56 w 58"/>
                <a:gd name="T7" fmla="*/ 15 h 140"/>
                <a:gd name="T8" fmla="*/ 49 w 58"/>
                <a:gd name="T9" fmla="*/ 11 h 140"/>
                <a:gd name="T10" fmla="*/ 11 w 58"/>
                <a:gd name="T11" fmla="*/ 79 h 140"/>
              </a:gdLst>
              <a:ahLst/>
              <a:cxnLst>
                <a:cxn ang="0">
                  <a:pos x="T0" y="T1"/>
                </a:cxn>
                <a:cxn ang="0">
                  <a:pos x="T2" y="T3"/>
                </a:cxn>
                <a:cxn ang="0">
                  <a:pos x="T4" y="T5"/>
                </a:cxn>
                <a:cxn ang="0">
                  <a:pos x="T6" y="T7"/>
                </a:cxn>
                <a:cxn ang="0">
                  <a:pos x="T8" y="T9"/>
                </a:cxn>
                <a:cxn ang="0">
                  <a:pos x="T10" y="T11"/>
                </a:cxn>
              </a:cxnLst>
              <a:rect l="0" t="0" r="r" b="b"/>
              <a:pathLst>
                <a:path w="58" h="140">
                  <a:moveTo>
                    <a:pt x="11" y="79"/>
                  </a:moveTo>
                  <a:cubicBezTo>
                    <a:pt x="18" y="100"/>
                    <a:pt x="27" y="121"/>
                    <a:pt x="39" y="140"/>
                  </a:cubicBezTo>
                  <a:cubicBezTo>
                    <a:pt x="39" y="101"/>
                    <a:pt x="45" y="62"/>
                    <a:pt x="56" y="24"/>
                  </a:cubicBezTo>
                  <a:cubicBezTo>
                    <a:pt x="57" y="21"/>
                    <a:pt x="58" y="18"/>
                    <a:pt x="56" y="15"/>
                  </a:cubicBezTo>
                  <a:cubicBezTo>
                    <a:pt x="55" y="13"/>
                    <a:pt x="52" y="12"/>
                    <a:pt x="49" y="11"/>
                  </a:cubicBezTo>
                  <a:cubicBezTo>
                    <a:pt x="1" y="0"/>
                    <a:pt x="0" y="42"/>
                    <a:pt x="11" y="79"/>
                  </a:cubicBez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S1î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2BEBB62-A444-4865-9F0D-8F819A204499}"/>
                </a:ext>
              </a:extLst>
            </p:cNvPr>
            <p:cNvSpPr/>
            <p:nvPr/>
          </p:nvSpPr>
          <p:spPr bwMode="auto">
            <a:xfrm>
              <a:off x="8707438" y="2146300"/>
              <a:ext cx="398463" cy="466725"/>
            </a:xfrm>
            <a:custGeom>
              <a:avLst/>
              <a:gdLst>
                <a:gd name="T0" fmla="*/ 23 w 240"/>
                <a:gd name="T1" fmla="*/ 225 h 281"/>
                <a:gd name="T2" fmla="*/ 53 w 240"/>
                <a:gd name="T3" fmla="*/ 269 h 281"/>
                <a:gd name="T4" fmla="*/ 108 w 240"/>
                <a:gd name="T5" fmla="*/ 266 h 281"/>
                <a:gd name="T6" fmla="*/ 114 w 240"/>
                <a:gd name="T7" fmla="*/ 36 h 281"/>
                <a:gd name="T8" fmla="*/ 23 w 240"/>
                <a:gd name="T9" fmla="*/ 225 h 281"/>
              </a:gdLst>
              <a:ahLst/>
              <a:cxnLst>
                <a:cxn ang="0">
                  <a:pos x="T0" y="T1"/>
                </a:cxn>
                <a:cxn ang="0">
                  <a:pos x="T2" y="T3"/>
                </a:cxn>
                <a:cxn ang="0">
                  <a:pos x="T4" y="T5"/>
                </a:cxn>
                <a:cxn ang="0">
                  <a:pos x="T6" y="T7"/>
                </a:cxn>
                <a:cxn ang="0">
                  <a:pos x="T8" y="T9"/>
                </a:cxn>
              </a:cxnLst>
              <a:rect l="0" t="0" r="r" b="b"/>
              <a:pathLst>
                <a:path w="240" h="281">
                  <a:moveTo>
                    <a:pt x="23" y="225"/>
                  </a:moveTo>
                  <a:cubicBezTo>
                    <a:pt x="28" y="241"/>
                    <a:pt x="36" y="259"/>
                    <a:pt x="53" y="269"/>
                  </a:cubicBezTo>
                  <a:cubicBezTo>
                    <a:pt x="72" y="281"/>
                    <a:pt x="93" y="275"/>
                    <a:pt x="108" y="266"/>
                  </a:cubicBezTo>
                  <a:cubicBezTo>
                    <a:pt x="156" y="237"/>
                    <a:pt x="240" y="76"/>
                    <a:pt x="114" y="36"/>
                  </a:cubicBezTo>
                  <a:cubicBezTo>
                    <a:pt x="0" y="0"/>
                    <a:pt x="2" y="159"/>
                    <a:pt x="23" y="225"/>
                  </a:cubicBezTo>
                  <a:close/>
                </a:path>
              </a:pathLst>
            </a:custGeom>
            <a:solidFill>
              <a:srgbClr val="F7C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śḻî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56FCB3A-4733-4DD3-B660-87A639DB2872}"/>
                </a:ext>
              </a:extLst>
            </p:cNvPr>
            <p:cNvSpPr/>
            <p:nvPr/>
          </p:nvSpPr>
          <p:spPr bwMode="auto">
            <a:xfrm>
              <a:off x="8909050" y="2165350"/>
              <a:ext cx="195263" cy="374650"/>
            </a:xfrm>
            <a:custGeom>
              <a:avLst/>
              <a:gdLst>
                <a:gd name="T0" fmla="*/ 0 w 117"/>
                <a:gd name="T1" fmla="*/ 215 h 226"/>
                <a:gd name="T2" fmla="*/ 37 w 117"/>
                <a:gd name="T3" fmla="*/ 218 h 226"/>
                <a:gd name="T4" fmla="*/ 108 w 117"/>
                <a:gd name="T5" fmla="*/ 81 h 226"/>
                <a:gd name="T6" fmla="*/ 31 w 117"/>
                <a:gd name="T7" fmla="*/ 56 h 226"/>
                <a:gd name="T8" fmla="*/ 34 w 117"/>
                <a:gd name="T9" fmla="*/ 126 h 226"/>
                <a:gd name="T10" fmla="*/ 0 w 117"/>
                <a:gd name="T11" fmla="*/ 215 h 226"/>
              </a:gdLst>
              <a:ahLst/>
              <a:cxnLst>
                <a:cxn ang="0">
                  <a:pos x="T0" y="T1"/>
                </a:cxn>
                <a:cxn ang="0">
                  <a:pos x="T2" y="T3"/>
                </a:cxn>
                <a:cxn ang="0">
                  <a:pos x="T4" y="T5"/>
                </a:cxn>
                <a:cxn ang="0">
                  <a:pos x="T6" y="T7"/>
                </a:cxn>
                <a:cxn ang="0">
                  <a:pos x="T8" y="T9"/>
                </a:cxn>
                <a:cxn ang="0">
                  <a:pos x="T10" y="T11"/>
                </a:cxn>
              </a:cxnLst>
              <a:rect l="0" t="0" r="r" b="b"/>
              <a:pathLst>
                <a:path w="117" h="226">
                  <a:moveTo>
                    <a:pt x="0" y="215"/>
                  </a:moveTo>
                  <a:cubicBezTo>
                    <a:pt x="8" y="226"/>
                    <a:pt x="25" y="224"/>
                    <a:pt x="37" y="218"/>
                  </a:cubicBezTo>
                  <a:cubicBezTo>
                    <a:pt x="87" y="194"/>
                    <a:pt x="117" y="135"/>
                    <a:pt x="108" y="81"/>
                  </a:cubicBezTo>
                  <a:cubicBezTo>
                    <a:pt x="100" y="36"/>
                    <a:pt x="44" y="0"/>
                    <a:pt x="31" y="56"/>
                  </a:cubicBezTo>
                  <a:cubicBezTo>
                    <a:pt x="26" y="76"/>
                    <a:pt x="37" y="104"/>
                    <a:pt x="34" y="126"/>
                  </a:cubicBezTo>
                  <a:cubicBezTo>
                    <a:pt x="29" y="157"/>
                    <a:pt x="14" y="187"/>
                    <a:pt x="0" y="215"/>
                  </a:cubicBez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ṩľ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5EE057A-05E8-40FE-82DD-E107E7474EE0}"/>
                </a:ext>
              </a:extLst>
            </p:cNvPr>
            <p:cNvSpPr/>
            <p:nvPr/>
          </p:nvSpPr>
          <p:spPr bwMode="auto">
            <a:xfrm>
              <a:off x="8482013" y="2063750"/>
              <a:ext cx="514350" cy="319088"/>
            </a:xfrm>
            <a:custGeom>
              <a:avLst/>
              <a:gdLst>
                <a:gd name="T0" fmla="*/ 135 w 310"/>
                <a:gd name="T1" fmla="*/ 28 h 192"/>
                <a:gd name="T2" fmla="*/ 0 w 310"/>
                <a:gd name="T3" fmla="*/ 169 h 192"/>
                <a:gd name="T4" fmla="*/ 151 w 310"/>
                <a:gd name="T5" fmla="*/ 173 h 192"/>
                <a:gd name="T6" fmla="*/ 296 w 310"/>
                <a:gd name="T7" fmla="*/ 77 h 192"/>
                <a:gd name="T8" fmla="*/ 135 w 310"/>
                <a:gd name="T9" fmla="*/ 28 h 192"/>
              </a:gdLst>
              <a:ahLst/>
              <a:cxnLst>
                <a:cxn ang="0">
                  <a:pos x="T0" y="T1"/>
                </a:cxn>
                <a:cxn ang="0">
                  <a:pos x="T2" y="T3"/>
                </a:cxn>
                <a:cxn ang="0">
                  <a:pos x="T4" y="T5"/>
                </a:cxn>
                <a:cxn ang="0">
                  <a:pos x="T6" y="T7"/>
                </a:cxn>
                <a:cxn ang="0">
                  <a:pos x="T8" y="T9"/>
                </a:cxn>
              </a:cxnLst>
              <a:rect l="0" t="0" r="r" b="b"/>
              <a:pathLst>
                <a:path w="310" h="192">
                  <a:moveTo>
                    <a:pt x="135" y="28"/>
                  </a:moveTo>
                  <a:cubicBezTo>
                    <a:pt x="78" y="60"/>
                    <a:pt x="52" y="130"/>
                    <a:pt x="0" y="169"/>
                  </a:cubicBezTo>
                  <a:cubicBezTo>
                    <a:pt x="47" y="191"/>
                    <a:pt x="103" y="192"/>
                    <a:pt x="151" y="173"/>
                  </a:cubicBezTo>
                  <a:cubicBezTo>
                    <a:pt x="198" y="154"/>
                    <a:pt x="310" y="142"/>
                    <a:pt x="296" y="77"/>
                  </a:cubicBezTo>
                  <a:cubicBezTo>
                    <a:pt x="281" y="10"/>
                    <a:pt x="186" y="0"/>
                    <a:pt x="135" y="28"/>
                  </a:cubicBez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Sḻî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A4A7EE9-C80E-4E0F-BFEE-456AA045196B}"/>
                </a:ext>
              </a:extLst>
            </p:cNvPr>
            <p:cNvSpPr/>
            <p:nvPr/>
          </p:nvSpPr>
          <p:spPr bwMode="auto">
            <a:xfrm>
              <a:off x="8426450" y="2616200"/>
              <a:ext cx="704850" cy="1204913"/>
            </a:xfrm>
            <a:custGeom>
              <a:avLst/>
              <a:gdLst>
                <a:gd name="T0" fmla="*/ 391 w 424"/>
                <a:gd name="T1" fmla="*/ 107 h 726"/>
                <a:gd name="T2" fmla="*/ 419 w 424"/>
                <a:gd name="T3" fmla="*/ 290 h 726"/>
                <a:gd name="T4" fmla="*/ 374 w 424"/>
                <a:gd name="T5" fmla="*/ 726 h 726"/>
                <a:gd name="T6" fmla="*/ 18 w 424"/>
                <a:gd name="T7" fmla="*/ 675 h 726"/>
                <a:gd name="T8" fmla="*/ 20 w 424"/>
                <a:gd name="T9" fmla="*/ 344 h 726"/>
                <a:gd name="T10" fmla="*/ 60 w 424"/>
                <a:gd name="T11" fmla="*/ 121 h 726"/>
                <a:gd name="T12" fmla="*/ 211 w 424"/>
                <a:gd name="T13" fmla="*/ 2 h 726"/>
                <a:gd name="T14" fmla="*/ 391 w 424"/>
                <a:gd name="T15" fmla="*/ 107 h 7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 h="726">
                  <a:moveTo>
                    <a:pt x="391" y="107"/>
                  </a:moveTo>
                  <a:cubicBezTo>
                    <a:pt x="424" y="164"/>
                    <a:pt x="423" y="229"/>
                    <a:pt x="419" y="290"/>
                  </a:cubicBezTo>
                  <a:cubicBezTo>
                    <a:pt x="409" y="430"/>
                    <a:pt x="422" y="592"/>
                    <a:pt x="374" y="726"/>
                  </a:cubicBezTo>
                  <a:cubicBezTo>
                    <a:pt x="283" y="726"/>
                    <a:pt x="108" y="684"/>
                    <a:pt x="18" y="675"/>
                  </a:cubicBezTo>
                  <a:cubicBezTo>
                    <a:pt x="0" y="553"/>
                    <a:pt x="10" y="482"/>
                    <a:pt x="20" y="344"/>
                  </a:cubicBezTo>
                  <a:cubicBezTo>
                    <a:pt x="25" y="277"/>
                    <a:pt x="36" y="186"/>
                    <a:pt x="60" y="121"/>
                  </a:cubicBezTo>
                  <a:cubicBezTo>
                    <a:pt x="80" y="68"/>
                    <a:pt x="132" y="0"/>
                    <a:pt x="211" y="2"/>
                  </a:cubicBezTo>
                  <a:cubicBezTo>
                    <a:pt x="285" y="4"/>
                    <a:pt x="361" y="55"/>
                    <a:pt x="391" y="107"/>
                  </a:cubicBezTo>
                  <a:close/>
                </a:path>
              </a:pathLst>
            </a:custGeom>
            <a:solidFill>
              <a:srgbClr val="7EAC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šļí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65239F1-DB3F-4679-B50C-B68EF90D89E9}"/>
                </a:ext>
              </a:extLst>
            </p:cNvPr>
            <p:cNvSpPr/>
            <p:nvPr/>
          </p:nvSpPr>
          <p:spPr bwMode="auto">
            <a:xfrm>
              <a:off x="8769350" y="2528888"/>
              <a:ext cx="106363" cy="144463"/>
            </a:xfrm>
            <a:custGeom>
              <a:avLst/>
              <a:gdLst>
                <a:gd name="T0" fmla="*/ 37 w 64"/>
                <a:gd name="T1" fmla="*/ 83 h 87"/>
                <a:gd name="T2" fmla="*/ 8 w 64"/>
                <a:gd name="T3" fmla="*/ 76 h 87"/>
                <a:gd name="T4" fmla="*/ 4 w 64"/>
                <a:gd name="T5" fmla="*/ 53 h 87"/>
                <a:gd name="T6" fmla="*/ 15 w 64"/>
                <a:gd name="T7" fmla="*/ 0 h 87"/>
                <a:gd name="T8" fmla="*/ 64 w 64"/>
                <a:gd name="T9" fmla="*/ 10 h 87"/>
                <a:gd name="T10" fmla="*/ 54 w 64"/>
                <a:gd name="T11" fmla="*/ 61 h 87"/>
                <a:gd name="T12" fmla="*/ 37 w 64"/>
                <a:gd name="T13" fmla="*/ 83 h 87"/>
              </a:gdLst>
              <a:ahLst/>
              <a:cxnLst>
                <a:cxn ang="0">
                  <a:pos x="T0" y="T1"/>
                </a:cxn>
                <a:cxn ang="0">
                  <a:pos x="T2" y="T3"/>
                </a:cxn>
                <a:cxn ang="0">
                  <a:pos x="T4" y="T5"/>
                </a:cxn>
                <a:cxn ang="0">
                  <a:pos x="T6" y="T7"/>
                </a:cxn>
                <a:cxn ang="0">
                  <a:pos x="T8" y="T9"/>
                </a:cxn>
                <a:cxn ang="0">
                  <a:pos x="T10" y="T11"/>
                </a:cxn>
                <a:cxn ang="0">
                  <a:pos x="T12" y="T13"/>
                </a:cxn>
              </a:cxnLst>
              <a:rect l="0" t="0" r="r" b="b"/>
              <a:pathLst>
                <a:path w="64" h="87">
                  <a:moveTo>
                    <a:pt x="37" y="83"/>
                  </a:moveTo>
                  <a:cubicBezTo>
                    <a:pt x="28" y="87"/>
                    <a:pt x="18" y="85"/>
                    <a:pt x="8" y="76"/>
                  </a:cubicBezTo>
                  <a:cubicBezTo>
                    <a:pt x="0" y="67"/>
                    <a:pt x="2" y="65"/>
                    <a:pt x="4" y="53"/>
                  </a:cubicBezTo>
                  <a:cubicBezTo>
                    <a:pt x="7" y="35"/>
                    <a:pt x="12" y="17"/>
                    <a:pt x="15" y="0"/>
                  </a:cubicBezTo>
                  <a:cubicBezTo>
                    <a:pt x="64" y="10"/>
                    <a:pt x="64" y="10"/>
                    <a:pt x="64" y="10"/>
                  </a:cubicBezTo>
                  <a:cubicBezTo>
                    <a:pt x="64" y="10"/>
                    <a:pt x="54" y="58"/>
                    <a:pt x="54" y="61"/>
                  </a:cubicBezTo>
                  <a:cubicBezTo>
                    <a:pt x="51" y="71"/>
                    <a:pt x="45" y="80"/>
                    <a:pt x="37" y="83"/>
                  </a:cubicBezTo>
                  <a:close/>
                </a:path>
              </a:pathLst>
            </a:custGeom>
            <a:solidFill>
              <a:srgbClr val="F7C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ṧḷ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6DA0CC9-4442-4E31-9CA5-4BF8CBC1FD7F}"/>
                </a:ext>
              </a:extLst>
            </p:cNvPr>
            <p:cNvSpPr/>
            <p:nvPr/>
          </p:nvSpPr>
          <p:spPr bwMode="auto">
            <a:xfrm>
              <a:off x="7842250" y="2813050"/>
              <a:ext cx="174625" cy="119063"/>
            </a:xfrm>
            <a:custGeom>
              <a:avLst/>
              <a:gdLst>
                <a:gd name="T0" fmla="*/ 110 w 110"/>
                <a:gd name="T1" fmla="*/ 40 h 75"/>
                <a:gd name="T2" fmla="*/ 70 w 110"/>
                <a:gd name="T3" fmla="*/ 0 h 75"/>
                <a:gd name="T4" fmla="*/ 7 w 110"/>
                <a:gd name="T5" fmla="*/ 1 h 75"/>
                <a:gd name="T6" fmla="*/ 0 w 110"/>
                <a:gd name="T7" fmla="*/ 34 h 75"/>
                <a:gd name="T8" fmla="*/ 95 w 110"/>
                <a:gd name="T9" fmla="*/ 75 h 75"/>
                <a:gd name="T10" fmla="*/ 110 w 110"/>
                <a:gd name="T11" fmla="*/ 40 h 75"/>
              </a:gdLst>
              <a:ahLst/>
              <a:cxnLst>
                <a:cxn ang="0">
                  <a:pos x="T0" y="T1"/>
                </a:cxn>
                <a:cxn ang="0">
                  <a:pos x="T2" y="T3"/>
                </a:cxn>
                <a:cxn ang="0">
                  <a:pos x="T4" y="T5"/>
                </a:cxn>
                <a:cxn ang="0">
                  <a:pos x="T6" y="T7"/>
                </a:cxn>
                <a:cxn ang="0">
                  <a:pos x="T8" y="T9"/>
                </a:cxn>
                <a:cxn ang="0">
                  <a:pos x="T10" y="T11"/>
                </a:cxn>
              </a:cxnLst>
              <a:rect l="0" t="0" r="r" b="b"/>
              <a:pathLst>
                <a:path w="110" h="75">
                  <a:moveTo>
                    <a:pt x="110" y="40"/>
                  </a:moveTo>
                  <a:lnTo>
                    <a:pt x="70" y="0"/>
                  </a:lnTo>
                  <a:lnTo>
                    <a:pt x="7" y="1"/>
                  </a:lnTo>
                  <a:lnTo>
                    <a:pt x="0" y="34"/>
                  </a:lnTo>
                  <a:lnTo>
                    <a:pt x="95" y="75"/>
                  </a:lnTo>
                  <a:lnTo>
                    <a:pt x="110" y="40"/>
                  </a:lnTo>
                  <a:close/>
                </a:path>
              </a:pathLst>
            </a:custGeom>
            <a:solidFill>
              <a:srgbClr val="F7C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íş1i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3CE0192-C8AF-4627-BBD5-8B434331DFFB}"/>
                </a:ext>
              </a:extLst>
            </p:cNvPr>
            <p:cNvSpPr/>
            <p:nvPr/>
          </p:nvSpPr>
          <p:spPr bwMode="auto">
            <a:xfrm>
              <a:off x="7931150" y="2622550"/>
              <a:ext cx="830263" cy="546100"/>
            </a:xfrm>
            <a:custGeom>
              <a:avLst/>
              <a:gdLst>
                <a:gd name="T0" fmla="*/ 523 w 523"/>
                <a:gd name="T1" fmla="*/ 41 h 344"/>
                <a:gd name="T2" fmla="*/ 478 w 523"/>
                <a:gd name="T3" fmla="*/ 0 h 344"/>
                <a:gd name="T4" fmla="*/ 233 w 523"/>
                <a:gd name="T5" fmla="*/ 195 h 344"/>
                <a:gd name="T6" fmla="*/ 57 w 523"/>
                <a:gd name="T7" fmla="*/ 133 h 344"/>
                <a:gd name="T8" fmla="*/ 0 w 523"/>
                <a:gd name="T9" fmla="*/ 205 h 344"/>
                <a:gd name="T10" fmla="*/ 236 w 523"/>
                <a:gd name="T11" fmla="*/ 344 h 344"/>
                <a:gd name="T12" fmla="*/ 485 w 523"/>
                <a:gd name="T13" fmla="*/ 184 h 344"/>
                <a:gd name="T14" fmla="*/ 523 w 523"/>
                <a:gd name="T15" fmla="*/ 41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44">
                  <a:moveTo>
                    <a:pt x="523" y="41"/>
                  </a:moveTo>
                  <a:lnTo>
                    <a:pt x="478" y="0"/>
                  </a:lnTo>
                  <a:lnTo>
                    <a:pt x="233" y="195"/>
                  </a:lnTo>
                  <a:lnTo>
                    <a:pt x="57" y="133"/>
                  </a:lnTo>
                  <a:lnTo>
                    <a:pt x="0" y="205"/>
                  </a:lnTo>
                  <a:lnTo>
                    <a:pt x="236" y="344"/>
                  </a:lnTo>
                  <a:lnTo>
                    <a:pt x="485" y="184"/>
                  </a:lnTo>
                  <a:lnTo>
                    <a:pt x="523" y="41"/>
                  </a:lnTo>
                  <a:close/>
                </a:path>
              </a:pathLst>
            </a:custGeom>
            <a:solidFill>
              <a:srgbClr val="7EAC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šḻî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20B1006-C977-45E1-94A2-7BE5BDCF9460}"/>
                </a:ext>
              </a:extLst>
            </p:cNvPr>
            <p:cNvSpPr/>
            <p:nvPr/>
          </p:nvSpPr>
          <p:spPr bwMode="auto">
            <a:xfrm>
              <a:off x="3767138" y="5149850"/>
              <a:ext cx="192088" cy="104775"/>
            </a:xfrm>
            <a:custGeom>
              <a:avLst/>
              <a:gdLst>
                <a:gd name="T0" fmla="*/ 56 w 121"/>
                <a:gd name="T1" fmla="*/ 0 h 66"/>
                <a:gd name="T2" fmla="*/ 121 w 121"/>
                <a:gd name="T3" fmla="*/ 36 h 66"/>
                <a:gd name="T4" fmla="*/ 116 w 121"/>
                <a:gd name="T5" fmla="*/ 66 h 66"/>
                <a:gd name="T6" fmla="*/ 0 w 121"/>
                <a:gd name="T7" fmla="*/ 51 h 66"/>
                <a:gd name="T8" fmla="*/ 6 w 121"/>
                <a:gd name="T9" fmla="*/ 7 h 66"/>
                <a:gd name="T10" fmla="*/ 56 w 121"/>
                <a:gd name="T11" fmla="*/ 0 h 66"/>
              </a:gdLst>
              <a:ahLst/>
              <a:cxnLst>
                <a:cxn ang="0">
                  <a:pos x="T0" y="T1"/>
                </a:cxn>
                <a:cxn ang="0">
                  <a:pos x="T2" y="T3"/>
                </a:cxn>
                <a:cxn ang="0">
                  <a:pos x="T4" y="T5"/>
                </a:cxn>
                <a:cxn ang="0">
                  <a:pos x="T6" y="T7"/>
                </a:cxn>
                <a:cxn ang="0">
                  <a:pos x="T8" y="T9"/>
                </a:cxn>
                <a:cxn ang="0">
                  <a:pos x="T10" y="T11"/>
                </a:cxn>
              </a:cxnLst>
              <a:rect l="0" t="0" r="r" b="b"/>
              <a:pathLst>
                <a:path w="121" h="66">
                  <a:moveTo>
                    <a:pt x="56" y="0"/>
                  </a:moveTo>
                  <a:lnTo>
                    <a:pt x="121" y="36"/>
                  </a:lnTo>
                  <a:lnTo>
                    <a:pt x="116" y="66"/>
                  </a:lnTo>
                  <a:lnTo>
                    <a:pt x="0" y="51"/>
                  </a:lnTo>
                  <a:lnTo>
                    <a:pt x="6" y="7"/>
                  </a:lnTo>
                  <a:lnTo>
                    <a:pt x="56" y="0"/>
                  </a:ln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ïṥ1i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292A1A9-1DED-4DCD-9E74-BA48340F7025}"/>
                </a:ext>
              </a:extLst>
            </p:cNvPr>
            <p:cNvSpPr/>
            <p:nvPr/>
          </p:nvSpPr>
          <p:spPr bwMode="auto">
            <a:xfrm>
              <a:off x="3297238" y="5202238"/>
              <a:ext cx="184150" cy="136525"/>
            </a:xfrm>
            <a:custGeom>
              <a:avLst/>
              <a:gdLst>
                <a:gd name="T0" fmla="*/ 56 w 116"/>
                <a:gd name="T1" fmla="*/ 1 h 86"/>
                <a:gd name="T2" fmla="*/ 11 w 116"/>
                <a:gd name="T3" fmla="*/ 0 h 86"/>
                <a:gd name="T4" fmla="*/ 0 w 116"/>
                <a:gd name="T5" fmla="*/ 38 h 86"/>
                <a:gd name="T6" fmla="*/ 1 w 116"/>
                <a:gd name="T7" fmla="*/ 38 h 86"/>
                <a:gd name="T8" fmla="*/ 1 w 116"/>
                <a:gd name="T9" fmla="*/ 38 h 86"/>
                <a:gd name="T10" fmla="*/ 76 w 116"/>
                <a:gd name="T11" fmla="*/ 82 h 86"/>
                <a:gd name="T12" fmla="*/ 113 w 116"/>
                <a:gd name="T13" fmla="*/ 86 h 86"/>
                <a:gd name="T14" fmla="*/ 116 w 116"/>
                <a:gd name="T15" fmla="*/ 45 h 86"/>
                <a:gd name="T16" fmla="*/ 107 w 116"/>
                <a:gd name="T17" fmla="*/ 38 h 86"/>
                <a:gd name="T18" fmla="*/ 56 w 116"/>
                <a:gd name="T19" fmla="*/ 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86">
                  <a:moveTo>
                    <a:pt x="56" y="1"/>
                  </a:moveTo>
                  <a:lnTo>
                    <a:pt x="11" y="0"/>
                  </a:lnTo>
                  <a:lnTo>
                    <a:pt x="0" y="38"/>
                  </a:lnTo>
                  <a:lnTo>
                    <a:pt x="1" y="38"/>
                  </a:lnTo>
                  <a:lnTo>
                    <a:pt x="1" y="38"/>
                  </a:lnTo>
                  <a:lnTo>
                    <a:pt x="76" y="82"/>
                  </a:lnTo>
                  <a:lnTo>
                    <a:pt x="113" y="86"/>
                  </a:lnTo>
                  <a:lnTo>
                    <a:pt x="116" y="45"/>
                  </a:lnTo>
                  <a:lnTo>
                    <a:pt x="107" y="38"/>
                  </a:lnTo>
                  <a:lnTo>
                    <a:pt x="56" y="1"/>
                  </a:ln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iSľî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DF4E22A-93F4-4D93-BE8D-CBE6A721DF19}"/>
                </a:ext>
              </a:extLst>
            </p:cNvPr>
            <p:cNvSpPr/>
            <p:nvPr/>
          </p:nvSpPr>
          <p:spPr bwMode="auto">
            <a:xfrm>
              <a:off x="3105150" y="3890963"/>
              <a:ext cx="547688" cy="1328738"/>
            </a:xfrm>
            <a:custGeom>
              <a:avLst/>
              <a:gdLst>
                <a:gd name="T0" fmla="*/ 304 w 330"/>
                <a:gd name="T1" fmla="*/ 98 h 801"/>
                <a:gd name="T2" fmla="*/ 330 w 330"/>
                <a:gd name="T3" fmla="*/ 347 h 801"/>
                <a:gd name="T4" fmla="*/ 195 w 330"/>
                <a:gd name="T5" fmla="*/ 801 h 801"/>
                <a:gd name="T6" fmla="*/ 117 w 330"/>
                <a:gd name="T7" fmla="*/ 786 h 801"/>
                <a:gd name="T8" fmla="*/ 165 w 330"/>
                <a:gd name="T9" fmla="*/ 333 h 801"/>
                <a:gd name="T10" fmla="*/ 47 w 330"/>
                <a:gd name="T11" fmla="*/ 0 h 801"/>
                <a:gd name="T12" fmla="*/ 304 w 330"/>
                <a:gd name="T13" fmla="*/ 98 h 801"/>
              </a:gdLst>
              <a:ahLst/>
              <a:cxnLst>
                <a:cxn ang="0">
                  <a:pos x="T0" y="T1"/>
                </a:cxn>
                <a:cxn ang="0">
                  <a:pos x="T2" y="T3"/>
                </a:cxn>
                <a:cxn ang="0">
                  <a:pos x="T4" y="T5"/>
                </a:cxn>
                <a:cxn ang="0">
                  <a:pos x="T6" y="T7"/>
                </a:cxn>
                <a:cxn ang="0">
                  <a:pos x="T8" y="T9"/>
                </a:cxn>
                <a:cxn ang="0">
                  <a:pos x="T10" y="T11"/>
                </a:cxn>
                <a:cxn ang="0">
                  <a:pos x="T12" y="T13"/>
                </a:cxn>
              </a:cxnLst>
              <a:rect l="0" t="0" r="r" b="b"/>
              <a:pathLst>
                <a:path w="330" h="801">
                  <a:moveTo>
                    <a:pt x="304" y="98"/>
                  </a:moveTo>
                  <a:cubicBezTo>
                    <a:pt x="311" y="98"/>
                    <a:pt x="330" y="347"/>
                    <a:pt x="330" y="347"/>
                  </a:cubicBezTo>
                  <a:cubicBezTo>
                    <a:pt x="195" y="801"/>
                    <a:pt x="195" y="801"/>
                    <a:pt x="195" y="801"/>
                  </a:cubicBezTo>
                  <a:cubicBezTo>
                    <a:pt x="117" y="786"/>
                    <a:pt x="117" y="786"/>
                    <a:pt x="117" y="786"/>
                  </a:cubicBezTo>
                  <a:cubicBezTo>
                    <a:pt x="165" y="333"/>
                    <a:pt x="165" y="333"/>
                    <a:pt x="165" y="333"/>
                  </a:cubicBezTo>
                  <a:cubicBezTo>
                    <a:pt x="165" y="333"/>
                    <a:pt x="0" y="143"/>
                    <a:pt x="47" y="0"/>
                  </a:cubicBezTo>
                  <a:cubicBezTo>
                    <a:pt x="119" y="35"/>
                    <a:pt x="304" y="98"/>
                    <a:pt x="304" y="98"/>
                  </a:cubicBezTo>
                  <a:close/>
                </a:path>
              </a:pathLst>
            </a:custGeom>
            <a:solidFill>
              <a:srgbClr val="7EAC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1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CE76A43-6843-4DC4-B25E-03129414F3C3}"/>
                </a:ext>
              </a:extLst>
            </p:cNvPr>
            <p:cNvSpPr/>
            <p:nvPr/>
          </p:nvSpPr>
          <p:spPr bwMode="auto">
            <a:xfrm>
              <a:off x="3581400" y="4057650"/>
              <a:ext cx="377825" cy="1104900"/>
            </a:xfrm>
            <a:custGeom>
              <a:avLst/>
              <a:gdLst>
                <a:gd name="T0" fmla="*/ 212 w 228"/>
                <a:gd name="T1" fmla="*/ 0 h 666"/>
                <a:gd name="T2" fmla="*/ 228 w 228"/>
                <a:gd name="T3" fmla="*/ 223 h 666"/>
                <a:gd name="T4" fmla="*/ 184 w 228"/>
                <a:gd name="T5" fmla="*/ 666 h 666"/>
                <a:gd name="T6" fmla="*/ 104 w 228"/>
                <a:gd name="T7" fmla="*/ 662 h 666"/>
                <a:gd name="T8" fmla="*/ 77 w 228"/>
                <a:gd name="T9" fmla="*/ 234 h 666"/>
                <a:gd name="T10" fmla="*/ 0 w 228"/>
                <a:gd name="T11" fmla="*/ 5 h 666"/>
                <a:gd name="T12" fmla="*/ 212 w 228"/>
                <a:gd name="T13" fmla="*/ 0 h 666"/>
              </a:gdLst>
              <a:ahLst/>
              <a:cxnLst>
                <a:cxn ang="0">
                  <a:pos x="T0" y="T1"/>
                </a:cxn>
                <a:cxn ang="0">
                  <a:pos x="T2" y="T3"/>
                </a:cxn>
                <a:cxn ang="0">
                  <a:pos x="T4" y="T5"/>
                </a:cxn>
                <a:cxn ang="0">
                  <a:pos x="T6" y="T7"/>
                </a:cxn>
                <a:cxn ang="0">
                  <a:pos x="T8" y="T9"/>
                </a:cxn>
                <a:cxn ang="0">
                  <a:pos x="T10" y="T11"/>
                </a:cxn>
                <a:cxn ang="0">
                  <a:pos x="T12" y="T13"/>
                </a:cxn>
              </a:cxnLst>
              <a:rect l="0" t="0" r="r" b="b"/>
              <a:pathLst>
                <a:path w="228" h="666">
                  <a:moveTo>
                    <a:pt x="212" y="0"/>
                  </a:moveTo>
                  <a:cubicBezTo>
                    <a:pt x="228" y="223"/>
                    <a:pt x="228" y="223"/>
                    <a:pt x="228" y="223"/>
                  </a:cubicBezTo>
                  <a:cubicBezTo>
                    <a:pt x="184" y="666"/>
                    <a:pt x="184" y="666"/>
                    <a:pt x="184" y="666"/>
                  </a:cubicBezTo>
                  <a:cubicBezTo>
                    <a:pt x="104" y="662"/>
                    <a:pt x="104" y="662"/>
                    <a:pt x="104" y="662"/>
                  </a:cubicBezTo>
                  <a:cubicBezTo>
                    <a:pt x="104" y="662"/>
                    <a:pt x="85" y="242"/>
                    <a:pt x="77" y="234"/>
                  </a:cubicBezTo>
                  <a:cubicBezTo>
                    <a:pt x="69" y="225"/>
                    <a:pt x="0" y="5"/>
                    <a:pt x="0" y="5"/>
                  </a:cubicBezTo>
                  <a:lnTo>
                    <a:pt x="212" y="0"/>
                  </a:lnTo>
                  <a:close/>
                </a:path>
              </a:pathLst>
            </a:custGeom>
            <a:solidFill>
              <a:srgbClr val="7EAC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sľí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E501499-3858-4415-9D4D-AB5FB396B8FE}"/>
                </a:ext>
              </a:extLst>
            </p:cNvPr>
            <p:cNvSpPr/>
            <p:nvPr/>
          </p:nvSpPr>
          <p:spPr bwMode="auto">
            <a:xfrm>
              <a:off x="3117850" y="2901950"/>
              <a:ext cx="1271588" cy="1328738"/>
            </a:xfrm>
            <a:custGeom>
              <a:avLst/>
              <a:gdLst>
                <a:gd name="T0" fmla="*/ 385 w 766"/>
                <a:gd name="T1" fmla="*/ 799 h 801"/>
                <a:gd name="T2" fmla="*/ 56 w 766"/>
                <a:gd name="T3" fmla="*/ 652 h 801"/>
                <a:gd name="T4" fmla="*/ 29 w 766"/>
                <a:gd name="T5" fmla="*/ 571 h 801"/>
                <a:gd name="T6" fmla="*/ 44 w 766"/>
                <a:gd name="T7" fmla="*/ 526 h 801"/>
                <a:gd name="T8" fmla="*/ 175 w 766"/>
                <a:gd name="T9" fmla="*/ 269 h 801"/>
                <a:gd name="T10" fmla="*/ 314 w 766"/>
                <a:gd name="T11" fmla="*/ 110 h 801"/>
                <a:gd name="T12" fmla="*/ 573 w 766"/>
                <a:gd name="T13" fmla="*/ 0 h 801"/>
                <a:gd name="T14" fmla="*/ 700 w 766"/>
                <a:gd name="T15" fmla="*/ 175 h 801"/>
                <a:gd name="T16" fmla="*/ 557 w 766"/>
                <a:gd name="T17" fmla="*/ 413 h 801"/>
                <a:gd name="T18" fmla="*/ 535 w 766"/>
                <a:gd name="T19" fmla="*/ 652 h 801"/>
                <a:gd name="T20" fmla="*/ 549 w 766"/>
                <a:gd name="T21" fmla="*/ 739 h 801"/>
                <a:gd name="T22" fmla="*/ 385 w 766"/>
                <a:gd name="T23" fmla="*/ 79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6" h="801">
                  <a:moveTo>
                    <a:pt x="385" y="799"/>
                  </a:moveTo>
                  <a:cubicBezTo>
                    <a:pt x="131" y="794"/>
                    <a:pt x="112" y="666"/>
                    <a:pt x="56" y="652"/>
                  </a:cubicBezTo>
                  <a:cubicBezTo>
                    <a:pt x="0" y="638"/>
                    <a:pt x="29" y="571"/>
                    <a:pt x="29" y="571"/>
                  </a:cubicBezTo>
                  <a:cubicBezTo>
                    <a:pt x="29" y="571"/>
                    <a:pt x="40" y="541"/>
                    <a:pt x="44" y="526"/>
                  </a:cubicBezTo>
                  <a:cubicBezTo>
                    <a:pt x="77" y="413"/>
                    <a:pt x="175" y="269"/>
                    <a:pt x="175" y="269"/>
                  </a:cubicBezTo>
                  <a:cubicBezTo>
                    <a:pt x="224" y="203"/>
                    <a:pt x="272" y="145"/>
                    <a:pt x="314" y="110"/>
                  </a:cubicBezTo>
                  <a:cubicBezTo>
                    <a:pt x="439" y="5"/>
                    <a:pt x="573" y="0"/>
                    <a:pt x="573" y="0"/>
                  </a:cubicBezTo>
                  <a:cubicBezTo>
                    <a:pt x="766" y="60"/>
                    <a:pt x="698" y="151"/>
                    <a:pt x="700" y="175"/>
                  </a:cubicBezTo>
                  <a:cubicBezTo>
                    <a:pt x="636" y="233"/>
                    <a:pt x="591" y="320"/>
                    <a:pt x="557" y="413"/>
                  </a:cubicBezTo>
                  <a:cubicBezTo>
                    <a:pt x="541" y="463"/>
                    <a:pt x="522" y="548"/>
                    <a:pt x="535" y="652"/>
                  </a:cubicBezTo>
                  <a:cubicBezTo>
                    <a:pt x="539" y="685"/>
                    <a:pt x="544" y="714"/>
                    <a:pt x="549" y="739"/>
                  </a:cubicBezTo>
                  <a:cubicBezTo>
                    <a:pt x="550" y="772"/>
                    <a:pt x="518" y="801"/>
                    <a:pt x="385" y="799"/>
                  </a:cubicBezTo>
                  <a:close/>
                </a:path>
              </a:pathLst>
            </a:custGeom>
            <a:solidFill>
              <a:srgbClr val="596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śļ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C8C1A51-41D1-4226-A51E-810FA39AA1A5}"/>
                </a:ext>
              </a:extLst>
            </p:cNvPr>
            <p:cNvSpPr/>
            <p:nvPr/>
          </p:nvSpPr>
          <p:spPr bwMode="auto">
            <a:xfrm>
              <a:off x="3449638" y="2897188"/>
              <a:ext cx="788988" cy="1368425"/>
            </a:xfrm>
            <a:custGeom>
              <a:avLst/>
              <a:gdLst>
                <a:gd name="T0" fmla="*/ 374 w 475"/>
                <a:gd name="T1" fmla="*/ 23 h 825"/>
                <a:gd name="T2" fmla="*/ 443 w 475"/>
                <a:gd name="T3" fmla="*/ 41 h 825"/>
                <a:gd name="T4" fmla="*/ 297 w 475"/>
                <a:gd name="T5" fmla="*/ 792 h 825"/>
                <a:gd name="T6" fmla="*/ 0 w 475"/>
                <a:gd name="T7" fmla="*/ 765 h 825"/>
                <a:gd name="T8" fmla="*/ 374 w 475"/>
                <a:gd name="T9" fmla="*/ 23 h 825"/>
              </a:gdLst>
              <a:ahLst/>
              <a:cxnLst>
                <a:cxn ang="0">
                  <a:pos x="T0" y="T1"/>
                </a:cxn>
                <a:cxn ang="0">
                  <a:pos x="T2" y="T3"/>
                </a:cxn>
                <a:cxn ang="0">
                  <a:pos x="T4" y="T5"/>
                </a:cxn>
                <a:cxn ang="0">
                  <a:pos x="T6" y="T7"/>
                </a:cxn>
                <a:cxn ang="0">
                  <a:pos x="T8" y="T9"/>
                </a:cxn>
              </a:cxnLst>
              <a:rect l="0" t="0" r="r" b="b"/>
              <a:pathLst>
                <a:path w="475" h="825">
                  <a:moveTo>
                    <a:pt x="374" y="23"/>
                  </a:moveTo>
                  <a:cubicBezTo>
                    <a:pt x="374" y="23"/>
                    <a:pt x="417" y="0"/>
                    <a:pt x="443" y="41"/>
                  </a:cubicBezTo>
                  <a:cubicBezTo>
                    <a:pt x="475" y="90"/>
                    <a:pt x="293" y="314"/>
                    <a:pt x="297" y="792"/>
                  </a:cubicBezTo>
                  <a:cubicBezTo>
                    <a:pt x="250" y="802"/>
                    <a:pt x="127" y="825"/>
                    <a:pt x="0" y="765"/>
                  </a:cubicBezTo>
                  <a:cubicBezTo>
                    <a:pt x="28" y="623"/>
                    <a:pt x="153" y="194"/>
                    <a:pt x="37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ṡlï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A0F79A0-FF10-4AA3-9487-91A9D13ABE29}"/>
                </a:ext>
              </a:extLst>
            </p:cNvPr>
            <p:cNvSpPr/>
            <p:nvPr/>
          </p:nvSpPr>
          <p:spPr bwMode="auto">
            <a:xfrm>
              <a:off x="4157663" y="2628900"/>
              <a:ext cx="222250" cy="442913"/>
            </a:xfrm>
            <a:custGeom>
              <a:avLst/>
              <a:gdLst>
                <a:gd name="T0" fmla="*/ 41 w 133"/>
                <a:gd name="T1" fmla="*/ 33 h 267"/>
                <a:gd name="T2" fmla="*/ 74 w 133"/>
                <a:gd name="T3" fmla="*/ 114 h 267"/>
                <a:gd name="T4" fmla="*/ 57 w 133"/>
                <a:gd name="T5" fmla="*/ 151 h 267"/>
                <a:gd name="T6" fmla="*/ 22 w 133"/>
                <a:gd name="T7" fmla="*/ 235 h 267"/>
                <a:gd name="T8" fmla="*/ 73 w 133"/>
                <a:gd name="T9" fmla="*/ 266 h 267"/>
                <a:gd name="T10" fmla="*/ 80 w 133"/>
                <a:gd name="T11" fmla="*/ 267 h 267"/>
                <a:gd name="T12" fmla="*/ 88 w 133"/>
                <a:gd name="T13" fmla="*/ 258 h 267"/>
                <a:gd name="T14" fmla="*/ 87 w 133"/>
                <a:gd name="T15" fmla="*/ 246 h 267"/>
                <a:gd name="T16" fmla="*/ 122 w 133"/>
                <a:gd name="T17" fmla="*/ 121 h 267"/>
                <a:gd name="T18" fmla="*/ 104 w 133"/>
                <a:gd name="T19" fmla="*/ 2 h 267"/>
                <a:gd name="T20" fmla="*/ 56 w 133"/>
                <a:gd name="T21" fmla="*/ 18 h 267"/>
                <a:gd name="T22" fmla="*/ 41 w 133"/>
                <a:gd name="T23" fmla="*/ 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267">
                  <a:moveTo>
                    <a:pt x="41" y="33"/>
                  </a:moveTo>
                  <a:cubicBezTo>
                    <a:pt x="63" y="50"/>
                    <a:pt x="81" y="86"/>
                    <a:pt x="74" y="114"/>
                  </a:cubicBezTo>
                  <a:cubicBezTo>
                    <a:pt x="70" y="128"/>
                    <a:pt x="60" y="137"/>
                    <a:pt x="57" y="151"/>
                  </a:cubicBezTo>
                  <a:cubicBezTo>
                    <a:pt x="51" y="180"/>
                    <a:pt x="0" y="202"/>
                    <a:pt x="22" y="235"/>
                  </a:cubicBezTo>
                  <a:cubicBezTo>
                    <a:pt x="32" y="252"/>
                    <a:pt x="53" y="260"/>
                    <a:pt x="73" y="266"/>
                  </a:cubicBezTo>
                  <a:cubicBezTo>
                    <a:pt x="75" y="266"/>
                    <a:pt x="78" y="267"/>
                    <a:pt x="80" y="267"/>
                  </a:cubicBezTo>
                  <a:cubicBezTo>
                    <a:pt x="84" y="266"/>
                    <a:pt x="87" y="262"/>
                    <a:pt x="88" y="258"/>
                  </a:cubicBezTo>
                  <a:cubicBezTo>
                    <a:pt x="88" y="254"/>
                    <a:pt x="88" y="250"/>
                    <a:pt x="87" y="246"/>
                  </a:cubicBezTo>
                  <a:cubicBezTo>
                    <a:pt x="83" y="203"/>
                    <a:pt x="111" y="161"/>
                    <a:pt x="122" y="121"/>
                  </a:cubicBezTo>
                  <a:cubicBezTo>
                    <a:pt x="133" y="81"/>
                    <a:pt x="132" y="36"/>
                    <a:pt x="104" y="2"/>
                  </a:cubicBezTo>
                  <a:cubicBezTo>
                    <a:pt x="81" y="5"/>
                    <a:pt x="71" y="0"/>
                    <a:pt x="56" y="18"/>
                  </a:cubicBezTo>
                  <a:lnTo>
                    <a:pt x="41" y="33"/>
                  </a:ln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şḻí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09E1B6D-7BA8-42BD-8405-6205E91DCA23}"/>
                </a:ext>
              </a:extLst>
            </p:cNvPr>
            <p:cNvSpPr/>
            <p:nvPr/>
          </p:nvSpPr>
          <p:spPr bwMode="auto">
            <a:xfrm>
              <a:off x="3981450" y="2578100"/>
              <a:ext cx="369888" cy="392113"/>
            </a:xfrm>
            <a:custGeom>
              <a:avLst/>
              <a:gdLst>
                <a:gd name="T0" fmla="*/ 97 w 223"/>
                <a:gd name="T1" fmla="*/ 233 h 236"/>
                <a:gd name="T2" fmla="*/ 171 w 223"/>
                <a:gd name="T3" fmla="*/ 198 h 236"/>
                <a:gd name="T4" fmla="*/ 204 w 223"/>
                <a:gd name="T5" fmla="*/ 121 h 236"/>
                <a:gd name="T6" fmla="*/ 52 w 223"/>
                <a:gd name="T7" fmla="*/ 56 h 236"/>
                <a:gd name="T8" fmla="*/ 97 w 223"/>
                <a:gd name="T9" fmla="*/ 233 h 236"/>
              </a:gdLst>
              <a:ahLst/>
              <a:cxnLst>
                <a:cxn ang="0">
                  <a:pos x="T0" y="T1"/>
                </a:cxn>
                <a:cxn ang="0">
                  <a:pos x="T2" y="T3"/>
                </a:cxn>
                <a:cxn ang="0">
                  <a:pos x="T4" y="T5"/>
                </a:cxn>
                <a:cxn ang="0">
                  <a:pos x="T6" y="T7"/>
                </a:cxn>
                <a:cxn ang="0">
                  <a:pos x="T8" y="T9"/>
                </a:cxn>
              </a:cxnLst>
              <a:rect l="0" t="0" r="r" b="b"/>
              <a:pathLst>
                <a:path w="223" h="236">
                  <a:moveTo>
                    <a:pt x="97" y="233"/>
                  </a:moveTo>
                  <a:cubicBezTo>
                    <a:pt x="125" y="236"/>
                    <a:pt x="153" y="220"/>
                    <a:pt x="171" y="198"/>
                  </a:cubicBezTo>
                  <a:cubicBezTo>
                    <a:pt x="189" y="177"/>
                    <a:pt x="198" y="149"/>
                    <a:pt x="204" y="121"/>
                  </a:cubicBezTo>
                  <a:cubicBezTo>
                    <a:pt x="223" y="30"/>
                    <a:pt x="111" y="0"/>
                    <a:pt x="52" y="56"/>
                  </a:cubicBezTo>
                  <a:cubicBezTo>
                    <a:pt x="0" y="105"/>
                    <a:pt x="16" y="227"/>
                    <a:pt x="97" y="233"/>
                  </a:cubicBezTo>
                  <a:close/>
                </a:path>
              </a:pathLst>
            </a:custGeom>
            <a:solidFill>
              <a:srgbClr val="F4CD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ŝlî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3816D9A-2D14-42D4-A0F1-5666F770C767}"/>
                </a:ext>
              </a:extLst>
            </p:cNvPr>
            <p:cNvSpPr/>
            <p:nvPr/>
          </p:nvSpPr>
          <p:spPr bwMode="auto">
            <a:xfrm>
              <a:off x="3576638" y="2492375"/>
              <a:ext cx="747713" cy="649288"/>
            </a:xfrm>
            <a:custGeom>
              <a:avLst/>
              <a:gdLst>
                <a:gd name="T0" fmla="*/ 201 w 451"/>
                <a:gd name="T1" fmla="*/ 268 h 392"/>
                <a:gd name="T2" fmla="*/ 245 w 451"/>
                <a:gd name="T3" fmla="*/ 256 h 392"/>
                <a:gd name="T4" fmla="*/ 292 w 451"/>
                <a:gd name="T5" fmla="*/ 183 h 392"/>
                <a:gd name="T6" fmla="*/ 348 w 451"/>
                <a:gd name="T7" fmla="*/ 125 h 392"/>
                <a:gd name="T8" fmla="*/ 396 w 451"/>
                <a:gd name="T9" fmla="*/ 130 h 392"/>
                <a:gd name="T10" fmla="*/ 417 w 451"/>
                <a:gd name="T11" fmla="*/ 136 h 392"/>
                <a:gd name="T12" fmla="*/ 442 w 451"/>
                <a:gd name="T13" fmla="*/ 117 h 392"/>
                <a:gd name="T14" fmla="*/ 447 w 451"/>
                <a:gd name="T15" fmla="*/ 75 h 392"/>
                <a:gd name="T16" fmla="*/ 408 w 451"/>
                <a:gd name="T17" fmla="*/ 31 h 392"/>
                <a:gd name="T18" fmla="*/ 219 w 451"/>
                <a:gd name="T19" fmla="*/ 80 h 392"/>
                <a:gd name="T20" fmla="*/ 164 w 451"/>
                <a:gd name="T21" fmla="*/ 176 h 392"/>
                <a:gd name="T22" fmla="*/ 118 w 451"/>
                <a:gd name="T23" fmla="*/ 219 h 392"/>
                <a:gd name="T24" fmla="*/ 1 w 451"/>
                <a:gd name="T25" fmla="*/ 381 h 392"/>
                <a:gd name="T26" fmla="*/ 1 w 451"/>
                <a:gd name="T27" fmla="*/ 388 h 392"/>
                <a:gd name="T28" fmla="*/ 13 w 451"/>
                <a:gd name="T29" fmla="*/ 389 h 392"/>
                <a:gd name="T30" fmla="*/ 85 w 451"/>
                <a:gd name="T31" fmla="*/ 353 h 392"/>
                <a:gd name="T32" fmla="*/ 112 w 451"/>
                <a:gd name="T33" fmla="*/ 336 h 392"/>
                <a:gd name="T34" fmla="*/ 161 w 451"/>
                <a:gd name="T35" fmla="*/ 276 h 392"/>
                <a:gd name="T36" fmla="*/ 201 w 451"/>
                <a:gd name="T37" fmla="*/ 26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 h="392">
                  <a:moveTo>
                    <a:pt x="201" y="268"/>
                  </a:moveTo>
                  <a:cubicBezTo>
                    <a:pt x="216" y="267"/>
                    <a:pt x="231" y="266"/>
                    <a:pt x="245" y="256"/>
                  </a:cubicBezTo>
                  <a:cubicBezTo>
                    <a:pt x="266" y="240"/>
                    <a:pt x="279" y="205"/>
                    <a:pt x="292" y="183"/>
                  </a:cubicBezTo>
                  <a:cubicBezTo>
                    <a:pt x="306" y="159"/>
                    <a:pt x="322" y="134"/>
                    <a:pt x="348" y="125"/>
                  </a:cubicBezTo>
                  <a:cubicBezTo>
                    <a:pt x="365" y="119"/>
                    <a:pt x="380" y="123"/>
                    <a:pt x="396" y="130"/>
                  </a:cubicBezTo>
                  <a:cubicBezTo>
                    <a:pt x="407" y="134"/>
                    <a:pt x="405" y="138"/>
                    <a:pt x="417" y="136"/>
                  </a:cubicBezTo>
                  <a:cubicBezTo>
                    <a:pt x="426" y="135"/>
                    <a:pt x="437" y="124"/>
                    <a:pt x="442" y="117"/>
                  </a:cubicBezTo>
                  <a:cubicBezTo>
                    <a:pt x="450" y="105"/>
                    <a:pt x="451" y="89"/>
                    <a:pt x="447" y="75"/>
                  </a:cubicBezTo>
                  <a:cubicBezTo>
                    <a:pt x="440" y="54"/>
                    <a:pt x="427" y="40"/>
                    <a:pt x="408" y="31"/>
                  </a:cubicBezTo>
                  <a:cubicBezTo>
                    <a:pt x="338" y="0"/>
                    <a:pt x="268" y="19"/>
                    <a:pt x="219" y="80"/>
                  </a:cubicBezTo>
                  <a:cubicBezTo>
                    <a:pt x="196" y="108"/>
                    <a:pt x="187" y="148"/>
                    <a:pt x="164" y="176"/>
                  </a:cubicBezTo>
                  <a:cubicBezTo>
                    <a:pt x="150" y="193"/>
                    <a:pt x="131" y="200"/>
                    <a:pt x="118" y="219"/>
                  </a:cubicBezTo>
                  <a:cubicBezTo>
                    <a:pt x="82" y="268"/>
                    <a:pt x="23" y="324"/>
                    <a:pt x="1" y="381"/>
                  </a:cubicBezTo>
                  <a:cubicBezTo>
                    <a:pt x="1" y="383"/>
                    <a:pt x="0" y="386"/>
                    <a:pt x="1" y="388"/>
                  </a:cubicBezTo>
                  <a:cubicBezTo>
                    <a:pt x="3" y="392"/>
                    <a:pt x="9" y="391"/>
                    <a:pt x="13" y="389"/>
                  </a:cubicBezTo>
                  <a:cubicBezTo>
                    <a:pt x="37" y="377"/>
                    <a:pt x="61" y="365"/>
                    <a:pt x="85" y="353"/>
                  </a:cubicBezTo>
                  <a:cubicBezTo>
                    <a:pt x="94" y="348"/>
                    <a:pt x="104" y="343"/>
                    <a:pt x="112" y="336"/>
                  </a:cubicBezTo>
                  <a:cubicBezTo>
                    <a:pt x="131" y="318"/>
                    <a:pt x="138" y="288"/>
                    <a:pt x="161" y="276"/>
                  </a:cubicBezTo>
                  <a:cubicBezTo>
                    <a:pt x="174" y="270"/>
                    <a:pt x="188" y="269"/>
                    <a:pt x="201" y="268"/>
                  </a:cubicBez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ṣľï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55B0E3B-9D9D-425B-88A5-5EE8B1460B2E}"/>
                </a:ext>
              </a:extLst>
            </p:cNvPr>
            <p:cNvSpPr/>
            <p:nvPr/>
          </p:nvSpPr>
          <p:spPr bwMode="auto">
            <a:xfrm>
              <a:off x="3343275" y="2638425"/>
              <a:ext cx="625475" cy="498475"/>
            </a:xfrm>
            <a:custGeom>
              <a:avLst/>
              <a:gdLst>
                <a:gd name="T0" fmla="*/ 255 w 394"/>
                <a:gd name="T1" fmla="*/ 314 h 314"/>
                <a:gd name="T2" fmla="*/ 54 w 394"/>
                <a:gd name="T3" fmla="*/ 267 h 314"/>
                <a:gd name="T4" fmla="*/ 0 w 394"/>
                <a:gd name="T5" fmla="*/ 0 h 314"/>
                <a:gd name="T6" fmla="*/ 67 w 394"/>
                <a:gd name="T7" fmla="*/ 6 h 314"/>
                <a:gd name="T8" fmla="*/ 118 w 394"/>
                <a:gd name="T9" fmla="*/ 180 h 314"/>
                <a:gd name="T10" fmla="*/ 379 w 394"/>
                <a:gd name="T11" fmla="*/ 188 h 314"/>
                <a:gd name="T12" fmla="*/ 394 w 394"/>
                <a:gd name="T13" fmla="*/ 208 h 314"/>
                <a:gd name="T14" fmla="*/ 255 w 39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4" h="314">
                  <a:moveTo>
                    <a:pt x="255" y="314"/>
                  </a:moveTo>
                  <a:lnTo>
                    <a:pt x="54" y="267"/>
                  </a:lnTo>
                  <a:lnTo>
                    <a:pt x="0" y="0"/>
                  </a:lnTo>
                  <a:lnTo>
                    <a:pt x="67" y="6"/>
                  </a:lnTo>
                  <a:lnTo>
                    <a:pt x="118" y="180"/>
                  </a:lnTo>
                  <a:lnTo>
                    <a:pt x="379" y="188"/>
                  </a:lnTo>
                  <a:lnTo>
                    <a:pt x="394" y="208"/>
                  </a:lnTo>
                  <a:lnTo>
                    <a:pt x="255" y="314"/>
                  </a:lnTo>
                  <a:close/>
                </a:path>
              </a:pathLst>
            </a:custGeom>
            <a:solidFill>
              <a:srgbClr val="596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ṣḷi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6F6391B-ABEE-4016-9A53-3DD79B5FA13E}"/>
                </a:ext>
              </a:extLst>
            </p:cNvPr>
            <p:cNvSpPr/>
            <p:nvPr/>
          </p:nvSpPr>
          <p:spPr bwMode="auto">
            <a:xfrm>
              <a:off x="3384550" y="2433638"/>
              <a:ext cx="95250" cy="171450"/>
            </a:xfrm>
            <a:custGeom>
              <a:avLst/>
              <a:gdLst>
                <a:gd name="T0" fmla="*/ 57 w 57"/>
                <a:gd name="T1" fmla="*/ 103 h 103"/>
                <a:gd name="T2" fmla="*/ 51 w 57"/>
                <a:gd name="T3" fmla="*/ 36 h 103"/>
                <a:gd name="T4" fmla="*/ 3 w 57"/>
                <a:gd name="T5" fmla="*/ 0 h 103"/>
                <a:gd name="T6" fmla="*/ 0 w 57"/>
                <a:gd name="T7" fmla="*/ 20 h 103"/>
                <a:gd name="T8" fmla="*/ 17 w 57"/>
                <a:gd name="T9" fmla="*/ 36 h 103"/>
                <a:gd name="T10" fmla="*/ 33 w 57"/>
                <a:gd name="T11" fmla="*/ 66 h 103"/>
                <a:gd name="T12" fmla="*/ 23 w 57"/>
                <a:gd name="T13" fmla="*/ 101 h 103"/>
                <a:gd name="T14" fmla="*/ 57 w 57"/>
                <a:gd name="T15" fmla="*/ 103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3">
                  <a:moveTo>
                    <a:pt x="57" y="103"/>
                  </a:moveTo>
                  <a:cubicBezTo>
                    <a:pt x="51" y="36"/>
                    <a:pt x="51" y="36"/>
                    <a:pt x="51" y="36"/>
                  </a:cubicBezTo>
                  <a:cubicBezTo>
                    <a:pt x="3" y="0"/>
                    <a:pt x="3" y="0"/>
                    <a:pt x="3" y="0"/>
                  </a:cubicBezTo>
                  <a:cubicBezTo>
                    <a:pt x="0" y="20"/>
                    <a:pt x="0" y="20"/>
                    <a:pt x="0" y="20"/>
                  </a:cubicBezTo>
                  <a:cubicBezTo>
                    <a:pt x="17" y="36"/>
                    <a:pt x="17" y="36"/>
                    <a:pt x="17" y="36"/>
                  </a:cubicBezTo>
                  <a:cubicBezTo>
                    <a:pt x="17" y="36"/>
                    <a:pt x="21" y="56"/>
                    <a:pt x="33" y="66"/>
                  </a:cubicBezTo>
                  <a:cubicBezTo>
                    <a:pt x="32" y="77"/>
                    <a:pt x="23" y="101"/>
                    <a:pt x="23" y="101"/>
                  </a:cubicBezTo>
                  <a:lnTo>
                    <a:pt x="57" y="103"/>
                  </a:lnTo>
                  <a:close/>
                </a:path>
              </a:pathLst>
            </a:custGeom>
            <a:solidFill>
              <a:srgbClr val="F5CE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ïṩ1î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5A571B5-14B4-489C-B338-06961F56975E}"/>
                </a:ext>
              </a:extLst>
            </p:cNvPr>
            <p:cNvSpPr/>
            <p:nvPr/>
          </p:nvSpPr>
          <p:spPr bwMode="auto">
            <a:xfrm>
              <a:off x="5257800" y="5113338"/>
              <a:ext cx="219075" cy="131763"/>
            </a:xfrm>
            <a:custGeom>
              <a:avLst/>
              <a:gdLst>
                <a:gd name="T0" fmla="*/ 58 w 132"/>
                <a:gd name="T1" fmla="*/ 0 h 79"/>
                <a:gd name="T2" fmla="*/ 113 w 132"/>
                <a:gd name="T3" fmla="*/ 36 h 79"/>
                <a:gd name="T4" fmla="*/ 132 w 132"/>
                <a:gd name="T5" fmla="*/ 64 h 79"/>
                <a:gd name="T6" fmla="*/ 101 w 132"/>
                <a:gd name="T7" fmla="*/ 76 h 79"/>
                <a:gd name="T8" fmla="*/ 3 w 132"/>
                <a:gd name="T9" fmla="*/ 70 h 79"/>
                <a:gd name="T10" fmla="*/ 0 w 132"/>
                <a:gd name="T11" fmla="*/ 19 h 79"/>
                <a:gd name="T12" fmla="*/ 58 w 132"/>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32" h="79">
                  <a:moveTo>
                    <a:pt x="58" y="0"/>
                  </a:moveTo>
                  <a:cubicBezTo>
                    <a:pt x="113" y="36"/>
                    <a:pt x="113" y="36"/>
                    <a:pt x="113" y="36"/>
                  </a:cubicBezTo>
                  <a:cubicBezTo>
                    <a:pt x="132" y="64"/>
                    <a:pt x="132" y="64"/>
                    <a:pt x="132" y="64"/>
                  </a:cubicBezTo>
                  <a:cubicBezTo>
                    <a:pt x="132" y="64"/>
                    <a:pt x="112" y="74"/>
                    <a:pt x="101" y="76"/>
                  </a:cubicBezTo>
                  <a:cubicBezTo>
                    <a:pt x="90" y="79"/>
                    <a:pt x="3" y="70"/>
                    <a:pt x="3" y="70"/>
                  </a:cubicBezTo>
                  <a:cubicBezTo>
                    <a:pt x="0" y="19"/>
                    <a:pt x="0" y="19"/>
                    <a:pt x="0" y="19"/>
                  </a:cubicBezTo>
                  <a:lnTo>
                    <a:pt x="58" y="0"/>
                  </a:lnTo>
                  <a:close/>
                </a:path>
              </a:pathLst>
            </a:custGeom>
            <a:solidFill>
              <a:srgbClr val="1C2D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išḷí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BA2ED5A-EFE7-47F8-B008-7268D70BB476}"/>
                </a:ext>
              </a:extLst>
            </p:cNvPr>
            <p:cNvSpPr/>
            <p:nvPr/>
          </p:nvSpPr>
          <p:spPr bwMode="auto">
            <a:xfrm>
              <a:off x="4760913" y="5159375"/>
              <a:ext cx="217488" cy="142875"/>
            </a:xfrm>
            <a:custGeom>
              <a:avLst/>
              <a:gdLst>
                <a:gd name="T0" fmla="*/ 81 w 131"/>
                <a:gd name="T1" fmla="*/ 12 h 86"/>
                <a:gd name="T2" fmla="*/ 108 w 131"/>
                <a:gd name="T3" fmla="*/ 42 h 86"/>
                <a:gd name="T4" fmla="*/ 120 w 131"/>
                <a:gd name="T5" fmla="*/ 83 h 86"/>
                <a:gd name="T6" fmla="*/ 44 w 131"/>
                <a:gd name="T7" fmla="*/ 79 h 86"/>
                <a:gd name="T8" fmla="*/ 4 w 131"/>
                <a:gd name="T9" fmla="*/ 43 h 86"/>
                <a:gd name="T10" fmla="*/ 4 w 131"/>
                <a:gd name="T11" fmla="*/ 0 h 86"/>
                <a:gd name="T12" fmla="*/ 81 w 131"/>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131" h="86">
                  <a:moveTo>
                    <a:pt x="81" y="12"/>
                  </a:moveTo>
                  <a:cubicBezTo>
                    <a:pt x="108" y="42"/>
                    <a:pt x="108" y="42"/>
                    <a:pt x="108" y="42"/>
                  </a:cubicBezTo>
                  <a:cubicBezTo>
                    <a:pt x="108" y="42"/>
                    <a:pt x="131" y="84"/>
                    <a:pt x="120" y="83"/>
                  </a:cubicBezTo>
                  <a:cubicBezTo>
                    <a:pt x="108" y="83"/>
                    <a:pt x="48" y="86"/>
                    <a:pt x="44" y="79"/>
                  </a:cubicBezTo>
                  <a:cubicBezTo>
                    <a:pt x="40" y="72"/>
                    <a:pt x="8" y="48"/>
                    <a:pt x="4" y="43"/>
                  </a:cubicBezTo>
                  <a:cubicBezTo>
                    <a:pt x="0" y="38"/>
                    <a:pt x="4" y="0"/>
                    <a:pt x="4" y="0"/>
                  </a:cubicBezTo>
                  <a:lnTo>
                    <a:pt x="81" y="12"/>
                  </a:lnTo>
                  <a:close/>
                </a:path>
              </a:pathLst>
            </a:custGeom>
            <a:solidFill>
              <a:srgbClr val="1C2D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ṡ1í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36B0517-9EC7-4A4B-AEBD-5B753DC1A08B}"/>
                </a:ext>
              </a:extLst>
            </p:cNvPr>
            <p:cNvSpPr/>
            <p:nvPr/>
          </p:nvSpPr>
          <p:spPr bwMode="auto">
            <a:xfrm>
              <a:off x="4697413" y="3651250"/>
              <a:ext cx="457200" cy="1527175"/>
            </a:xfrm>
            <a:custGeom>
              <a:avLst/>
              <a:gdLst>
                <a:gd name="T0" fmla="*/ 275 w 275"/>
                <a:gd name="T1" fmla="*/ 109 h 921"/>
                <a:gd name="T2" fmla="*/ 207 w 275"/>
                <a:gd name="T3" fmla="*/ 525 h 921"/>
                <a:gd name="T4" fmla="*/ 119 w 275"/>
                <a:gd name="T5" fmla="*/ 921 h 921"/>
                <a:gd name="T6" fmla="*/ 42 w 275"/>
                <a:gd name="T7" fmla="*/ 916 h 921"/>
                <a:gd name="T8" fmla="*/ 57 w 275"/>
                <a:gd name="T9" fmla="*/ 498 h 921"/>
                <a:gd name="T10" fmla="*/ 0 w 275"/>
                <a:gd name="T11" fmla="*/ 0 h 921"/>
                <a:gd name="T12" fmla="*/ 275 w 275"/>
                <a:gd name="T13" fmla="*/ 109 h 921"/>
              </a:gdLst>
              <a:ahLst/>
              <a:cxnLst>
                <a:cxn ang="0">
                  <a:pos x="T0" y="T1"/>
                </a:cxn>
                <a:cxn ang="0">
                  <a:pos x="T2" y="T3"/>
                </a:cxn>
                <a:cxn ang="0">
                  <a:pos x="T4" y="T5"/>
                </a:cxn>
                <a:cxn ang="0">
                  <a:pos x="T6" y="T7"/>
                </a:cxn>
                <a:cxn ang="0">
                  <a:pos x="T8" y="T9"/>
                </a:cxn>
                <a:cxn ang="0">
                  <a:pos x="T10" y="T11"/>
                </a:cxn>
                <a:cxn ang="0">
                  <a:pos x="T12" y="T13"/>
                </a:cxn>
              </a:cxnLst>
              <a:rect l="0" t="0" r="r" b="b"/>
              <a:pathLst>
                <a:path w="275" h="921">
                  <a:moveTo>
                    <a:pt x="275" y="109"/>
                  </a:moveTo>
                  <a:cubicBezTo>
                    <a:pt x="207" y="525"/>
                    <a:pt x="207" y="525"/>
                    <a:pt x="207" y="525"/>
                  </a:cubicBezTo>
                  <a:cubicBezTo>
                    <a:pt x="119" y="921"/>
                    <a:pt x="119" y="921"/>
                    <a:pt x="119" y="921"/>
                  </a:cubicBezTo>
                  <a:cubicBezTo>
                    <a:pt x="42" y="916"/>
                    <a:pt x="42" y="916"/>
                    <a:pt x="42" y="916"/>
                  </a:cubicBezTo>
                  <a:cubicBezTo>
                    <a:pt x="57" y="498"/>
                    <a:pt x="57" y="498"/>
                    <a:pt x="57" y="498"/>
                  </a:cubicBezTo>
                  <a:cubicBezTo>
                    <a:pt x="57" y="498"/>
                    <a:pt x="0" y="114"/>
                    <a:pt x="0" y="0"/>
                  </a:cubicBezTo>
                  <a:lnTo>
                    <a:pt x="275" y="109"/>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îŝḷi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92A2EAF-B7C6-4E1C-A7C9-C91E40172107}"/>
                </a:ext>
              </a:extLst>
            </p:cNvPr>
            <p:cNvSpPr/>
            <p:nvPr/>
          </p:nvSpPr>
          <p:spPr bwMode="auto">
            <a:xfrm>
              <a:off x="5081588" y="3575050"/>
              <a:ext cx="358775" cy="1570038"/>
            </a:xfrm>
            <a:custGeom>
              <a:avLst/>
              <a:gdLst>
                <a:gd name="T0" fmla="*/ 226 w 226"/>
                <a:gd name="T1" fmla="*/ 183 h 989"/>
                <a:gd name="T2" fmla="*/ 192 w 226"/>
                <a:gd name="T3" fmla="*/ 985 h 989"/>
                <a:gd name="T4" fmla="*/ 108 w 226"/>
                <a:gd name="T5" fmla="*/ 989 h 989"/>
                <a:gd name="T6" fmla="*/ 65 w 226"/>
                <a:gd name="T7" fmla="*/ 582 h 989"/>
                <a:gd name="T8" fmla="*/ 0 w 226"/>
                <a:gd name="T9" fmla="*/ 222 h 989"/>
                <a:gd name="T10" fmla="*/ 172 w 226"/>
                <a:gd name="T11" fmla="*/ 0 h 989"/>
                <a:gd name="T12" fmla="*/ 226 w 226"/>
                <a:gd name="T13" fmla="*/ 183 h 989"/>
              </a:gdLst>
              <a:ahLst/>
              <a:cxnLst>
                <a:cxn ang="0">
                  <a:pos x="T0" y="T1"/>
                </a:cxn>
                <a:cxn ang="0">
                  <a:pos x="T2" y="T3"/>
                </a:cxn>
                <a:cxn ang="0">
                  <a:pos x="T4" y="T5"/>
                </a:cxn>
                <a:cxn ang="0">
                  <a:pos x="T6" y="T7"/>
                </a:cxn>
                <a:cxn ang="0">
                  <a:pos x="T8" y="T9"/>
                </a:cxn>
                <a:cxn ang="0">
                  <a:pos x="T10" y="T11"/>
                </a:cxn>
                <a:cxn ang="0">
                  <a:pos x="T12" y="T13"/>
                </a:cxn>
              </a:cxnLst>
              <a:rect l="0" t="0" r="r" b="b"/>
              <a:pathLst>
                <a:path w="226" h="989">
                  <a:moveTo>
                    <a:pt x="226" y="183"/>
                  </a:moveTo>
                  <a:lnTo>
                    <a:pt x="192" y="985"/>
                  </a:lnTo>
                  <a:lnTo>
                    <a:pt x="108" y="989"/>
                  </a:lnTo>
                  <a:lnTo>
                    <a:pt x="65" y="582"/>
                  </a:lnTo>
                  <a:lnTo>
                    <a:pt x="0" y="222"/>
                  </a:lnTo>
                  <a:lnTo>
                    <a:pt x="172" y="0"/>
                  </a:lnTo>
                  <a:lnTo>
                    <a:pt x="226" y="183"/>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ŝļ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1AEB9AC-08C0-4A0C-94C6-9A92C191683E}"/>
                </a:ext>
              </a:extLst>
            </p:cNvPr>
            <p:cNvSpPr/>
            <p:nvPr/>
          </p:nvSpPr>
          <p:spPr bwMode="auto">
            <a:xfrm>
              <a:off x="4600575" y="2532063"/>
              <a:ext cx="1141413" cy="1487488"/>
            </a:xfrm>
            <a:custGeom>
              <a:avLst/>
              <a:gdLst>
                <a:gd name="T0" fmla="*/ 464 w 688"/>
                <a:gd name="T1" fmla="*/ 400 h 897"/>
                <a:gd name="T2" fmla="*/ 383 w 688"/>
                <a:gd name="T3" fmla="*/ 41 h 897"/>
                <a:gd name="T4" fmla="*/ 138 w 688"/>
                <a:gd name="T5" fmla="*/ 68 h 897"/>
                <a:gd name="T6" fmla="*/ 134 w 688"/>
                <a:gd name="T7" fmla="*/ 71 h 897"/>
                <a:gd name="T8" fmla="*/ 100 w 688"/>
                <a:gd name="T9" fmla="*/ 143 h 897"/>
                <a:gd name="T10" fmla="*/ 73 w 688"/>
                <a:gd name="T11" fmla="*/ 466 h 897"/>
                <a:gd name="T12" fmla="*/ 39 w 688"/>
                <a:gd name="T13" fmla="*/ 893 h 897"/>
                <a:gd name="T14" fmla="*/ 325 w 688"/>
                <a:gd name="T15" fmla="*/ 805 h 897"/>
                <a:gd name="T16" fmla="*/ 592 w 688"/>
                <a:gd name="T17" fmla="*/ 790 h 897"/>
                <a:gd name="T18" fmla="*/ 464 w 688"/>
                <a:gd name="T19" fmla="*/ 40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8" h="897">
                  <a:moveTo>
                    <a:pt x="464" y="400"/>
                  </a:moveTo>
                  <a:cubicBezTo>
                    <a:pt x="422" y="196"/>
                    <a:pt x="475" y="98"/>
                    <a:pt x="383" y="41"/>
                  </a:cubicBezTo>
                  <a:cubicBezTo>
                    <a:pt x="383" y="41"/>
                    <a:pt x="234" y="0"/>
                    <a:pt x="138" y="68"/>
                  </a:cubicBezTo>
                  <a:cubicBezTo>
                    <a:pt x="137" y="69"/>
                    <a:pt x="136" y="70"/>
                    <a:pt x="134" y="71"/>
                  </a:cubicBezTo>
                  <a:cubicBezTo>
                    <a:pt x="100" y="143"/>
                    <a:pt x="100" y="143"/>
                    <a:pt x="100" y="143"/>
                  </a:cubicBezTo>
                  <a:cubicBezTo>
                    <a:pt x="73" y="466"/>
                    <a:pt x="73" y="466"/>
                    <a:pt x="73" y="466"/>
                  </a:cubicBezTo>
                  <a:cubicBezTo>
                    <a:pt x="73" y="466"/>
                    <a:pt x="0" y="890"/>
                    <a:pt x="39" y="893"/>
                  </a:cubicBezTo>
                  <a:cubicBezTo>
                    <a:pt x="83" y="897"/>
                    <a:pt x="286" y="803"/>
                    <a:pt x="325" y="805"/>
                  </a:cubicBezTo>
                  <a:cubicBezTo>
                    <a:pt x="363" y="807"/>
                    <a:pt x="481" y="828"/>
                    <a:pt x="592" y="790"/>
                  </a:cubicBezTo>
                  <a:cubicBezTo>
                    <a:pt x="688" y="758"/>
                    <a:pt x="506" y="604"/>
                    <a:pt x="464" y="400"/>
                  </a:cubicBezTo>
                  <a:close/>
                </a:path>
              </a:pathLst>
            </a:custGeom>
            <a:solidFill>
              <a:srgbClr val="7EAC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ïṧl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8E07FF6-B2B3-4248-A72F-958543CE4399}"/>
                </a:ext>
              </a:extLst>
            </p:cNvPr>
            <p:cNvSpPr/>
            <p:nvPr/>
          </p:nvSpPr>
          <p:spPr bwMode="auto">
            <a:xfrm>
              <a:off x="5008563" y="2589213"/>
              <a:ext cx="215900" cy="546100"/>
            </a:xfrm>
            <a:custGeom>
              <a:avLst/>
              <a:gdLst>
                <a:gd name="T0" fmla="*/ 33 w 136"/>
                <a:gd name="T1" fmla="*/ 0 h 344"/>
                <a:gd name="T2" fmla="*/ 3 w 136"/>
                <a:gd name="T3" fmla="*/ 1 h 344"/>
                <a:gd name="T4" fmla="*/ 0 w 136"/>
                <a:gd name="T5" fmla="*/ 32 h 344"/>
                <a:gd name="T6" fmla="*/ 111 w 136"/>
                <a:gd name="T7" fmla="*/ 344 h 344"/>
                <a:gd name="T8" fmla="*/ 136 w 136"/>
                <a:gd name="T9" fmla="*/ 208 h 344"/>
                <a:gd name="T10" fmla="*/ 108 w 136"/>
                <a:gd name="T11" fmla="*/ 12 h 344"/>
                <a:gd name="T12" fmla="*/ 33 w 136"/>
                <a:gd name="T13" fmla="*/ 0 h 344"/>
              </a:gdLst>
              <a:ahLst/>
              <a:cxnLst>
                <a:cxn ang="0">
                  <a:pos x="T0" y="T1"/>
                </a:cxn>
                <a:cxn ang="0">
                  <a:pos x="T2" y="T3"/>
                </a:cxn>
                <a:cxn ang="0">
                  <a:pos x="T4" y="T5"/>
                </a:cxn>
                <a:cxn ang="0">
                  <a:pos x="T6" y="T7"/>
                </a:cxn>
                <a:cxn ang="0">
                  <a:pos x="T8" y="T9"/>
                </a:cxn>
                <a:cxn ang="0">
                  <a:pos x="T10" y="T11"/>
                </a:cxn>
                <a:cxn ang="0">
                  <a:pos x="T12" y="T13"/>
                </a:cxn>
              </a:cxnLst>
              <a:rect l="0" t="0" r="r" b="b"/>
              <a:pathLst>
                <a:path w="136" h="344">
                  <a:moveTo>
                    <a:pt x="33" y="0"/>
                  </a:moveTo>
                  <a:lnTo>
                    <a:pt x="3" y="1"/>
                  </a:lnTo>
                  <a:lnTo>
                    <a:pt x="0" y="32"/>
                  </a:lnTo>
                  <a:lnTo>
                    <a:pt x="111" y="344"/>
                  </a:lnTo>
                  <a:lnTo>
                    <a:pt x="136" y="208"/>
                  </a:lnTo>
                  <a:lnTo>
                    <a:pt x="108" y="12"/>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ïSḻï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0767FF0-7B65-4A7F-8CA4-529ACDDE694E}"/>
                </a:ext>
              </a:extLst>
            </p:cNvPr>
            <p:cNvSpPr/>
            <p:nvPr/>
          </p:nvSpPr>
          <p:spPr bwMode="auto">
            <a:xfrm>
              <a:off x="5137150" y="3325813"/>
              <a:ext cx="244475" cy="560388"/>
            </a:xfrm>
            <a:custGeom>
              <a:avLst/>
              <a:gdLst>
                <a:gd name="T0" fmla="*/ 43 w 154"/>
                <a:gd name="T1" fmla="*/ 0 h 353"/>
                <a:gd name="T2" fmla="*/ 0 w 154"/>
                <a:gd name="T3" fmla="*/ 340 h 353"/>
                <a:gd name="T4" fmla="*/ 91 w 154"/>
                <a:gd name="T5" fmla="*/ 353 h 353"/>
                <a:gd name="T6" fmla="*/ 154 w 154"/>
                <a:gd name="T7" fmla="*/ 348 h 353"/>
                <a:gd name="T8" fmla="*/ 74 w 154"/>
                <a:gd name="T9" fmla="*/ 54 h 353"/>
                <a:gd name="T10" fmla="*/ 43 w 154"/>
                <a:gd name="T11" fmla="*/ 0 h 353"/>
              </a:gdLst>
              <a:ahLst/>
              <a:cxnLst>
                <a:cxn ang="0">
                  <a:pos x="T0" y="T1"/>
                </a:cxn>
                <a:cxn ang="0">
                  <a:pos x="T2" y="T3"/>
                </a:cxn>
                <a:cxn ang="0">
                  <a:pos x="T4" y="T5"/>
                </a:cxn>
                <a:cxn ang="0">
                  <a:pos x="T6" y="T7"/>
                </a:cxn>
                <a:cxn ang="0">
                  <a:pos x="T8" y="T9"/>
                </a:cxn>
                <a:cxn ang="0">
                  <a:pos x="T10" y="T11"/>
                </a:cxn>
              </a:cxnLst>
              <a:rect l="0" t="0" r="r" b="b"/>
              <a:pathLst>
                <a:path w="154" h="353">
                  <a:moveTo>
                    <a:pt x="43" y="0"/>
                  </a:moveTo>
                  <a:lnTo>
                    <a:pt x="0" y="340"/>
                  </a:lnTo>
                  <a:lnTo>
                    <a:pt x="91" y="353"/>
                  </a:lnTo>
                  <a:lnTo>
                    <a:pt x="154" y="348"/>
                  </a:lnTo>
                  <a:lnTo>
                    <a:pt x="74" y="54"/>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ṣľ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CB5001D-CBE9-4E03-806C-BA5AADE8D214}"/>
                </a:ext>
              </a:extLst>
            </p:cNvPr>
            <p:cNvSpPr/>
            <p:nvPr/>
          </p:nvSpPr>
          <p:spPr bwMode="auto">
            <a:xfrm>
              <a:off x="4938713" y="2254250"/>
              <a:ext cx="287338" cy="360363"/>
            </a:xfrm>
            <a:custGeom>
              <a:avLst/>
              <a:gdLst>
                <a:gd name="T0" fmla="*/ 113 w 173"/>
                <a:gd name="T1" fmla="*/ 215 h 217"/>
                <a:gd name="T2" fmla="*/ 53 w 173"/>
                <a:gd name="T3" fmla="*/ 217 h 217"/>
                <a:gd name="T4" fmla="*/ 50 w 173"/>
                <a:gd name="T5" fmla="*/ 169 h 217"/>
                <a:gd name="T6" fmla="*/ 7 w 173"/>
                <a:gd name="T7" fmla="*/ 143 h 217"/>
                <a:gd name="T8" fmla="*/ 6 w 173"/>
                <a:gd name="T9" fmla="*/ 127 h 217"/>
                <a:gd name="T10" fmla="*/ 8 w 173"/>
                <a:gd name="T11" fmla="*/ 58 h 217"/>
                <a:gd name="T12" fmla="*/ 12 w 173"/>
                <a:gd name="T13" fmla="*/ 35 h 217"/>
                <a:gd name="T14" fmla="*/ 44 w 173"/>
                <a:gd name="T15" fmla="*/ 11 h 217"/>
                <a:gd name="T16" fmla="*/ 147 w 173"/>
                <a:gd name="T17" fmla="*/ 21 h 217"/>
                <a:gd name="T18" fmla="*/ 166 w 173"/>
                <a:gd name="T19" fmla="*/ 41 h 217"/>
                <a:gd name="T20" fmla="*/ 170 w 173"/>
                <a:gd name="T21" fmla="*/ 84 h 217"/>
                <a:gd name="T22" fmla="*/ 165 w 173"/>
                <a:gd name="T23" fmla="*/ 124 h 217"/>
                <a:gd name="T24" fmla="*/ 147 w 173"/>
                <a:gd name="T25" fmla="*/ 164 h 217"/>
                <a:gd name="T26" fmla="*/ 124 w 173"/>
                <a:gd name="T27" fmla="*/ 174 h 217"/>
                <a:gd name="T28" fmla="*/ 113 w 173"/>
                <a:gd name="T29" fmla="*/ 215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3" h="217">
                  <a:moveTo>
                    <a:pt x="113" y="215"/>
                  </a:moveTo>
                  <a:cubicBezTo>
                    <a:pt x="93" y="215"/>
                    <a:pt x="73" y="216"/>
                    <a:pt x="53" y="217"/>
                  </a:cubicBezTo>
                  <a:cubicBezTo>
                    <a:pt x="51" y="201"/>
                    <a:pt x="50" y="185"/>
                    <a:pt x="50" y="169"/>
                  </a:cubicBezTo>
                  <a:cubicBezTo>
                    <a:pt x="33" y="166"/>
                    <a:pt x="12" y="160"/>
                    <a:pt x="7" y="143"/>
                  </a:cubicBezTo>
                  <a:cubicBezTo>
                    <a:pt x="5" y="138"/>
                    <a:pt x="6" y="132"/>
                    <a:pt x="6" y="127"/>
                  </a:cubicBezTo>
                  <a:cubicBezTo>
                    <a:pt x="7" y="104"/>
                    <a:pt x="0" y="81"/>
                    <a:pt x="8" y="58"/>
                  </a:cubicBezTo>
                  <a:cubicBezTo>
                    <a:pt x="11" y="51"/>
                    <a:pt x="8" y="42"/>
                    <a:pt x="12" y="35"/>
                  </a:cubicBezTo>
                  <a:cubicBezTo>
                    <a:pt x="17" y="22"/>
                    <a:pt x="31" y="15"/>
                    <a:pt x="44" y="11"/>
                  </a:cubicBezTo>
                  <a:cubicBezTo>
                    <a:pt x="78" y="0"/>
                    <a:pt x="117" y="2"/>
                    <a:pt x="147" y="21"/>
                  </a:cubicBezTo>
                  <a:cubicBezTo>
                    <a:pt x="155" y="26"/>
                    <a:pt x="162" y="33"/>
                    <a:pt x="166" y="41"/>
                  </a:cubicBezTo>
                  <a:cubicBezTo>
                    <a:pt x="173" y="54"/>
                    <a:pt x="172" y="69"/>
                    <a:pt x="170" y="84"/>
                  </a:cubicBezTo>
                  <a:cubicBezTo>
                    <a:pt x="168" y="97"/>
                    <a:pt x="167" y="110"/>
                    <a:pt x="165" y="124"/>
                  </a:cubicBezTo>
                  <a:cubicBezTo>
                    <a:pt x="163" y="139"/>
                    <a:pt x="160" y="157"/>
                    <a:pt x="147" y="164"/>
                  </a:cubicBezTo>
                  <a:cubicBezTo>
                    <a:pt x="140" y="168"/>
                    <a:pt x="131" y="168"/>
                    <a:pt x="124" y="174"/>
                  </a:cubicBezTo>
                  <a:cubicBezTo>
                    <a:pt x="113" y="183"/>
                    <a:pt x="118" y="201"/>
                    <a:pt x="113" y="215"/>
                  </a:cubicBezTo>
                  <a:close/>
                </a:path>
              </a:pathLst>
            </a:custGeom>
            <a:solidFill>
              <a:srgbClr val="F1CA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íS1î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823F403-B24C-43D5-822C-99215FC836A0}"/>
                </a:ext>
              </a:extLst>
            </p:cNvPr>
            <p:cNvSpPr/>
            <p:nvPr/>
          </p:nvSpPr>
          <p:spPr bwMode="auto">
            <a:xfrm>
              <a:off x="4787900" y="2063750"/>
              <a:ext cx="550863" cy="447675"/>
            </a:xfrm>
            <a:custGeom>
              <a:avLst/>
              <a:gdLst>
                <a:gd name="T0" fmla="*/ 290 w 332"/>
                <a:gd name="T1" fmla="*/ 33 h 270"/>
                <a:gd name="T2" fmla="*/ 276 w 332"/>
                <a:gd name="T3" fmla="*/ 30 h 270"/>
                <a:gd name="T4" fmla="*/ 234 w 332"/>
                <a:gd name="T5" fmla="*/ 9 h 270"/>
                <a:gd name="T6" fmla="*/ 134 w 332"/>
                <a:gd name="T7" fmla="*/ 20 h 270"/>
                <a:gd name="T8" fmla="*/ 42 w 332"/>
                <a:gd name="T9" fmla="*/ 61 h 270"/>
                <a:gd name="T10" fmla="*/ 19 w 332"/>
                <a:gd name="T11" fmla="*/ 92 h 270"/>
                <a:gd name="T12" fmla="*/ 37 w 332"/>
                <a:gd name="T13" fmla="*/ 217 h 270"/>
                <a:gd name="T14" fmla="*/ 58 w 332"/>
                <a:gd name="T15" fmla="*/ 238 h 270"/>
                <a:gd name="T16" fmla="*/ 114 w 332"/>
                <a:gd name="T17" fmla="*/ 270 h 270"/>
                <a:gd name="T18" fmla="*/ 100 w 332"/>
                <a:gd name="T19" fmla="*/ 186 h 270"/>
                <a:gd name="T20" fmla="*/ 170 w 332"/>
                <a:gd name="T21" fmla="*/ 162 h 270"/>
                <a:gd name="T22" fmla="*/ 248 w 332"/>
                <a:gd name="T23" fmla="*/ 151 h 270"/>
                <a:gd name="T24" fmla="*/ 288 w 332"/>
                <a:gd name="T25" fmla="*/ 142 h 270"/>
                <a:gd name="T26" fmla="*/ 328 w 332"/>
                <a:gd name="T27" fmla="*/ 80 h 270"/>
                <a:gd name="T28" fmla="*/ 317 w 332"/>
                <a:gd name="T29" fmla="*/ 42 h 270"/>
                <a:gd name="T30" fmla="*/ 290 w 332"/>
                <a:gd name="T31" fmla="*/ 3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 h="270">
                  <a:moveTo>
                    <a:pt x="290" y="33"/>
                  </a:moveTo>
                  <a:cubicBezTo>
                    <a:pt x="285" y="32"/>
                    <a:pt x="281" y="32"/>
                    <a:pt x="276" y="30"/>
                  </a:cubicBezTo>
                  <a:cubicBezTo>
                    <a:pt x="261" y="25"/>
                    <a:pt x="250" y="14"/>
                    <a:pt x="234" y="9"/>
                  </a:cubicBezTo>
                  <a:cubicBezTo>
                    <a:pt x="202" y="0"/>
                    <a:pt x="164" y="5"/>
                    <a:pt x="134" y="20"/>
                  </a:cubicBezTo>
                  <a:cubicBezTo>
                    <a:pt x="106" y="35"/>
                    <a:pt x="67" y="43"/>
                    <a:pt x="42" y="61"/>
                  </a:cubicBezTo>
                  <a:cubicBezTo>
                    <a:pt x="32" y="69"/>
                    <a:pt x="25" y="80"/>
                    <a:pt x="19" y="92"/>
                  </a:cubicBezTo>
                  <a:cubicBezTo>
                    <a:pt x="0" y="132"/>
                    <a:pt x="7" y="184"/>
                    <a:pt x="37" y="217"/>
                  </a:cubicBezTo>
                  <a:cubicBezTo>
                    <a:pt x="43" y="225"/>
                    <a:pt x="51" y="232"/>
                    <a:pt x="58" y="238"/>
                  </a:cubicBezTo>
                  <a:cubicBezTo>
                    <a:pt x="74" y="251"/>
                    <a:pt x="94" y="268"/>
                    <a:pt x="114" y="270"/>
                  </a:cubicBezTo>
                  <a:cubicBezTo>
                    <a:pt x="112" y="253"/>
                    <a:pt x="88" y="201"/>
                    <a:pt x="100" y="186"/>
                  </a:cubicBezTo>
                  <a:cubicBezTo>
                    <a:pt x="114" y="164"/>
                    <a:pt x="147" y="162"/>
                    <a:pt x="170" y="162"/>
                  </a:cubicBezTo>
                  <a:cubicBezTo>
                    <a:pt x="198" y="163"/>
                    <a:pt x="220" y="152"/>
                    <a:pt x="248" y="151"/>
                  </a:cubicBezTo>
                  <a:cubicBezTo>
                    <a:pt x="262" y="150"/>
                    <a:pt x="278" y="152"/>
                    <a:pt x="288" y="142"/>
                  </a:cubicBezTo>
                  <a:cubicBezTo>
                    <a:pt x="299" y="130"/>
                    <a:pt x="323" y="95"/>
                    <a:pt x="328" y="80"/>
                  </a:cubicBezTo>
                  <a:cubicBezTo>
                    <a:pt x="332" y="67"/>
                    <a:pt x="327" y="51"/>
                    <a:pt x="317" y="42"/>
                  </a:cubicBezTo>
                  <a:cubicBezTo>
                    <a:pt x="308" y="34"/>
                    <a:pt x="299" y="34"/>
                    <a:pt x="290" y="33"/>
                  </a:cubicBez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ṧḷï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C53763C-2735-44FC-B75E-6104F88F826E}"/>
                </a:ext>
              </a:extLst>
            </p:cNvPr>
            <p:cNvSpPr/>
            <p:nvPr/>
          </p:nvSpPr>
          <p:spPr bwMode="auto">
            <a:xfrm>
              <a:off x="5207000" y="2590800"/>
              <a:ext cx="400050" cy="488950"/>
            </a:xfrm>
            <a:custGeom>
              <a:avLst/>
              <a:gdLst>
                <a:gd name="T0" fmla="*/ 224 w 241"/>
                <a:gd name="T1" fmla="*/ 164 h 294"/>
                <a:gd name="T2" fmla="*/ 43 w 241"/>
                <a:gd name="T3" fmla="*/ 0 h 294"/>
                <a:gd name="T4" fmla="*/ 0 w 241"/>
                <a:gd name="T5" fmla="*/ 37 h 294"/>
                <a:gd name="T6" fmla="*/ 150 w 241"/>
                <a:gd name="T7" fmla="*/ 288 h 294"/>
                <a:gd name="T8" fmla="*/ 217 w 241"/>
                <a:gd name="T9" fmla="*/ 294 h 294"/>
                <a:gd name="T10" fmla="*/ 241 w 241"/>
                <a:gd name="T11" fmla="*/ 217 h 294"/>
                <a:gd name="T12" fmla="*/ 224 w 241"/>
                <a:gd name="T13" fmla="*/ 164 h 294"/>
              </a:gdLst>
              <a:ahLst/>
              <a:cxnLst>
                <a:cxn ang="0">
                  <a:pos x="T0" y="T1"/>
                </a:cxn>
                <a:cxn ang="0">
                  <a:pos x="T2" y="T3"/>
                </a:cxn>
                <a:cxn ang="0">
                  <a:pos x="T4" y="T5"/>
                </a:cxn>
                <a:cxn ang="0">
                  <a:pos x="T6" y="T7"/>
                </a:cxn>
                <a:cxn ang="0">
                  <a:pos x="T8" y="T9"/>
                </a:cxn>
                <a:cxn ang="0">
                  <a:pos x="T10" y="T11"/>
                </a:cxn>
                <a:cxn ang="0">
                  <a:pos x="T12" y="T13"/>
                </a:cxn>
              </a:cxnLst>
              <a:rect l="0" t="0" r="r" b="b"/>
              <a:pathLst>
                <a:path w="241" h="294">
                  <a:moveTo>
                    <a:pt x="224" y="164"/>
                  </a:moveTo>
                  <a:cubicBezTo>
                    <a:pt x="43" y="0"/>
                    <a:pt x="43" y="0"/>
                    <a:pt x="43" y="0"/>
                  </a:cubicBezTo>
                  <a:cubicBezTo>
                    <a:pt x="0" y="37"/>
                    <a:pt x="0" y="37"/>
                    <a:pt x="0" y="37"/>
                  </a:cubicBezTo>
                  <a:cubicBezTo>
                    <a:pt x="150" y="288"/>
                    <a:pt x="150" y="288"/>
                    <a:pt x="150" y="288"/>
                  </a:cubicBezTo>
                  <a:cubicBezTo>
                    <a:pt x="217" y="294"/>
                    <a:pt x="217" y="294"/>
                    <a:pt x="217" y="294"/>
                  </a:cubicBezTo>
                  <a:cubicBezTo>
                    <a:pt x="217" y="294"/>
                    <a:pt x="237" y="224"/>
                    <a:pt x="241" y="217"/>
                  </a:cubicBezTo>
                  <a:lnTo>
                    <a:pt x="224" y="164"/>
                  </a:lnTo>
                  <a:close/>
                </a:path>
              </a:pathLst>
            </a:custGeom>
            <a:solidFill>
              <a:srgbClr val="7EAC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ṡļi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C34001A-878A-4DC2-AE73-FABE60A3CA34}"/>
                </a:ext>
              </a:extLst>
            </p:cNvPr>
            <p:cNvSpPr/>
            <p:nvPr/>
          </p:nvSpPr>
          <p:spPr bwMode="auto">
            <a:xfrm>
              <a:off x="4392613" y="3776663"/>
              <a:ext cx="568325" cy="566738"/>
            </a:xfrm>
            <a:custGeom>
              <a:avLst/>
              <a:gdLst>
                <a:gd name="T0" fmla="*/ 285 w 343"/>
                <a:gd name="T1" fmla="*/ 46 h 341"/>
                <a:gd name="T2" fmla="*/ 163 w 343"/>
                <a:gd name="T3" fmla="*/ 2 h 341"/>
                <a:gd name="T4" fmla="*/ 47 w 343"/>
                <a:gd name="T5" fmla="*/ 58 h 341"/>
                <a:gd name="T6" fmla="*/ 3 w 343"/>
                <a:gd name="T7" fmla="*/ 180 h 341"/>
                <a:gd name="T8" fmla="*/ 59 w 343"/>
                <a:gd name="T9" fmla="*/ 296 h 341"/>
                <a:gd name="T10" fmla="*/ 103 w 343"/>
                <a:gd name="T11" fmla="*/ 325 h 341"/>
                <a:gd name="T12" fmla="*/ 180 w 343"/>
                <a:gd name="T13" fmla="*/ 340 h 341"/>
                <a:gd name="T14" fmla="*/ 297 w 343"/>
                <a:gd name="T15" fmla="*/ 284 h 341"/>
                <a:gd name="T16" fmla="*/ 340 w 343"/>
                <a:gd name="T17" fmla="*/ 162 h 341"/>
                <a:gd name="T18" fmla="*/ 285 w 343"/>
                <a:gd name="T19" fmla="*/ 4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1">
                  <a:moveTo>
                    <a:pt x="285" y="46"/>
                  </a:moveTo>
                  <a:cubicBezTo>
                    <a:pt x="250" y="15"/>
                    <a:pt x="209" y="0"/>
                    <a:pt x="163" y="2"/>
                  </a:cubicBezTo>
                  <a:cubicBezTo>
                    <a:pt x="117" y="5"/>
                    <a:pt x="78" y="23"/>
                    <a:pt x="47" y="58"/>
                  </a:cubicBezTo>
                  <a:cubicBezTo>
                    <a:pt x="15" y="93"/>
                    <a:pt x="0" y="134"/>
                    <a:pt x="3" y="180"/>
                  </a:cubicBezTo>
                  <a:cubicBezTo>
                    <a:pt x="5" y="226"/>
                    <a:pt x="24" y="265"/>
                    <a:pt x="59" y="296"/>
                  </a:cubicBezTo>
                  <a:cubicBezTo>
                    <a:pt x="73" y="309"/>
                    <a:pt x="87" y="318"/>
                    <a:pt x="103" y="325"/>
                  </a:cubicBezTo>
                  <a:cubicBezTo>
                    <a:pt x="127" y="336"/>
                    <a:pt x="153" y="341"/>
                    <a:pt x="180" y="340"/>
                  </a:cubicBezTo>
                  <a:cubicBezTo>
                    <a:pt x="226" y="337"/>
                    <a:pt x="265" y="319"/>
                    <a:pt x="297" y="284"/>
                  </a:cubicBezTo>
                  <a:cubicBezTo>
                    <a:pt x="328" y="249"/>
                    <a:pt x="343" y="208"/>
                    <a:pt x="340" y="162"/>
                  </a:cubicBezTo>
                  <a:cubicBezTo>
                    <a:pt x="338" y="116"/>
                    <a:pt x="319" y="77"/>
                    <a:pt x="285" y="46"/>
                  </a:cubicBezTo>
                  <a:close/>
                </a:path>
              </a:pathLst>
            </a:custGeom>
            <a:solidFill>
              <a:srgbClr val="F17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íŝ1í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496B189-A938-4E36-9824-58032A31D999}"/>
                </a:ext>
              </a:extLst>
            </p:cNvPr>
            <p:cNvSpPr/>
            <p:nvPr/>
          </p:nvSpPr>
          <p:spPr bwMode="auto">
            <a:xfrm>
              <a:off x="4448175" y="3811588"/>
              <a:ext cx="512763" cy="531813"/>
            </a:xfrm>
            <a:custGeom>
              <a:avLst/>
              <a:gdLst>
                <a:gd name="T0" fmla="*/ 306 w 309"/>
                <a:gd name="T1" fmla="*/ 141 h 320"/>
                <a:gd name="T2" fmla="*/ 251 w 309"/>
                <a:gd name="T3" fmla="*/ 25 h 320"/>
                <a:gd name="T4" fmla="*/ 215 w 309"/>
                <a:gd name="T5" fmla="*/ 0 h 320"/>
                <a:gd name="T6" fmla="*/ 246 w 309"/>
                <a:gd name="T7" fmla="*/ 89 h 320"/>
                <a:gd name="T8" fmla="*/ 203 w 309"/>
                <a:gd name="T9" fmla="*/ 211 h 320"/>
                <a:gd name="T10" fmla="*/ 86 w 309"/>
                <a:gd name="T11" fmla="*/ 266 h 320"/>
                <a:gd name="T12" fmla="*/ 9 w 309"/>
                <a:gd name="T13" fmla="*/ 252 h 320"/>
                <a:gd name="T14" fmla="*/ 0 w 309"/>
                <a:gd name="T15" fmla="*/ 248 h 320"/>
                <a:gd name="T16" fmla="*/ 25 w 309"/>
                <a:gd name="T17" fmla="*/ 275 h 320"/>
                <a:gd name="T18" fmla="*/ 69 w 309"/>
                <a:gd name="T19" fmla="*/ 304 h 320"/>
                <a:gd name="T20" fmla="*/ 146 w 309"/>
                <a:gd name="T21" fmla="*/ 319 h 320"/>
                <a:gd name="T22" fmla="*/ 263 w 309"/>
                <a:gd name="T23" fmla="*/ 263 h 320"/>
                <a:gd name="T24" fmla="*/ 306 w 309"/>
                <a:gd name="T25" fmla="*/ 14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9" h="320">
                  <a:moveTo>
                    <a:pt x="306" y="141"/>
                  </a:moveTo>
                  <a:cubicBezTo>
                    <a:pt x="304" y="95"/>
                    <a:pt x="285" y="56"/>
                    <a:pt x="251" y="25"/>
                  </a:cubicBezTo>
                  <a:cubicBezTo>
                    <a:pt x="239" y="15"/>
                    <a:pt x="227" y="6"/>
                    <a:pt x="215" y="0"/>
                  </a:cubicBezTo>
                  <a:cubicBezTo>
                    <a:pt x="234" y="26"/>
                    <a:pt x="244" y="55"/>
                    <a:pt x="246" y="89"/>
                  </a:cubicBezTo>
                  <a:cubicBezTo>
                    <a:pt x="249" y="135"/>
                    <a:pt x="234" y="176"/>
                    <a:pt x="203" y="211"/>
                  </a:cubicBezTo>
                  <a:cubicBezTo>
                    <a:pt x="171" y="245"/>
                    <a:pt x="132" y="264"/>
                    <a:pt x="86" y="266"/>
                  </a:cubicBezTo>
                  <a:cubicBezTo>
                    <a:pt x="58" y="268"/>
                    <a:pt x="33" y="263"/>
                    <a:pt x="9" y="252"/>
                  </a:cubicBezTo>
                  <a:cubicBezTo>
                    <a:pt x="6" y="251"/>
                    <a:pt x="3" y="249"/>
                    <a:pt x="0" y="248"/>
                  </a:cubicBezTo>
                  <a:cubicBezTo>
                    <a:pt x="7" y="258"/>
                    <a:pt x="15" y="267"/>
                    <a:pt x="25" y="275"/>
                  </a:cubicBezTo>
                  <a:cubicBezTo>
                    <a:pt x="39" y="288"/>
                    <a:pt x="53" y="297"/>
                    <a:pt x="69" y="304"/>
                  </a:cubicBezTo>
                  <a:cubicBezTo>
                    <a:pt x="93" y="315"/>
                    <a:pt x="119" y="320"/>
                    <a:pt x="146" y="319"/>
                  </a:cubicBezTo>
                  <a:cubicBezTo>
                    <a:pt x="192" y="316"/>
                    <a:pt x="231" y="298"/>
                    <a:pt x="263" y="263"/>
                  </a:cubicBezTo>
                  <a:cubicBezTo>
                    <a:pt x="294" y="228"/>
                    <a:pt x="309" y="187"/>
                    <a:pt x="306" y="141"/>
                  </a:cubicBezTo>
                  <a:close/>
                </a:path>
              </a:pathLst>
            </a:custGeom>
            <a:solidFill>
              <a:srgbClr val="E559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ṧli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2C6CB8D-326E-422F-B41D-22C29662C987}"/>
                </a:ext>
              </a:extLst>
            </p:cNvPr>
            <p:cNvSpPr/>
            <p:nvPr/>
          </p:nvSpPr>
          <p:spPr bwMode="auto">
            <a:xfrm>
              <a:off x="4830763" y="1928813"/>
              <a:ext cx="2228850" cy="1930400"/>
            </a:xfrm>
            <a:custGeom>
              <a:avLst/>
              <a:gdLst>
                <a:gd name="T0" fmla="*/ 1330 w 1343"/>
                <a:gd name="T1" fmla="*/ 551 h 1164"/>
                <a:gd name="T2" fmla="*/ 1122 w 1343"/>
                <a:gd name="T3" fmla="*/ 171 h 1164"/>
                <a:gd name="T4" fmla="*/ 720 w 1343"/>
                <a:gd name="T5" fmla="*/ 1 h 1164"/>
                <a:gd name="T6" fmla="*/ 391 w 1343"/>
                <a:gd name="T7" fmla="*/ 136 h 1164"/>
                <a:gd name="T8" fmla="*/ 366 w 1343"/>
                <a:gd name="T9" fmla="*/ 194 h 1164"/>
                <a:gd name="T10" fmla="*/ 393 w 1343"/>
                <a:gd name="T11" fmla="*/ 252 h 1164"/>
                <a:gd name="T12" fmla="*/ 467 w 1343"/>
                <a:gd name="T13" fmla="*/ 320 h 1164"/>
                <a:gd name="T14" fmla="*/ 572 w 1343"/>
                <a:gd name="T15" fmla="*/ 320 h 1164"/>
                <a:gd name="T16" fmla="*/ 742 w 1343"/>
                <a:gd name="T17" fmla="*/ 249 h 1164"/>
                <a:gd name="T18" fmla="*/ 962 w 1343"/>
                <a:gd name="T19" fmla="*/ 346 h 1164"/>
                <a:gd name="T20" fmla="*/ 1078 w 1343"/>
                <a:gd name="T21" fmla="*/ 556 h 1164"/>
                <a:gd name="T22" fmla="*/ 990 w 1343"/>
                <a:gd name="T23" fmla="*/ 774 h 1164"/>
                <a:gd name="T24" fmla="*/ 732 w 1343"/>
                <a:gd name="T25" fmla="*/ 894 h 1164"/>
                <a:gd name="T26" fmla="*/ 418 w 1343"/>
                <a:gd name="T27" fmla="*/ 699 h 1164"/>
                <a:gd name="T28" fmla="*/ 386 w 1343"/>
                <a:gd name="T29" fmla="*/ 670 h 1164"/>
                <a:gd name="T30" fmla="*/ 275 w 1343"/>
                <a:gd name="T31" fmla="*/ 676 h 1164"/>
                <a:gd name="T32" fmla="*/ 21 w 1343"/>
                <a:gd name="T33" fmla="*/ 957 h 1164"/>
                <a:gd name="T34" fmla="*/ 1 w 1343"/>
                <a:gd name="T35" fmla="*/ 1014 h 1164"/>
                <a:gd name="T36" fmla="*/ 27 w 1343"/>
                <a:gd name="T37" fmla="*/ 1069 h 1164"/>
                <a:gd name="T38" fmla="*/ 102 w 1343"/>
                <a:gd name="T39" fmla="*/ 1137 h 1164"/>
                <a:gd name="T40" fmla="*/ 122 w 1343"/>
                <a:gd name="T41" fmla="*/ 1150 h 1164"/>
                <a:gd name="T42" fmla="*/ 214 w 1343"/>
                <a:gd name="T43" fmla="*/ 1131 h 1164"/>
                <a:gd name="T44" fmla="*/ 378 w 1343"/>
                <a:gd name="T45" fmla="*/ 949 h 1164"/>
                <a:gd name="T46" fmla="*/ 386 w 1343"/>
                <a:gd name="T47" fmla="*/ 948 h 1164"/>
                <a:gd name="T48" fmla="*/ 792 w 1343"/>
                <a:gd name="T49" fmla="*/ 1146 h 1164"/>
                <a:gd name="T50" fmla="*/ 1172 w 1343"/>
                <a:gd name="T51" fmla="*/ 960 h 1164"/>
                <a:gd name="T52" fmla="*/ 1330 w 1343"/>
                <a:gd name="T53" fmla="*/ 551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3" h="1164">
                  <a:moveTo>
                    <a:pt x="1330" y="551"/>
                  </a:moveTo>
                  <a:cubicBezTo>
                    <a:pt x="1318" y="412"/>
                    <a:pt x="1247" y="284"/>
                    <a:pt x="1122" y="171"/>
                  </a:cubicBezTo>
                  <a:cubicBezTo>
                    <a:pt x="997" y="57"/>
                    <a:pt x="861" y="0"/>
                    <a:pt x="720" y="1"/>
                  </a:cubicBezTo>
                  <a:cubicBezTo>
                    <a:pt x="597" y="1"/>
                    <a:pt x="487" y="47"/>
                    <a:pt x="391" y="136"/>
                  </a:cubicBezTo>
                  <a:cubicBezTo>
                    <a:pt x="375" y="151"/>
                    <a:pt x="366" y="172"/>
                    <a:pt x="366" y="194"/>
                  </a:cubicBezTo>
                  <a:cubicBezTo>
                    <a:pt x="367" y="216"/>
                    <a:pt x="376" y="237"/>
                    <a:pt x="393" y="252"/>
                  </a:cubicBezTo>
                  <a:cubicBezTo>
                    <a:pt x="467" y="320"/>
                    <a:pt x="467" y="320"/>
                    <a:pt x="467" y="320"/>
                  </a:cubicBezTo>
                  <a:cubicBezTo>
                    <a:pt x="497" y="346"/>
                    <a:pt x="542" y="347"/>
                    <a:pt x="572" y="320"/>
                  </a:cubicBezTo>
                  <a:cubicBezTo>
                    <a:pt x="626" y="273"/>
                    <a:pt x="681" y="249"/>
                    <a:pt x="742" y="249"/>
                  </a:cubicBezTo>
                  <a:cubicBezTo>
                    <a:pt x="816" y="248"/>
                    <a:pt x="890" y="281"/>
                    <a:pt x="962" y="346"/>
                  </a:cubicBezTo>
                  <a:cubicBezTo>
                    <a:pt x="1034" y="411"/>
                    <a:pt x="1073" y="481"/>
                    <a:pt x="1078" y="556"/>
                  </a:cubicBezTo>
                  <a:cubicBezTo>
                    <a:pt x="1083" y="630"/>
                    <a:pt x="1053" y="704"/>
                    <a:pt x="990" y="774"/>
                  </a:cubicBezTo>
                  <a:cubicBezTo>
                    <a:pt x="902" y="871"/>
                    <a:pt x="816" y="911"/>
                    <a:pt x="732" y="894"/>
                  </a:cubicBezTo>
                  <a:cubicBezTo>
                    <a:pt x="644" y="875"/>
                    <a:pt x="539" y="810"/>
                    <a:pt x="418" y="699"/>
                  </a:cubicBezTo>
                  <a:cubicBezTo>
                    <a:pt x="386" y="670"/>
                    <a:pt x="386" y="670"/>
                    <a:pt x="386" y="670"/>
                  </a:cubicBezTo>
                  <a:cubicBezTo>
                    <a:pt x="354" y="641"/>
                    <a:pt x="304" y="643"/>
                    <a:pt x="275" y="676"/>
                  </a:cubicBezTo>
                  <a:cubicBezTo>
                    <a:pt x="21" y="957"/>
                    <a:pt x="21" y="957"/>
                    <a:pt x="21" y="957"/>
                  </a:cubicBezTo>
                  <a:cubicBezTo>
                    <a:pt x="7" y="973"/>
                    <a:pt x="0" y="993"/>
                    <a:pt x="1" y="1014"/>
                  </a:cubicBezTo>
                  <a:cubicBezTo>
                    <a:pt x="2" y="1035"/>
                    <a:pt x="11" y="1054"/>
                    <a:pt x="27" y="1069"/>
                  </a:cubicBezTo>
                  <a:cubicBezTo>
                    <a:pt x="102" y="1137"/>
                    <a:pt x="102" y="1137"/>
                    <a:pt x="102" y="1137"/>
                  </a:cubicBezTo>
                  <a:cubicBezTo>
                    <a:pt x="109" y="1142"/>
                    <a:pt x="115" y="1147"/>
                    <a:pt x="122" y="1150"/>
                  </a:cubicBezTo>
                  <a:cubicBezTo>
                    <a:pt x="153" y="1164"/>
                    <a:pt x="190" y="1157"/>
                    <a:pt x="214" y="1131"/>
                  </a:cubicBezTo>
                  <a:cubicBezTo>
                    <a:pt x="378" y="949"/>
                    <a:pt x="378" y="949"/>
                    <a:pt x="378" y="949"/>
                  </a:cubicBezTo>
                  <a:cubicBezTo>
                    <a:pt x="380" y="947"/>
                    <a:pt x="384" y="946"/>
                    <a:pt x="386" y="948"/>
                  </a:cubicBezTo>
                  <a:cubicBezTo>
                    <a:pt x="531" y="1072"/>
                    <a:pt x="667" y="1138"/>
                    <a:pt x="792" y="1146"/>
                  </a:cubicBezTo>
                  <a:cubicBezTo>
                    <a:pt x="925" y="1154"/>
                    <a:pt x="1053" y="1091"/>
                    <a:pt x="1172" y="960"/>
                  </a:cubicBezTo>
                  <a:cubicBezTo>
                    <a:pt x="1290" y="829"/>
                    <a:pt x="1343" y="692"/>
                    <a:pt x="1330" y="551"/>
                  </a:cubicBezTo>
                  <a:close/>
                </a:path>
              </a:pathLst>
            </a:custGeom>
            <a:solidFill>
              <a:srgbClr val="F17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ïśḻi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38C8632-41FC-4FA4-98F0-968ECEA0B873}"/>
                </a:ext>
              </a:extLst>
            </p:cNvPr>
            <p:cNvSpPr/>
            <p:nvPr/>
          </p:nvSpPr>
          <p:spPr bwMode="auto">
            <a:xfrm>
              <a:off x="5738813" y="1970088"/>
              <a:ext cx="1320800" cy="1871663"/>
            </a:xfrm>
            <a:custGeom>
              <a:avLst/>
              <a:gdLst>
                <a:gd name="T0" fmla="*/ 783 w 796"/>
                <a:gd name="T1" fmla="*/ 526 h 1129"/>
                <a:gd name="T2" fmla="*/ 575 w 796"/>
                <a:gd name="T3" fmla="*/ 146 h 1129"/>
                <a:gd name="T4" fmla="*/ 332 w 796"/>
                <a:gd name="T5" fmla="*/ 0 h 1129"/>
                <a:gd name="T6" fmla="*/ 448 w 796"/>
                <a:gd name="T7" fmla="*/ 88 h 1129"/>
                <a:gd name="T8" fmla="*/ 657 w 796"/>
                <a:gd name="T9" fmla="*/ 468 h 1129"/>
                <a:gd name="T10" fmla="*/ 498 w 796"/>
                <a:gd name="T11" fmla="*/ 877 h 1129"/>
                <a:gd name="T12" fmla="*/ 119 w 796"/>
                <a:gd name="T13" fmla="*/ 1063 h 1129"/>
                <a:gd name="T14" fmla="*/ 0 w 796"/>
                <a:gd name="T15" fmla="*/ 1039 h 1129"/>
                <a:gd name="T16" fmla="*/ 245 w 796"/>
                <a:gd name="T17" fmla="*/ 1121 h 1129"/>
                <a:gd name="T18" fmla="*/ 625 w 796"/>
                <a:gd name="T19" fmla="*/ 935 h 1129"/>
                <a:gd name="T20" fmla="*/ 783 w 796"/>
                <a:gd name="T21" fmla="*/ 526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6" h="1129">
                  <a:moveTo>
                    <a:pt x="783" y="526"/>
                  </a:moveTo>
                  <a:cubicBezTo>
                    <a:pt x="771" y="387"/>
                    <a:pt x="700" y="259"/>
                    <a:pt x="575" y="146"/>
                  </a:cubicBezTo>
                  <a:cubicBezTo>
                    <a:pt x="497" y="76"/>
                    <a:pt x="416" y="27"/>
                    <a:pt x="332" y="0"/>
                  </a:cubicBezTo>
                  <a:cubicBezTo>
                    <a:pt x="371" y="24"/>
                    <a:pt x="410" y="53"/>
                    <a:pt x="448" y="88"/>
                  </a:cubicBezTo>
                  <a:cubicBezTo>
                    <a:pt x="574" y="201"/>
                    <a:pt x="644" y="329"/>
                    <a:pt x="657" y="468"/>
                  </a:cubicBezTo>
                  <a:cubicBezTo>
                    <a:pt x="669" y="609"/>
                    <a:pt x="616" y="746"/>
                    <a:pt x="498" y="877"/>
                  </a:cubicBezTo>
                  <a:cubicBezTo>
                    <a:pt x="379" y="1008"/>
                    <a:pt x="252" y="1071"/>
                    <a:pt x="119" y="1063"/>
                  </a:cubicBezTo>
                  <a:cubicBezTo>
                    <a:pt x="80" y="1061"/>
                    <a:pt x="41" y="1053"/>
                    <a:pt x="0" y="1039"/>
                  </a:cubicBezTo>
                  <a:cubicBezTo>
                    <a:pt x="86" y="1089"/>
                    <a:pt x="168" y="1116"/>
                    <a:pt x="245" y="1121"/>
                  </a:cubicBezTo>
                  <a:cubicBezTo>
                    <a:pt x="378" y="1129"/>
                    <a:pt x="506" y="1066"/>
                    <a:pt x="625" y="935"/>
                  </a:cubicBezTo>
                  <a:cubicBezTo>
                    <a:pt x="743" y="804"/>
                    <a:pt x="796" y="667"/>
                    <a:pt x="783" y="526"/>
                  </a:cubicBezTo>
                  <a:close/>
                </a:path>
              </a:pathLst>
            </a:custGeom>
            <a:solidFill>
              <a:srgbClr val="E559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îṡľi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74BD75D-FFF9-4FE2-A582-9F0836CBFDAE}"/>
                </a:ext>
              </a:extLst>
            </p:cNvPr>
            <p:cNvSpPr/>
            <p:nvPr/>
          </p:nvSpPr>
          <p:spPr bwMode="auto">
            <a:xfrm>
              <a:off x="4398963" y="2614613"/>
              <a:ext cx="525463" cy="957263"/>
            </a:xfrm>
            <a:custGeom>
              <a:avLst/>
              <a:gdLst>
                <a:gd name="T0" fmla="*/ 304 w 331"/>
                <a:gd name="T1" fmla="*/ 0 h 603"/>
                <a:gd name="T2" fmla="*/ 214 w 331"/>
                <a:gd name="T3" fmla="*/ 28 h 603"/>
                <a:gd name="T4" fmla="*/ 0 w 331"/>
                <a:gd name="T5" fmla="*/ 394 h 603"/>
                <a:gd name="T6" fmla="*/ 15 w 331"/>
                <a:gd name="T7" fmla="*/ 464 h 603"/>
                <a:gd name="T8" fmla="*/ 293 w 331"/>
                <a:gd name="T9" fmla="*/ 603 h 603"/>
                <a:gd name="T10" fmla="*/ 331 w 331"/>
                <a:gd name="T11" fmla="*/ 528 h 603"/>
                <a:gd name="T12" fmla="*/ 156 w 331"/>
                <a:gd name="T13" fmla="*/ 394 h 603"/>
                <a:gd name="T14" fmla="*/ 264 w 331"/>
                <a:gd name="T15" fmla="*/ 248 h 603"/>
                <a:gd name="T16" fmla="*/ 305 w 331"/>
                <a:gd name="T17" fmla="*/ 14 h 603"/>
                <a:gd name="T18" fmla="*/ 304 w 331"/>
                <a:gd name="T1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603">
                  <a:moveTo>
                    <a:pt x="304" y="0"/>
                  </a:moveTo>
                  <a:lnTo>
                    <a:pt x="214" y="28"/>
                  </a:lnTo>
                  <a:lnTo>
                    <a:pt x="0" y="394"/>
                  </a:lnTo>
                  <a:lnTo>
                    <a:pt x="15" y="464"/>
                  </a:lnTo>
                  <a:lnTo>
                    <a:pt x="293" y="603"/>
                  </a:lnTo>
                  <a:lnTo>
                    <a:pt x="331" y="528"/>
                  </a:lnTo>
                  <a:lnTo>
                    <a:pt x="156" y="394"/>
                  </a:lnTo>
                  <a:lnTo>
                    <a:pt x="264" y="248"/>
                  </a:lnTo>
                  <a:lnTo>
                    <a:pt x="305" y="14"/>
                  </a:lnTo>
                  <a:lnTo>
                    <a:pt x="304" y="0"/>
                  </a:lnTo>
                  <a:close/>
                </a:path>
              </a:pathLst>
            </a:custGeom>
            <a:solidFill>
              <a:srgbClr val="7EAC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Sļï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81BC949-15B9-4DCA-A0B8-22132FF2242A}"/>
                </a:ext>
              </a:extLst>
            </p:cNvPr>
            <p:cNvSpPr/>
            <p:nvPr/>
          </p:nvSpPr>
          <p:spPr bwMode="auto">
            <a:xfrm>
              <a:off x="5111750" y="2517775"/>
              <a:ext cx="161925" cy="114300"/>
            </a:xfrm>
            <a:custGeom>
              <a:avLst/>
              <a:gdLst>
                <a:gd name="T0" fmla="*/ 102 w 102"/>
                <a:gd name="T1" fmla="*/ 50 h 72"/>
                <a:gd name="T2" fmla="*/ 56 w 102"/>
                <a:gd name="T3" fmla="*/ 0 h 72"/>
                <a:gd name="T4" fmla="*/ 12 w 102"/>
                <a:gd name="T5" fmla="*/ 13 h 72"/>
                <a:gd name="T6" fmla="*/ 0 w 102"/>
                <a:gd name="T7" fmla="*/ 57 h 72"/>
                <a:gd name="T8" fmla="*/ 39 w 102"/>
                <a:gd name="T9" fmla="*/ 64 h 72"/>
                <a:gd name="T10" fmla="*/ 76 w 102"/>
                <a:gd name="T11" fmla="*/ 72 h 72"/>
                <a:gd name="T12" fmla="*/ 102 w 102"/>
                <a:gd name="T13" fmla="*/ 50 h 72"/>
              </a:gdLst>
              <a:ahLst/>
              <a:cxnLst>
                <a:cxn ang="0">
                  <a:pos x="T0" y="T1"/>
                </a:cxn>
                <a:cxn ang="0">
                  <a:pos x="T2" y="T3"/>
                </a:cxn>
                <a:cxn ang="0">
                  <a:pos x="T4" y="T5"/>
                </a:cxn>
                <a:cxn ang="0">
                  <a:pos x="T6" y="T7"/>
                </a:cxn>
                <a:cxn ang="0">
                  <a:pos x="T8" y="T9"/>
                </a:cxn>
                <a:cxn ang="0">
                  <a:pos x="T10" y="T11"/>
                </a:cxn>
                <a:cxn ang="0">
                  <a:pos x="T12" y="T13"/>
                </a:cxn>
              </a:cxnLst>
              <a:rect l="0" t="0" r="r" b="b"/>
              <a:pathLst>
                <a:path w="102" h="72">
                  <a:moveTo>
                    <a:pt x="102" y="50"/>
                  </a:moveTo>
                  <a:lnTo>
                    <a:pt x="56" y="0"/>
                  </a:lnTo>
                  <a:lnTo>
                    <a:pt x="12" y="13"/>
                  </a:lnTo>
                  <a:lnTo>
                    <a:pt x="0" y="57"/>
                  </a:lnTo>
                  <a:lnTo>
                    <a:pt x="39" y="64"/>
                  </a:lnTo>
                  <a:lnTo>
                    <a:pt x="76" y="72"/>
                  </a:lnTo>
                  <a:lnTo>
                    <a:pt x="102" y="50"/>
                  </a:lnTo>
                  <a:close/>
                </a:path>
              </a:pathLst>
            </a:custGeom>
            <a:solidFill>
              <a:srgbClr val="F7C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iṥ1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BFE2B91-E38D-4610-83F1-DF7633F6807F}"/>
                </a:ext>
              </a:extLst>
            </p:cNvPr>
            <p:cNvSpPr/>
            <p:nvPr/>
          </p:nvSpPr>
          <p:spPr bwMode="auto">
            <a:xfrm>
              <a:off x="4873625" y="3463925"/>
              <a:ext cx="165100" cy="155575"/>
            </a:xfrm>
            <a:custGeom>
              <a:avLst/>
              <a:gdLst>
                <a:gd name="T0" fmla="*/ 29 w 104"/>
                <a:gd name="T1" fmla="*/ 0 h 98"/>
                <a:gd name="T2" fmla="*/ 72 w 104"/>
                <a:gd name="T3" fmla="*/ 9 h 98"/>
                <a:gd name="T4" fmla="*/ 66 w 104"/>
                <a:gd name="T5" fmla="*/ 35 h 98"/>
                <a:gd name="T6" fmla="*/ 104 w 104"/>
                <a:gd name="T7" fmla="*/ 79 h 98"/>
                <a:gd name="T8" fmla="*/ 51 w 104"/>
                <a:gd name="T9" fmla="*/ 98 h 98"/>
                <a:gd name="T10" fmla="*/ 0 w 104"/>
                <a:gd name="T11" fmla="*/ 55 h 98"/>
                <a:gd name="T12" fmla="*/ 29 w 104"/>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4" h="98">
                  <a:moveTo>
                    <a:pt x="29" y="0"/>
                  </a:moveTo>
                  <a:lnTo>
                    <a:pt x="72" y="9"/>
                  </a:lnTo>
                  <a:lnTo>
                    <a:pt x="66" y="35"/>
                  </a:lnTo>
                  <a:lnTo>
                    <a:pt x="104" y="79"/>
                  </a:lnTo>
                  <a:lnTo>
                    <a:pt x="51" y="98"/>
                  </a:lnTo>
                  <a:lnTo>
                    <a:pt x="0" y="55"/>
                  </a:lnTo>
                  <a:lnTo>
                    <a:pt x="29" y="0"/>
                  </a:lnTo>
                  <a:close/>
                </a:path>
              </a:pathLst>
            </a:custGeom>
            <a:solidFill>
              <a:srgbClr val="F1CA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sľ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E3BFF1F-1FB9-4B82-B6B2-0F6502920B12}"/>
                </a:ext>
              </a:extLst>
            </p:cNvPr>
            <p:cNvSpPr/>
            <p:nvPr/>
          </p:nvSpPr>
          <p:spPr bwMode="auto">
            <a:xfrm>
              <a:off x="3338513" y="2984500"/>
              <a:ext cx="334963" cy="334963"/>
            </a:xfrm>
            <a:custGeom>
              <a:avLst/>
              <a:gdLst>
                <a:gd name="T0" fmla="*/ 73 w 202"/>
                <a:gd name="T1" fmla="*/ 8 h 202"/>
                <a:gd name="T2" fmla="*/ 15 w 202"/>
                <a:gd name="T3" fmla="*/ 55 h 202"/>
                <a:gd name="T4" fmla="*/ 8 w 202"/>
                <a:gd name="T5" fmla="*/ 129 h 202"/>
                <a:gd name="T6" fmla="*/ 56 w 202"/>
                <a:gd name="T7" fmla="*/ 187 h 202"/>
                <a:gd name="T8" fmla="*/ 130 w 202"/>
                <a:gd name="T9" fmla="*/ 194 h 202"/>
                <a:gd name="T10" fmla="*/ 157 w 202"/>
                <a:gd name="T11" fmla="*/ 181 h 202"/>
                <a:gd name="T12" fmla="*/ 188 w 202"/>
                <a:gd name="T13" fmla="*/ 147 h 202"/>
                <a:gd name="T14" fmla="*/ 195 w 202"/>
                <a:gd name="T15" fmla="*/ 73 h 202"/>
                <a:gd name="T16" fmla="*/ 147 w 202"/>
                <a:gd name="T17" fmla="*/ 15 h 202"/>
                <a:gd name="T18" fmla="*/ 73 w 202"/>
                <a:gd name="T19" fmla="*/ 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202">
                  <a:moveTo>
                    <a:pt x="73" y="8"/>
                  </a:moveTo>
                  <a:cubicBezTo>
                    <a:pt x="47" y="16"/>
                    <a:pt x="28" y="32"/>
                    <a:pt x="15" y="55"/>
                  </a:cubicBezTo>
                  <a:cubicBezTo>
                    <a:pt x="3" y="79"/>
                    <a:pt x="0" y="103"/>
                    <a:pt x="8" y="129"/>
                  </a:cubicBezTo>
                  <a:cubicBezTo>
                    <a:pt x="16" y="155"/>
                    <a:pt x="32" y="175"/>
                    <a:pt x="56" y="187"/>
                  </a:cubicBezTo>
                  <a:cubicBezTo>
                    <a:pt x="79" y="200"/>
                    <a:pt x="104" y="202"/>
                    <a:pt x="130" y="194"/>
                  </a:cubicBezTo>
                  <a:cubicBezTo>
                    <a:pt x="140" y="191"/>
                    <a:pt x="149" y="187"/>
                    <a:pt x="157" y="181"/>
                  </a:cubicBezTo>
                  <a:cubicBezTo>
                    <a:pt x="170" y="172"/>
                    <a:pt x="180" y="161"/>
                    <a:pt x="188" y="147"/>
                  </a:cubicBezTo>
                  <a:cubicBezTo>
                    <a:pt x="200" y="123"/>
                    <a:pt x="202" y="98"/>
                    <a:pt x="195" y="73"/>
                  </a:cubicBezTo>
                  <a:cubicBezTo>
                    <a:pt x="187" y="47"/>
                    <a:pt x="171" y="27"/>
                    <a:pt x="147" y="15"/>
                  </a:cubicBezTo>
                  <a:cubicBezTo>
                    <a:pt x="124" y="2"/>
                    <a:pt x="99" y="0"/>
                    <a:pt x="73" y="8"/>
                  </a:cubicBezTo>
                  <a:close/>
                </a:path>
              </a:pathLst>
            </a:custGeom>
            <a:solidFill>
              <a:srgbClr val="F17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îṧlï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18C9351-FFBD-4E9F-8D1C-D1906F60EA18}"/>
                </a:ext>
              </a:extLst>
            </p:cNvPr>
            <p:cNvSpPr/>
            <p:nvPr/>
          </p:nvSpPr>
          <p:spPr bwMode="auto">
            <a:xfrm>
              <a:off x="3421063" y="2984500"/>
              <a:ext cx="252413" cy="328613"/>
            </a:xfrm>
            <a:custGeom>
              <a:avLst/>
              <a:gdLst>
                <a:gd name="T0" fmla="*/ 97 w 152"/>
                <a:gd name="T1" fmla="*/ 15 h 198"/>
                <a:gd name="T2" fmla="*/ 23 w 152"/>
                <a:gd name="T3" fmla="*/ 8 h 198"/>
                <a:gd name="T4" fmla="*/ 0 w 152"/>
                <a:gd name="T5" fmla="*/ 18 h 198"/>
                <a:gd name="T6" fmla="*/ 54 w 152"/>
                <a:gd name="T7" fmla="*/ 29 h 198"/>
                <a:gd name="T8" fmla="*/ 101 w 152"/>
                <a:gd name="T9" fmla="*/ 87 h 198"/>
                <a:gd name="T10" fmla="*/ 94 w 152"/>
                <a:gd name="T11" fmla="*/ 161 h 198"/>
                <a:gd name="T12" fmla="*/ 64 w 152"/>
                <a:gd name="T13" fmla="*/ 195 h 198"/>
                <a:gd name="T14" fmla="*/ 59 w 152"/>
                <a:gd name="T15" fmla="*/ 198 h 198"/>
                <a:gd name="T16" fmla="*/ 80 w 152"/>
                <a:gd name="T17" fmla="*/ 194 h 198"/>
                <a:gd name="T18" fmla="*/ 107 w 152"/>
                <a:gd name="T19" fmla="*/ 181 h 198"/>
                <a:gd name="T20" fmla="*/ 138 w 152"/>
                <a:gd name="T21" fmla="*/ 147 h 198"/>
                <a:gd name="T22" fmla="*/ 145 w 152"/>
                <a:gd name="T23" fmla="*/ 73 h 198"/>
                <a:gd name="T24" fmla="*/ 97 w 152"/>
                <a:gd name="T25" fmla="*/ 1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98">
                  <a:moveTo>
                    <a:pt x="97" y="15"/>
                  </a:moveTo>
                  <a:cubicBezTo>
                    <a:pt x="74" y="2"/>
                    <a:pt x="49" y="0"/>
                    <a:pt x="23" y="8"/>
                  </a:cubicBezTo>
                  <a:cubicBezTo>
                    <a:pt x="15" y="10"/>
                    <a:pt x="7" y="14"/>
                    <a:pt x="0" y="18"/>
                  </a:cubicBezTo>
                  <a:cubicBezTo>
                    <a:pt x="19" y="16"/>
                    <a:pt x="36" y="20"/>
                    <a:pt x="54" y="29"/>
                  </a:cubicBezTo>
                  <a:cubicBezTo>
                    <a:pt x="77" y="42"/>
                    <a:pt x="93" y="61"/>
                    <a:pt x="101" y="87"/>
                  </a:cubicBezTo>
                  <a:cubicBezTo>
                    <a:pt x="109" y="113"/>
                    <a:pt x="106" y="138"/>
                    <a:pt x="94" y="161"/>
                  </a:cubicBezTo>
                  <a:cubicBezTo>
                    <a:pt x="86" y="175"/>
                    <a:pt x="76" y="187"/>
                    <a:pt x="64" y="195"/>
                  </a:cubicBezTo>
                  <a:cubicBezTo>
                    <a:pt x="62" y="196"/>
                    <a:pt x="61" y="197"/>
                    <a:pt x="59" y="198"/>
                  </a:cubicBezTo>
                  <a:cubicBezTo>
                    <a:pt x="66" y="198"/>
                    <a:pt x="73" y="196"/>
                    <a:pt x="80" y="194"/>
                  </a:cubicBezTo>
                  <a:cubicBezTo>
                    <a:pt x="90" y="191"/>
                    <a:pt x="99" y="187"/>
                    <a:pt x="107" y="181"/>
                  </a:cubicBezTo>
                  <a:cubicBezTo>
                    <a:pt x="120" y="172"/>
                    <a:pt x="130" y="161"/>
                    <a:pt x="138" y="147"/>
                  </a:cubicBezTo>
                  <a:cubicBezTo>
                    <a:pt x="150" y="123"/>
                    <a:pt x="152" y="98"/>
                    <a:pt x="145" y="73"/>
                  </a:cubicBezTo>
                  <a:cubicBezTo>
                    <a:pt x="137" y="47"/>
                    <a:pt x="121" y="27"/>
                    <a:pt x="97" y="15"/>
                  </a:cubicBezTo>
                  <a:close/>
                </a:path>
              </a:pathLst>
            </a:custGeom>
            <a:solidFill>
              <a:srgbClr val="E559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íṥ1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C325190-8848-47AC-B0CE-BF88B7C48939}"/>
                </a:ext>
              </a:extLst>
            </p:cNvPr>
            <p:cNvSpPr/>
            <p:nvPr/>
          </p:nvSpPr>
          <p:spPr bwMode="auto">
            <a:xfrm>
              <a:off x="2774950" y="1558925"/>
              <a:ext cx="1138238" cy="1393825"/>
            </a:xfrm>
            <a:custGeom>
              <a:avLst/>
              <a:gdLst>
                <a:gd name="T0" fmla="*/ 501 w 686"/>
                <a:gd name="T1" fmla="*/ 38 h 841"/>
                <a:gd name="T2" fmla="*/ 251 w 686"/>
                <a:gd name="T3" fmla="*/ 28 h 841"/>
                <a:gd name="T4" fmla="*/ 47 w 686"/>
                <a:gd name="T5" fmla="*/ 176 h 841"/>
                <a:gd name="T6" fmla="*/ 16 w 686"/>
                <a:gd name="T7" fmla="*/ 379 h 841"/>
                <a:gd name="T8" fmla="*/ 38 w 686"/>
                <a:gd name="T9" fmla="*/ 409 h 841"/>
                <a:gd name="T10" fmla="*/ 74 w 686"/>
                <a:gd name="T11" fmla="*/ 413 h 841"/>
                <a:gd name="T12" fmla="*/ 130 w 686"/>
                <a:gd name="T13" fmla="*/ 396 h 841"/>
                <a:gd name="T14" fmla="*/ 161 w 686"/>
                <a:gd name="T15" fmla="*/ 345 h 841"/>
                <a:gd name="T16" fmla="*/ 177 w 686"/>
                <a:gd name="T17" fmla="*/ 239 h 841"/>
                <a:gd name="T18" fmla="*/ 290 w 686"/>
                <a:gd name="T19" fmla="*/ 159 h 841"/>
                <a:gd name="T20" fmla="*/ 428 w 686"/>
                <a:gd name="T21" fmla="*/ 165 h 841"/>
                <a:gd name="T22" fmla="*/ 510 w 686"/>
                <a:gd name="T23" fmla="*/ 273 h 841"/>
                <a:gd name="T24" fmla="*/ 493 w 686"/>
                <a:gd name="T25" fmla="*/ 436 h 841"/>
                <a:gd name="T26" fmla="*/ 303 w 686"/>
                <a:gd name="T27" fmla="*/ 534 h 841"/>
                <a:gd name="T28" fmla="*/ 279 w 686"/>
                <a:gd name="T29" fmla="*/ 541 h 841"/>
                <a:gd name="T30" fmla="*/ 249 w 686"/>
                <a:gd name="T31" fmla="*/ 598 h 841"/>
                <a:gd name="T32" fmla="*/ 312 w 686"/>
                <a:gd name="T33" fmla="*/ 807 h 841"/>
                <a:gd name="T34" fmla="*/ 335 w 686"/>
                <a:gd name="T35" fmla="*/ 834 h 841"/>
                <a:gd name="T36" fmla="*/ 369 w 686"/>
                <a:gd name="T37" fmla="*/ 837 h 841"/>
                <a:gd name="T38" fmla="*/ 426 w 686"/>
                <a:gd name="T39" fmla="*/ 820 h 841"/>
                <a:gd name="T40" fmla="*/ 438 w 686"/>
                <a:gd name="T41" fmla="*/ 814 h 841"/>
                <a:gd name="T42" fmla="*/ 456 w 686"/>
                <a:gd name="T43" fmla="*/ 763 h 841"/>
                <a:gd name="T44" fmla="*/ 415 w 686"/>
                <a:gd name="T45" fmla="*/ 628 h 841"/>
                <a:gd name="T46" fmla="*/ 417 w 686"/>
                <a:gd name="T47" fmla="*/ 624 h 841"/>
                <a:gd name="T48" fmla="*/ 635 w 686"/>
                <a:gd name="T49" fmla="*/ 481 h 841"/>
                <a:gd name="T50" fmla="*/ 656 w 686"/>
                <a:gd name="T51" fmla="*/ 238 h 841"/>
                <a:gd name="T52" fmla="*/ 501 w 686"/>
                <a:gd name="T53" fmla="*/ 38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6" h="841">
                  <a:moveTo>
                    <a:pt x="501" y="38"/>
                  </a:moveTo>
                  <a:cubicBezTo>
                    <a:pt x="428" y="3"/>
                    <a:pt x="344" y="0"/>
                    <a:pt x="251" y="28"/>
                  </a:cubicBezTo>
                  <a:cubicBezTo>
                    <a:pt x="157" y="56"/>
                    <a:pt x="89" y="106"/>
                    <a:pt x="47" y="176"/>
                  </a:cubicBezTo>
                  <a:cubicBezTo>
                    <a:pt x="11" y="237"/>
                    <a:pt x="0" y="306"/>
                    <a:pt x="16" y="379"/>
                  </a:cubicBezTo>
                  <a:cubicBezTo>
                    <a:pt x="19" y="392"/>
                    <a:pt x="27" y="403"/>
                    <a:pt x="38" y="409"/>
                  </a:cubicBezTo>
                  <a:cubicBezTo>
                    <a:pt x="49" y="416"/>
                    <a:pt x="62" y="417"/>
                    <a:pt x="74" y="413"/>
                  </a:cubicBezTo>
                  <a:cubicBezTo>
                    <a:pt x="130" y="396"/>
                    <a:pt x="130" y="396"/>
                    <a:pt x="130" y="396"/>
                  </a:cubicBezTo>
                  <a:cubicBezTo>
                    <a:pt x="152" y="390"/>
                    <a:pt x="165" y="367"/>
                    <a:pt x="161" y="345"/>
                  </a:cubicBezTo>
                  <a:cubicBezTo>
                    <a:pt x="154" y="304"/>
                    <a:pt x="159" y="270"/>
                    <a:pt x="177" y="239"/>
                  </a:cubicBezTo>
                  <a:cubicBezTo>
                    <a:pt x="198" y="202"/>
                    <a:pt x="236" y="176"/>
                    <a:pt x="290" y="159"/>
                  </a:cubicBezTo>
                  <a:cubicBezTo>
                    <a:pt x="343" y="143"/>
                    <a:pt x="390" y="145"/>
                    <a:pt x="428" y="165"/>
                  </a:cubicBezTo>
                  <a:cubicBezTo>
                    <a:pt x="467" y="184"/>
                    <a:pt x="494" y="221"/>
                    <a:pt x="510" y="273"/>
                  </a:cubicBezTo>
                  <a:cubicBezTo>
                    <a:pt x="532" y="345"/>
                    <a:pt x="526" y="400"/>
                    <a:pt x="493" y="436"/>
                  </a:cubicBezTo>
                  <a:cubicBezTo>
                    <a:pt x="457" y="474"/>
                    <a:pt x="394" y="507"/>
                    <a:pt x="303" y="534"/>
                  </a:cubicBezTo>
                  <a:cubicBezTo>
                    <a:pt x="279" y="541"/>
                    <a:pt x="279" y="541"/>
                    <a:pt x="279" y="541"/>
                  </a:cubicBezTo>
                  <a:cubicBezTo>
                    <a:pt x="255" y="548"/>
                    <a:pt x="241" y="574"/>
                    <a:pt x="249" y="598"/>
                  </a:cubicBezTo>
                  <a:cubicBezTo>
                    <a:pt x="312" y="807"/>
                    <a:pt x="312" y="807"/>
                    <a:pt x="312" y="807"/>
                  </a:cubicBezTo>
                  <a:cubicBezTo>
                    <a:pt x="316" y="819"/>
                    <a:pt x="324" y="828"/>
                    <a:pt x="335" y="834"/>
                  </a:cubicBezTo>
                  <a:cubicBezTo>
                    <a:pt x="345" y="840"/>
                    <a:pt x="358" y="841"/>
                    <a:pt x="369" y="837"/>
                  </a:cubicBezTo>
                  <a:cubicBezTo>
                    <a:pt x="426" y="820"/>
                    <a:pt x="426" y="820"/>
                    <a:pt x="426" y="820"/>
                  </a:cubicBezTo>
                  <a:cubicBezTo>
                    <a:pt x="430" y="819"/>
                    <a:pt x="434" y="817"/>
                    <a:pt x="438" y="814"/>
                  </a:cubicBezTo>
                  <a:cubicBezTo>
                    <a:pt x="454" y="803"/>
                    <a:pt x="462" y="783"/>
                    <a:pt x="456" y="763"/>
                  </a:cubicBezTo>
                  <a:cubicBezTo>
                    <a:pt x="415" y="628"/>
                    <a:pt x="415" y="628"/>
                    <a:pt x="415" y="628"/>
                  </a:cubicBezTo>
                  <a:cubicBezTo>
                    <a:pt x="414" y="626"/>
                    <a:pt x="415" y="624"/>
                    <a:pt x="417" y="624"/>
                  </a:cubicBezTo>
                  <a:cubicBezTo>
                    <a:pt x="521" y="589"/>
                    <a:pt x="594" y="541"/>
                    <a:pt x="635" y="481"/>
                  </a:cubicBezTo>
                  <a:cubicBezTo>
                    <a:pt x="679" y="418"/>
                    <a:pt x="686" y="336"/>
                    <a:pt x="656" y="238"/>
                  </a:cubicBezTo>
                  <a:cubicBezTo>
                    <a:pt x="626" y="141"/>
                    <a:pt x="574" y="74"/>
                    <a:pt x="501" y="38"/>
                  </a:cubicBezTo>
                  <a:close/>
                </a:path>
              </a:pathLst>
            </a:custGeom>
            <a:solidFill>
              <a:srgbClr val="F17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Sl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835E88F-4E37-4980-8518-B3185E88ECFC}"/>
                </a:ext>
              </a:extLst>
            </p:cNvPr>
            <p:cNvSpPr/>
            <p:nvPr/>
          </p:nvSpPr>
          <p:spPr bwMode="auto">
            <a:xfrm>
              <a:off x="2949575" y="1558925"/>
              <a:ext cx="963613" cy="957263"/>
            </a:xfrm>
            <a:custGeom>
              <a:avLst/>
              <a:gdLst>
                <a:gd name="T0" fmla="*/ 395 w 580"/>
                <a:gd name="T1" fmla="*/ 38 h 578"/>
                <a:gd name="T2" fmla="*/ 145 w 580"/>
                <a:gd name="T3" fmla="*/ 28 h 578"/>
                <a:gd name="T4" fmla="*/ 0 w 580"/>
                <a:gd name="T5" fmla="*/ 105 h 578"/>
                <a:gd name="T6" fmla="*/ 78 w 580"/>
                <a:gd name="T7" fmla="*/ 73 h 578"/>
                <a:gd name="T8" fmla="*/ 329 w 580"/>
                <a:gd name="T9" fmla="*/ 84 h 578"/>
                <a:gd name="T10" fmla="*/ 484 w 580"/>
                <a:gd name="T11" fmla="*/ 284 h 578"/>
                <a:gd name="T12" fmla="*/ 463 w 580"/>
                <a:gd name="T13" fmla="*/ 527 h 578"/>
                <a:gd name="T14" fmla="*/ 416 w 580"/>
                <a:gd name="T15" fmla="*/ 578 h 578"/>
                <a:gd name="T16" fmla="*/ 529 w 580"/>
                <a:gd name="T17" fmla="*/ 481 h 578"/>
                <a:gd name="T18" fmla="*/ 550 w 580"/>
                <a:gd name="T19" fmla="*/ 238 h 578"/>
                <a:gd name="T20" fmla="*/ 395 w 580"/>
                <a:gd name="T21" fmla="*/ 3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0" h="578">
                  <a:moveTo>
                    <a:pt x="395" y="38"/>
                  </a:moveTo>
                  <a:cubicBezTo>
                    <a:pt x="322" y="3"/>
                    <a:pt x="238" y="0"/>
                    <a:pt x="145" y="28"/>
                  </a:cubicBezTo>
                  <a:cubicBezTo>
                    <a:pt x="87" y="46"/>
                    <a:pt x="39" y="71"/>
                    <a:pt x="0" y="105"/>
                  </a:cubicBezTo>
                  <a:cubicBezTo>
                    <a:pt x="24" y="93"/>
                    <a:pt x="50" y="82"/>
                    <a:pt x="78" y="73"/>
                  </a:cubicBezTo>
                  <a:cubicBezTo>
                    <a:pt x="172" y="45"/>
                    <a:pt x="256" y="49"/>
                    <a:pt x="329" y="84"/>
                  </a:cubicBezTo>
                  <a:cubicBezTo>
                    <a:pt x="402" y="119"/>
                    <a:pt x="454" y="186"/>
                    <a:pt x="484" y="284"/>
                  </a:cubicBezTo>
                  <a:cubicBezTo>
                    <a:pt x="513" y="382"/>
                    <a:pt x="507" y="463"/>
                    <a:pt x="463" y="527"/>
                  </a:cubicBezTo>
                  <a:cubicBezTo>
                    <a:pt x="450" y="545"/>
                    <a:pt x="435" y="562"/>
                    <a:pt x="416" y="578"/>
                  </a:cubicBezTo>
                  <a:cubicBezTo>
                    <a:pt x="466" y="551"/>
                    <a:pt x="504" y="518"/>
                    <a:pt x="529" y="481"/>
                  </a:cubicBezTo>
                  <a:cubicBezTo>
                    <a:pt x="573" y="418"/>
                    <a:pt x="580" y="336"/>
                    <a:pt x="550" y="238"/>
                  </a:cubicBezTo>
                  <a:cubicBezTo>
                    <a:pt x="520" y="141"/>
                    <a:pt x="468" y="74"/>
                    <a:pt x="395" y="38"/>
                  </a:cubicBezTo>
                  <a:close/>
                </a:path>
              </a:pathLst>
            </a:custGeom>
            <a:solidFill>
              <a:srgbClr val="E559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iṩļí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7CE75EB-F58D-4249-AAAF-6F7657BEE6FE}"/>
                </a:ext>
              </a:extLst>
            </p:cNvPr>
            <p:cNvSpPr/>
            <p:nvPr/>
          </p:nvSpPr>
          <p:spPr bwMode="auto">
            <a:xfrm>
              <a:off x="7481888" y="3155950"/>
              <a:ext cx="407988" cy="403225"/>
            </a:xfrm>
            <a:custGeom>
              <a:avLst/>
              <a:gdLst>
                <a:gd name="T0" fmla="*/ 139 w 245"/>
                <a:gd name="T1" fmla="*/ 5 h 243"/>
                <a:gd name="T2" fmla="*/ 50 w 245"/>
                <a:gd name="T3" fmla="*/ 27 h 243"/>
                <a:gd name="T4" fmla="*/ 4 w 245"/>
                <a:gd name="T5" fmla="*/ 106 h 243"/>
                <a:gd name="T6" fmla="*/ 27 w 245"/>
                <a:gd name="T7" fmla="*/ 195 h 243"/>
                <a:gd name="T8" fmla="*/ 106 w 245"/>
                <a:gd name="T9" fmla="*/ 241 h 243"/>
                <a:gd name="T10" fmla="*/ 143 w 245"/>
                <a:gd name="T11" fmla="*/ 241 h 243"/>
                <a:gd name="T12" fmla="*/ 194 w 245"/>
                <a:gd name="T13" fmla="*/ 218 h 243"/>
                <a:gd name="T14" fmla="*/ 240 w 245"/>
                <a:gd name="T15" fmla="*/ 140 h 243"/>
                <a:gd name="T16" fmla="*/ 218 w 245"/>
                <a:gd name="T17" fmla="*/ 51 h 243"/>
                <a:gd name="T18" fmla="*/ 139 w 245"/>
                <a:gd name="T19" fmla="*/ 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243">
                  <a:moveTo>
                    <a:pt x="139" y="5"/>
                  </a:moveTo>
                  <a:cubicBezTo>
                    <a:pt x="106" y="0"/>
                    <a:pt x="76" y="8"/>
                    <a:pt x="50" y="27"/>
                  </a:cubicBezTo>
                  <a:cubicBezTo>
                    <a:pt x="24" y="47"/>
                    <a:pt x="9" y="73"/>
                    <a:pt x="4" y="106"/>
                  </a:cubicBezTo>
                  <a:cubicBezTo>
                    <a:pt x="0" y="139"/>
                    <a:pt x="7" y="169"/>
                    <a:pt x="27" y="195"/>
                  </a:cubicBezTo>
                  <a:cubicBezTo>
                    <a:pt x="46" y="221"/>
                    <a:pt x="73" y="236"/>
                    <a:pt x="106" y="241"/>
                  </a:cubicBezTo>
                  <a:cubicBezTo>
                    <a:pt x="119" y="243"/>
                    <a:pt x="131" y="243"/>
                    <a:pt x="143" y="241"/>
                  </a:cubicBezTo>
                  <a:cubicBezTo>
                    <a:pt x="161" y="238"/>
                    <a:pt x="178" y="230"/>
                    <a:pt x="194" y="218"/>
                  </a:cubicBezTo>
                  <a:cubicBezTo>
                    <a:pt x="220" y="199"/>
                    <a:pt x="236" y="172"/>
                    <a:pt x="240" y="140"/>
                  </a:cubicBezTo>
                  <a:cubicBezTo>
                    <a:pt x="245" y="107"/>
                    <a:pt x="237" y="77"/>
                    <a:pt x="218" y="51"/>
                  </a:cubicBezTo>
                  <a:cubicBezTo>
                    <a:pt x="198" y="25"/>
                    <a:pt x="172" y="9"/>
                    <a:pt x="139" y="5"/>
                  </a:cubicBezTo>
                  <a:close/>
                </a:path>
              </a:pathLst>
            </a:custGeom>
            <a:solidFill>
              <a:srgbClr val="F17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ïşļî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18784D8-5167-4FFD-B74E-695BD1B50A89}"/>
                </a:ext>
              </a:extLst>
            </p:cNvPr>
            <p:cNvSpPr/>
            <p:nvPr/>
          </p:nvSpPr>
          <p:spPr bwMode="auto">
            <a:xfrm>
              <a:off x="7615238" y="3160713"/>
              <a:ext cx="274638" cy="398463"/>
            </a:xfrm>
            <a:custGeom>
              <a:avLst/>
              <a:gdLst>
                <a:gd name="T0" fmla="*/ 138 w 165"/>
                <a:gd name="T1" fmla="*/ 48 h 240"/>
                <a:gd name="T2" fmla="*/ 59 w 165"/>
                <a:gd name="T3" fmla="*/ 2 h 240"/>
                <a:gd name="T4" fmla="*/ 28 w 165"/>
                <a:gd name="T5" fmla="*/ 1 h 240"/>
                <a:gd name="T6" fmla="*/ 82 w 165"/>
                <a:gd name="T7" fmla="*/ 41 h 240"/>
                <a:gd name="T8" fmla="*/ 104 w 165"/>
                <a:gd name="T9" fmla="*/ 130 h 240"/>
                <a:gd name="T10" fmla="*/ 58 w 165"/>
                <a:gd name="T11" fmla="*/ 208 h 240"/>
                <a:gd name="T12" fmla="*/ 7 w 165"/>
                <a:gd name="T13" fmla="*/ 231 h 240"/>
                <a:gd name="T14" fmla="*/ 0 w 165"/>
                <a:gd name="T15" fmla="*/ 232 h 240"/>
                <a:gd name="T16" fmla="*/ 26 w 165"/>
                <a:gd name="T17" fmla="*/ 238 h 240"/>
                <a:gd name="T18" fmla="*/ 63 w 165"/>
                <a:gd name="T19" fmla="*/ 238 h 240"/>
                <a:gd name="T20" fmla="*/ 114 w 165"/>
                <a:gd name="T21" fmla="*/ 215 h 240"/>
                <a:gd name="T22" fmla="*/ 160 w 165"/>
                <a:gd name="T23" fmla="*/ 137 h 240"/>
                <a:gd name="T24" fmla="*/ 138 w 165"/>
                <a:gd name="T25" fmla="*/ 4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240">
                  <a:moveTo>
                    <a:pt x="138" y="48"/>
                  </a:moveTo>
                  <a:cubicBezTo>
                    <a:pt x="118" y="22"/>
                    <a:pt x="92" y="6"/>
                    <a:pt x="59" y="2"/>
                  </a:cubicBezTo>
                  <a:cubicBezTo>
                    <a:pt x="48" y="0"/>
                    <a:pt x="38" y="0"/>
                    <a:pt x="28" y="1"/>
                  </a:cubicBezTo>
                  <a:cubicBezTo>
                    <a:pt x="50" y="9"/>
                    <a:pt x="68" y="22"/>
                    <a:pt x="82" y="41"/>
                  </a:cubicBezTo>
                  <a:cubicBezTo>
                    <a:pt x="101" y="67"/>
                    <a:pt x="109" y="97"/>
                    <a:pt x="104" y="130"/>
                  </a:cubicBezTo>
                  <a:cubicBezTo>
                    <a:pt x="100" y="162"/>
                    <a:pt x="84" y="189"/>
                    <a:pt x="58" y="208"/>
                  </a:cubicBezTo>
                  <a:cubicBezTo>
                    <a:pt x="42" y="220"/>
                    <a:pt x="25" y="228"/>
                    <a:pt x="7" y="231"/>
                  </a:cubicBezTo>
                  <a:cubicBezTo>
                    <a:pt x="5" y="231"/>
                    <a:pt x="3" y="231"/>
                    <a:pt x="0" y="232"/>
                  </a:cubicBezTo>
                  <a:cubicBezTo>
                    <a:pt x="8" y="234"/>
                    <a:pt x="17" y="237"/>
                    <a:pt x="26" y="238"/>
                  </a:cubicBezTo>
                  <a:cubicBezTo>
                    <a:pt x="39" y="240"/>
                    <a:pt x="51" y="240"/>
                    <a:pt x="63" y="238"/>
                  </a:cubicBezTo>
                  <a:cubicBezTo>
                    <a:pt x="81" y="235"/>
                    <a:pt x="98" y="227"/>
                    <a:pt x="114" y="215"/>
                  </a:cubicBezTo>
                  <a:cubicBezTo>
                    <a:pt x="140" y="196"/>
                    <a:pt x="156" y="169"/>
                    <a:pt x="160" y="137"/>
                  </a:cubicBezTo>
                  <a:cubicBezTo>
                    <a:pt x="165" y="104"/>
                    <a:pt x="157" y="74"/>
                    <a:pt x="138" y="48"/>
                  </a:cubicBezTo>
                  <a:close/>
                </a:path>
              </a:pathLst>
            </a:custGeom>
            <a:solidFill>
              <a:srgbClr val="E559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ś1ï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5BE2300-4245-4DD3-9BB6-D430642377F4}"/>
                </a:ext>
              </a:extLst>
            </p:cNvPr>
            <p:cNvSpPr/>
            <p:nvPr/>
          </p:nvSpPr>
          <p:spPr bwMode="auto">
            <a:xfrm>
              <a:off x="7396163" y="1450975"/>
              <a:ext cx="1335088" cy="1636713"/>
            </a:xfrm>
            <a:custGeom>
              <a:avLst/>
              <a:gdLst>
                <a:gd name="T0" fmla="*/ 718 w 804"/>
                <a:gd name="T1" fmla="*/ 158 h 987"/>
                <a:gd name="T2" fmla="*/ 446 w 804"/>
                <a:gd name="T3" fmla="*/ 17 h 987"/>
                <a:gd name="T4" fmla="*/ 143 w 804"/>
                <a:gd name="T5" fmla="*/ 76 h 987"/>
                <a:gd name="T6" fmla="*/ 3 w 804"/>
                <a:gd name="T7" fmla="*/ 285 h 987"/>
                <a:gd name="T8" fmla="*/ 12 w 804"/>
                <a:gd name="T9" fmla="*/ 329 h 987"/>
                <a:gd name="T10" fmla="*/ 50 w 804"/>
                <a:gd name="T11" fmla="*/ 353 h 987"/>
                <a:gd name="T12" fmla="*/ 120 w 804"/>
                <a:gd name="T13" fmla="*/ 363 h 987"/>
                <a:gd name="T14" fmla="*/ 182 w 804"/>
                <a:gd name="T15" fmla="*/ 321 h 987"/>
                <a:gd name="T16" fmla="*/ 254 w 804"/>
                <a:gd name="T17" fmla="*/ 213 h 987"/>
                <a:gd name="T18" fmla="*/ 421 w 804"/>
                <a:gd name="T19" fmla="*/ 183 h 987"/>
                <a:gd name="T20" fmla="*/ 572 w 804"/>
                <a:gd name="T21" fmla="*/ 260 h 987"/>
                <a:gd name="T22" fmla="*/ 606 w 804"/>
                <a:gd name="T23" fmla="*/ 423 h 987"/>
                <a:gd name="T24" fmla="*/ 503 w 804"/>
                <a:gd name="T25" fmla="*/ 595 h 987"/>
                <a:gd name="T26" fmla="*/ 242 w 804"/>
                <a:gd name="T27" fmla="*/ 605 h 987"/>
                <a:gd name="T28" fmla="*/ 211 w 804"/>
                <a:gd name="T29" fmla="*/ 600 h 987"/>
                <a:gd name="T30" fmla="*/ 148 w 804"/>
                <a:gd name="T31" fmla="*/ 648 h 987"/>
                <a:gd name="T32" fmla="*/ 111 w 804"/>
                <a:gd name="T33" fmla="*/ 913 h 987"/>
                <a:gd name="T34" fmla="*/ 121 w 804"/>
                <a:gd name="T35" fmla="*/ 955 h 987"/>
                <a:gd name="T36" fmla="*/ 158 w 804"/>
                <a:gd name="T37" fmla="*/ 976 h 987"/>
                <a:gd name="T38" fmla="*/ 230 w 804"/>
                <a:gd name="T39" fmla="*/ 986 h 987"/>
                <a:gd name="T40" fmla="*/ 246 w 804"/>
                <a:gd name="T41" fmla="*/ 986 h 987"/>
                <a:gd name="T42" fmla="*/ 293 w 804"/>
                <a:gd name="T43" fmla="*/ 939 h 987"/>
                <a:gd name="T44" fmla="*/ 317 w 804"/>
                <a:gd name="T45" fmla="*/ 767 h 987"/>
                <a:gd name="T46" fmla="*/ 321 w 804"/>
                <a:gd name="T47" fmla="*/ 764 h 987"/>
                <a:gd name="T48" fmla="*/ 638 w 804"/>
                <a:gd name="T49" fmla="*/ 719 h 987"/>
                <a:gd name="T50" fmla="*/ 787 w 804"/>
                <a:gd name="T51" fmla="*/ 460 h 987"/>
                <a:gd name="T52" fmla="*/ 718 w 804"/>
                <a:gd name="T53" fmla="*/ 158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4" h="987">
                  <a:moveTo>
                    <a:pt x="718" y="158"/>
                  </a:moveTo>
                  <a:cubicBezTo>
                    <a:pt x="656" y="81"/>
                    <a:pt x="564" y="33"/>
                    <a:pt x="446" y="17"/>
                  </a:cubicBezTo>
                  <a:cubicBezTo>
                    <a:pt x="327" y="0"/>
                    <a:pt x="225" y="20"/>
                    <a:pt x="143" y="76"/>
                  </a:cubicBezTo>
                  <a:cubicBezTo>
                    <a:pt x="71" y="125"/>
                    <a:pt x="24" y="195"/>
                    <a:pt x="3" y="285"/>
                  </a:cubicBezTo>
                  <a:cubicBezTo>
                    <a:pt x="0" y="300"/>
                    <a:pt x="3" y="316"/>
                    <a:pt x="12" y="329"/>
                  </a:cubicBezTo>
                  <a:cubicBezTo>
                    <a:pt x="21" y="342"/>
                    <a:pt x="35" y="351"/>
                    <a:pt x="50" y="353"/>
                  </a:cubicBezTo>
                  <a:cubicBezTo>
                    <a:pt x="120" y="363"/>
                    <a:pt x="120" y="363"/>
                    <a:pt x="120" y="363"/>
                  </a:cubicBezTo>
                  <a:cubicBezTo>
                    <a:pt x="148" y="367"/>
                    <a:pt x="175" y="349"/>
                    <a:pt x="182" y="321"/>
                  </a:cubicBezTo>
                  <a:cubicBezTo>
                    <a:pt x="195" y="273"/>
                    <a:pt x="218" y="237"/>
                    <a:pt x="254" y="213"/>
                  </a:cubicBezTo>
                  <a:cubicBezTo>
                    <a:pt x="297" y="183"/>
                    <a:pt x="353" y="173"/>
                    <a:pt x="421" y="183"/>
                  </a:cubicBezTo>
                  <a:cubicBezTo>
                    <a:pt x="489" y="192"/>
                    <a:pt x="540" y="218"/>
                    <a:pt x="572" y="260"/>
                  </a:cubicBezTo>
                  <a:cubicBezTo>
                    <a:pt x="604" y="302"/>
                    <a:pt x="616" y="356"/>
                    <a:pt x="606" y="423"/>
                  </a:cubicBezTo>
                  <a:cubicBezTo>
                    <a:pt x="593" y="514"/>
                    <a:pt x="559" y="572"/>
                    <a:pt x="503" y="595"/>
                  </a:cubicBezTo>
                  <a:cubicBezTo>
                    <a:pt x="444" y="619"/>
                    <a:pt x="356" y="622"/>
                    <a:pt x="242" y="605"/>
                  </a:cubicBezTo>
                  <a:cubicBezTo>
                    <a:pt x="211" y="600"/>
                    <a:pt x="211" y="600"/>
                    <a:pt x="211" y="600"/>
                  </a:cubicBezTo>
                  <a:cubicBezTo>
                    <a:pt x="181" y="596"/>
                    <a:pt x="153" y="617"/>
                    <a:pt x="148" y="648"/>
                  </a:cubicBezTo>
                  <a:cubicBezTo>
                    <a:pt x="111" y="913"/>
                    <a:pt x="111" y="913"/>
                    <a:pt x="111" y="913"/>
                  </a:cubicBezTo>
                  <a:cubicBezTo>
                    <a:pt x="109" y="928"/>
                    <a:pt x="112" y="943"/>
                    <a:pt x="121" y="955"/>
                  </a:cubicBezTo>
                  <a:cubicBezTo>
                    <a:pt x="130" y="966"/>
                    <a:pt x="143" y="974"/>
                    <a:pt x="158" y="976"/>
                  </a:cubicBezTo>
                  <a:cubicBezTo>
                    <a:pt x="230" y="986"/>
                    <a:pt x="230" y="986"/>
                    <a:pt x="230" y="986"/>
                  </a:cubicBezTo>
                  <a:cubicBezTo>
                    <a:pt x="235" y="987"/>
                    <a:pt x="241" y="987"/>
                    <a:pt x="246" y="986"/>
                  </a:cubicBezTo>
                  <a:cubicBezTo>
                    <a:pt x="270" y="982"/>
                    <a:pt x="289" y="964"/>
                    <a:pt x="293" y="939"/>
                  </a:cubicBezTo>
                  <a:cubicBezTo>
                    <a:pt x="317" y="767"/>
                    <a:pt x="317" y="767"/>
                    <a:pt x="317" y="767"/>
                  </a:cubicBezTo>
                  <a:cubicBezTo>
                    <a:pt x="317" y="765"/>
                    <a:pt x="319" y="763"/>
                    <a:pt x="321" y="764"/>
                  </a:cubicBezTo>
                  <a:cubicBezTo>
                    <a:pt x="455" y="779"/>
                    <a:pt x="561" y="764"/>
                    <a:pt x="638" y="719"/>
                  </a:cubicBezTo>
                  <a:cubicBezTo>
                    <a:pt x="719" y="671"/>
                    <a:pt x="769" y="584"/>
                    <a:pt x="787" y="460"/>
                  </a:cubicBezTo>
                  <a:cubicBezTo>
                    <a:pt x="804" y="336"/>
                    <a:pt x="781" y="235"/>
                    <a:pt x="718" y="158"/>
                  </a:cubicBezTo>
                  <a:close/>
                </a:path>
              </a:pathLst>
            </a:custGeom>
            <a:solidFill>
              <a:srgbClr val="F17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S1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A1DEE00-46AF-4ABB-8953-C81D4375B190}"/>
                </a:ext>
              </a:extLst>
            </p:cNvPr>
            <p:cNvSpPr/>
            <p:nvPr/>
          </p:nvSpPr>
          <p:spPr bwMode="auto">
            <a:xfrm>
              <a:off x="7802563" y="1460500"/>
              <a:ext cx="928688" cy="1263650"/>
            </a:xfrm>
            <a:custGeom>
              <a:avLst/>
              <a:gdLst>
                <a:gd name="T0" fmla="*/ 473 w 559"/>
                <a:gd name="T1" fmla="*/ 152 h 762"/>
                <a:gd name="T2" fmla="*/ 201 w 559"/>
                <a:gd name="T3" fmla="*/ 11 h 762"/>
                <a:gd name="T4" fmla="*/ 0 w 559"/>
                <a:gd name="T5" fmla="*/ 22 h 762"/>
                <a:gd name="T6" fmla="*/ 103 w 559"/>
                <a:gd name="T7" fmla="*/ 27 h 762"/>
                <a:gd name="T8" fmla="*/ 376 w 559"/>
                <a:gd name="T9" fmla="*/ 168 h 762"/>
                <a:gd name="T10" fmla="*/ 444 w 559"/>
                <a:gd name="T11" fmla="*/ 470 h 762"/>
                <a:gd name="T12" fmla="*/ 296 w 559"/>
                <a:gd name="T13" fmla="*/ 729 h 762"/>
                <a:gd name="T14" fmla="*/ 217 w 559"/>
                <a:gd name="T15" fmla="*/ 762 h 762"/>
                <a:gd name="T16" fmla="*/ 393 w 559"/>
                <a:gd name="T17" fmla="*/ 713 h 762"/>
                <a:gd name="T18" fmla="*/ 542 w 559"/>
                <a:gd name="T19" fmla="*/ 454 h 762"/>
                <a:gd name="T20" fmla="*/ 473 w 559"/>
                <a:gd name="T21" fmla="*/ 15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9" h="762">
                  <a:moveTo>
                    <a:pt x="473" y="152"/>
                  </a:moveTo>
                  <a:cubicBezTo>
                    <a:pt x="411" y="75"/>
                    <a:pt x="319" y="27"/>
                    <a:pt x="201" y="11"/>
                  </a:cubicBezTo>
                  <a:cubicBezTo>
                    <a:pt x="127" y="0"/>
                    <a:pt x="60" y="4"/>
                    <a:pt x="0" y="22"/>
                  </a:cubicBezTo>
                  <a:cubicBezTo>
                    <a:pt x="33" y="20"/>
                    <a:pt x="67" y="22"/>
                    <a:pt x="103" y="27"/>
                  </a:cubicBezTo>
                  <a:cubicBezTo>
                    <a:pt x="222" y="43"/>
                    <a:pt x="313" y="91"/>
                    <a:pt x="376" y="168"/>
                  </a:cubicBezTo>
                  <a:cubicBezTo>
                    <a:pt x="439" y="245"/>
                    <a:pt x="462" y="347"/>
                    <a:pt x="444" y="470"/>
                  </a:cubicBezTo>
                  <a:cubicBezTo>
                    <a:pt x="427" y="594"/>
                    <a:pt x="377" y="681"/>
                    <a:pt x="296" y="729"/>
                  </a:cubicBezTo>
                  <a:cubicBezTo>
                    <a:pt x="272" y="743"/>
                    <a:pt x="246" y="754"/>
                    <a:pt x="217" y="762"/>
                  </a:cubicBezTo>
                  <a:cubicBezTo>
                    <a:pt x="287" y="757"/>
                    <a:pt x="345" y="741"/>
                    <a:pt x="393" y="713"/>
                  </a:cubicBezTo>
                  <a:cubicBezTo>
                    <a:pt x="474" y="665"/>
                    <a:pt x="524" y="578"/>
                    <a:pt x="542" y="454"/>
                  </a:cubicBezTo>
                  <a:cubicBezTo>
                    <a:pt x="559" y="330"/>
                    <a:pt x="536" y="229"/>
                    <a:pt x="473" y="152"/>
                  </a:cubicBezTo>
                  <a:close/>
                </a:path>
              </a:pathLst>
            </a:custGeom>
            <a:solidFill>
              <a:srgbClr val="E559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şli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01259F2-44E0-4149-A2F1-8AEB67B4B63E}"/>
                </a:ext>
              </a:extLst>
            </p:cNvPr>
            <p:cNvSpPr/>
            <p:nvPr/>
          </p:nvSpPr>
          <p:spPr bwMode="auto">
            <a:xfrm>
              <a:off x="7888288" y="5145088"/>
              <a:ext cx="169863" cy="160338"/>
            </a:xfrm>
            <a:custGeom>
              <a:avLst/>
              <a:gdLst>
                <a:gd name="T0" fmla="*/ 0 w 107"/>
                <a:gd name="T1" fmla="*/ 13 h 101"/>
                <a:gd name="T2" fmla="*/ 41 w 107"/>
                <a:gd name="T3" fmla="*/ 0 h 101"/>
                <a:gd name="T4" fmla="*/ 107 w 107"/>
                <a:gd name="T5" fmla="*/ 101 h 101"/>
                <a:gd name="T6" fmla="*/ 41 w 107"/>
                <a:gd name="T7" fmla="*/ 101 h 101"/>
                <a:gd name="T8" fmla="*/ 2 w 107"/>
                <a:gd name="T9" fmla="*/ 81 h 101"/>
                <a:gd name="T10" fmla="*/ 0 w 107"/>
                <a:gd name="T11" fmla="*/ 13 h 101"/>
              </a:gdLst>
              <a:ahLst/>
              <a:cxnLst>
                <a:cxn ang="0">
                  <a:pos x="T0" y="T1"/>
                </a:cxn>
                <a:cxn ang="0">
                  <a:pos x="T2" y="T3"/>
                </a:cxn>
                <a:cxn ang="0">
                  <a:pos x="T4" y="T5"/>
                </a:cxn>
                <a:cxn ang="0">
                  <a:pos x="T6" y="T7"/>
                </a:cxn>
                <a:cxn ang="0">
                  <a:pos x="T8" y="T9"/>
                </a:cxn>
                <a:cxn ang="0">
                  <a:pos x="T10" y="T11"/>
                </a:cxn>
              </a:cxnLst>
              <a:rect l="0" t="0" r="r" b="b"/>
              <a:pathLst>
                <a:path w="107" h="101">
                  <a:moveTo>
                    <a:pt x="0" y="13"/>
                  </a:moveTo>
                  <a:lnTo>
                    <a:pt x="41" y="0"/>
                  </a:lnTo>
                  <a:lnTo>
                    <a:pt x="107" y="101"/>
                  </a:lnTo>
                  <a:lnTo>
                    <a:pt x="41" y="101"/>
                  </a:lnTo>
                  <a:lnTo>
                    <a:pt x="2" y="81"/>
                  </a:lnTo>
                  <a:lnTo>
                    <a:pt x="0" y="13"/>
                  </a:ln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išļ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1BC746A-586F-44E0-A1E5-10E33F9866A4}"/>
                </a:ext>
              </a:extLst>
            </p:cNvPr>
            <p:cNvSpPr/>
            <p:nvPr/>
          </p:nvSpPr>
          <p:spPr bwMode="auto">
            <a:xfrm>
              <a:off x="6623050" y="4843463"/>
              <a:ext cx="498475" cy="423863"/>
            </a:xfrm>
            <a:custGeom>
              <a:avLst/>
              <a:gdLst>
                <a:gd name="T0" fmla="*/ 60 w 300"/>
                <a:gd name="T1" fmla="*/ 0 h 255"/>
                <a:gd name="T2" fmla="*/ 6 w 300"/>
                <a:gd name="T3" fmla="*/ 76 h 255"/>
                <a:gd name="T4" fmla="*/ 15 w 300"/>
                <a:gd name="T5" fmla="*/ 180 h 255"/>
                <a:gd name="T6" fmla="*/ 98 w 300"/>
                <a:gd name="T7" fmla="*/ 255 h 255"/>
                <a:gd name="T8" fmla="*/ 251 w 300"/>
                <a:gd name="T9" fmla="*/ 246 h 255"/>
                <a:gd name="T10" fmla="*/ 300 w 300"/>
                <a:gd name="T11" fmla="*/ 29 h 255"/>
                <a:gd name="T12" fmla="*/ 60 w 300"/>
                <a:gd name="T13" fmla="*/ 0 h 255"/>
              </a:gdLst>
              <a:ahLst/>
              <a:cxnLst>
                <a:cxn ang="0">
                  <a:pos x="T0" y="T1"/>
                </a:cxn>
                <a:cxn ang="0">
                  <a:pos x="T2" y="T3"/>
                </a:cxn>
                <a:cxn ang="0">
                  <a:pos x="T4" y="T5"/>
                </a:cxn>
                <a:cxn ang="0">
                  <a:pos x="T6" y="T7"/>
                </a:cxn>
                <a:cxn ang="0">
                  <a:pos x="T8" y="T9"/>
                </a:cxn>
                <a:cxn ang="0">
                  <a:pos x="T10" y="T11"/>
                </a:cxn>
                <a:cxn ang="0">
                  <a:pos x="T12" y="T13"/>
                </a:cxn>
              </a:cxnLst>
              <a:rect l="0" t="0" r="r" b="b"/>
              <a:pathLst>
                <a:path w="300" h="255">
                  <a:moveTo>
                    <a:pt x="60" y="0"/>
                  </a:moveTo>
                  <a:cubicBezTo>
                    <a:pt x="60" y="0"/>
                    <a:pt x="5" y="40"/>
                    <a:pt x="6" y="76"/>
                  </a:cubicBezTo>
                  <a:cubicBezTo>
                    <a:pt x="6" y="76"/>
                    <a:pt x="0" y="151"/>
                    <a:pt x="15" y="180"/>
                  </a:cubicBezTo>
                  <a:cubicBezTo>
                    <a:pt x="98" y="255"/>
                    <a:pt x="98" y="255"/>
                    <a:pt x="98" y="255"/>
                  </a:cubicBezTo>
                  <a:cubicBezTo>
                    <a:pt x="251" y="246"/>
                    <a:pt x="251" y="246"/>
                    <a:pt x="251" y="246"/>
                  </a:cubicBezTo>
                  <a:cubicBezTo>
                    <a:pt x="300" y="29"/>
                    <a:pt x="300" y="29"/>
                    <a:pt x="300" y="29"/>
                  </a:cubicBezTo>
                  <a:lnTo>
                    <a:pt x="60" y="0"/>
                  </a:lnTo>
                  <a:close/>
                </a:path>
              </a:pathLst>
            </a:custGeom>
            <a:solidFill>
              <a:srgbClr val="3B30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iṩḷí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DBD81F5-85E9-495B-881A-DC0CAE6188ED}"/>
                </a:ext>
              </a:extLst>
            </p:cNvPr>
            <p:cNvSpPr/>
            <p:nvPr/>
          </p:nvSpPr>
          <p:spPr bwMode="auto">
            <a:xfrm>
              <a:off x="6780213" y="4741863"/>
              <a:ext cx="1125538" cy="542925"/>
            </a:xfrm>
            <a:custGeom>
              <a:avLst/>
              <a:gdLst>
                <a:gd name="T0" fmla="*/ 133 w 678"/>
                <a:gd name="T1" fmla="*/ 109 h 327"/>
                <a:gd name="T2" fmla="*/ 45 w 678"/>
                <a:gd name="T3" fmla="*/ 138 h 327"/>
                <a:gd name="T4" fmla="*/ 0 w 678"/>
                <a:gd name="T5" fmla="*/ 221 h 327"/>
                <a:gd name="T6" fmla="*/ 79 w 678"/>
                <a:gd name="T7" fmla="*/ 327 h 327"/>
                <a:gd name="T8" fmla="*/ 678 w 678"/>
                <a:gd name="T9" fmla="*/ 325 h 327"/>
                <a:gd name="T10" fmla="*/ 677 w 678"/>
                <a:gd name="T11" fmla="*/ 253 h 327"/>
                <a:gd name="T12" fmla="*/ 483 w 678"/>
                <a:gd name="T13" fmla="*/ 199 h 327"/>
                <a:gd name="T14" fmla="*/ 523 w 678"/>
                <a:gd name="T15" fmla="*/ 150 h 327"/>
                <a:gd name="T16" fmla="*/ 514 w 678"/>
                <a:gd name="T17" fmla="*/ 62 h 327"/>
                <a:gd name="T18" fmla="*/ 477 w 678"/>
                <a:gd name="T19" fmla="*/ 4 h 327"/>
                <a:gd name="T20" fmla="*/ 133 w 678"/>
                <a:gd name="T21" fmla="*/ 109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8" h="327">
                  <a:moveTo>
                    <a:pt x="133" y="109"/>
                  </a:moveTo>
                  <a:cubicBezTo>
                    <a:pt x="133" y="109"/>
                    <a:pt x="67" y="93"/>
                    <a:pt x="45" y="138"/>
                  </a:cubicBezTo>
                  <a:cubicBezTo>
                    <a:pt x="0" y="221"/>
                    <a:pt x="0" y="221"/>
                    <a:pt x="0" y="221"/>
                  </a:cubicBezTo>
                  <a:cubicBezTo>
                    <a:pt x="79" y="327"/>
                    <a:pt x="79" y="327"/>
                    <a:pt x="79" y="327"/>
                  </a:cubicBezTo>
                  <a:cubicBezTo>
                    <a:pt x="678" y="325"/>
                    <a:pt x="678" y="325"/>
                    <a:pt x="678" y="325"/>
                  </a:cubicBezTo>
                  <a:cubicBezTo>
                    <a:pt x="677" y="253"/>
                    <a:pt x="677" y="253"/>
                    <a:pt x="677" y="253"/>
                  </a:cubicBezTo>
                  <a:cubicBezTo>
                    <a:pt x="483" y="199"/>
                    <a:pt x="483" y="199"/>
                    <a:pt x="483" y="199"/>
                  </a:cubicBezTo>
                  <a:cubicBezTo>
                    <a:pt x="500" y="187"/>
                    <a:pt x="515" y="169"/>
                    <a:pt x="523" y="150"/>
                  </a:cubicBezTo>
                  <a:cubicBezTo>
                    <a:pt x="538" y="117"/>
                    <a:pt x="526" y="93"/>
                    <a:pt x="514" y="62"/>
                  </a:cubicBezTo>
                  <a:cubicBezTo>
                    <a:pt x="510" y="52"/>
                    <a:pt x="492" y="0"/>
                    <a:pt x="477" y="4"/>
                  </a:cubicBezTo>
                  <a:lnTo>
                    <a:pt x="133" y="109"/>
                  </a:lnTo>
                  <a:close/>
                </a:path>
              </a:pathLst>
            </a:custGeom>
            <a:solidFill>
              <a:srgbClr val="424D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îṣḷï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98DEC63-C49B-42DE-BB23-F9440830A9F5}"/>
                </a:ext>
              </a:extLst>
            </p:cNvPr>
            <p:cNvSpPr/>
            <p:nvPr/>
          </p:nvSpPr>
          <p:spPr bwMode="auto">
            <a:xfrm>
              <a:off x="6369050" y="3460750"/>
              <a:ext cx="119063" cy="131763"/>
            </a:xfrm>
            <a:custGeom>
              <a:avLst/>
              <a:gdLst>
                <a:gd name="T0" fmla="*/ 29 w 75"/>
                <a:gd name="T1" fmla="*/ 65 h 83"/>
                <a:gd name="T2" fmla="*/ 0 w 75"/>
                <a:gd name="T3" fmla="*/ 13 h 83"/>
                <a:gd name="T4" fmla="*/ 22 w 75"/>
                <a:gd name="T5" fmla="*/ 0 h 83"/>
                <a:gd name="T6" fmla="*/ 49 w 75"/>
                <a:gd name="T7" fmla="*/ 31 h 83"/>
                <a:gd name="T8" fmla="*/ 56 w 75"/>
                <a:gd name="T9" fmla="*/ 20 h 83"/>
                <a:gd name="T10" fmla="*/ 75 w 75"/>
                <a:gd name="T11" fmla="*/ 67 h 83"/>
                <a:gd name="T12" fmla="*/ 55 w 75"/>
                <a:gd name="T13" fmla="*/ 83 h 83"/>
                <a:gd name="T14" fmla="*/ 29 w 75"/>
                <a:gd name="T15" fmla="*/ 65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83">
                  <a:moveTo>
                    <a:pt x="29" y="65"/>
                  </a:moveTo>
                  <a:lnTo>
                    <a:pt x="0" y="13"/>
                  </a:lnTo>
                  <a:lnTo>
                    <a:pt x="22" y="0"/>
                  </a:lnTo>
                  <a:lnTo>
                    <a:pt x="49" y="31"/>
                  </a:lnTo>
                  <a:lnTo>
                    <a:pt x="56" y="20"/>
                  </a:lnTo>
                  <a:lnTo>
                    <a:pt x="75" y="67"/>
                  </a:lnTo>
                  <a:lnTo>
                    <a:pt x="55" y="83"/>
                  </a:lnTo>
                  <a:lnTo>
                    <a:pt x="29" y="65"/>
                  </a:lnTo>
                  <a:close/>
                </a:path>
              </a:pathLst>
            </a:custGeom>
            <a:solidFill>
              <a:srgbClr val="AF74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sļî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7A9E192-84A4-4C40-91F6-152ECB7EA748}"/>
                </a:ext>
              </a:extLst>
            </p:cNvPr>
            <p:cNvSpPr/>
            <p:nvPr/>
          </p:nvSpPr>
          <p:spPr bwMode="auto">
            <a:xfrm>
              <a:off x="6426200" y="3538538"/>
              <a:ext cx="655638" cy="552450"/>
            </a:xfrm>
            <a:custGeom>
              <a:avLst/>
              <a:gdLst>
                <a:gd name="T0" fmla="*/ 413 w 413"/>
                <a:gd name="T1" fmla="*/ 135 h 348"/>
                <a:gd name="T2" fmla="*/ 215 w 413"/>
                <a:gd name="T3" fmla="*/ 189 h 348"/>
                <a:gd name="T4" fmla="*/ 38 w 413"/>
                <a:gd name="T5" fmla="*/ 0 h 348"/>
                <a:gd name="T6" fmla="*/ 0 w 413"/>
                <a:gd name="T7" fmla="*/ 35 h 348"/>
                <a:gd name="T8" fmla="*/ 162 w 413"/>
                <a:gd name="T9" fmla="*/ 348 h 348"/>
                <a:gd name="T10" fmla="*/ 404 w 413"/>
                <a:gd name="T11" fmla="*/ 299 h 348"/>
                <a:gd name="T12" fmla="*/ 413 w 413"/>
                <a:gd name="T13" fmla="*/ 135 h 348"/>
              </a:gdLst>
              <a:ahLst/>
              <a:cxnLst>
                <a:cxn ang="0">
                  <a:pos x="T0" y="T1"/>
                </a:cxn>
                <a:cxn ang="0">
                  <a:pos x="T2" y="T3"/>
                </a:cxn>
                <a:cxn ang="0">
                  <a:pos x="T4" y="T5"/>
                </a:cxn>
                <a:cxn ang="0">
                  <a:pos x="T6" y="T7"/>
                </a:cxn>
                <a:cxn ang="0">
                  <a:pos x="T8" y="T9"/>
                </a:cxn>
                <a:cxn ang="0">
                  <a:pos x="T10" y="T11"/>
                </a:cxn>
                <a:cxn ang="0">
                  <a:pos x="T12" y="T13"/>
                </a:cxn>
              </a:cxnLst>
              <a:rect l="0" t="0" r="r" b="b"/>
              <a:pathLst>
                <a:path w="413" h="348">
                  <a:moveTo>
                    <a:pt x="413" y="135"/>
                  </a:moveTo>
                  <a:lnTo>
                    <a:pt x="215" y="189"/>
                  </a:lnTo>
                  <a:lnTo>
                    <a:pt x="38" y="0"/>
                  </a:lnTo>
                  <a:lnTo>
                    <a:pt x="0" y="35"/>
                  </a:lnTo>
                  <a:lnTo>
                    <a:pt x="162" y="348"/>
                  </a:lnTo>
                  <a:lnTo>
                    <a:pt x="404" y="299"/>
                  </a:lnTo>
                  <a:lnTo>
                    <a:pt x="413" y="135"/>
                  </a:lnTo>
                  <a:close/>
                </a:path>
              </a:pathLst>
            </a:custGeom>
            <a:solidFill>
              <a:srgbClr val="F6D5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ŝ1ï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7B7FC8F-10F4-473C-935F-562ADB3CC892}"/>
                </a:ext>
              </a:extLst>
            </p:cNvPr>
            <p:cNvSpPr/>
            <p:nvPr/>
          </p:nvSpPr>
          <p:spPr bwMode="auto">
            <a:xfrm>
              <a:off x="6704013" y="3746500"/>
              <a:ext cx="1012825" cy="1204913"/>
            </a:xfrm>
            <a:custGeom>
              <a:avLst/>
              <a:gdLst>
                <a:gd name="T0" fmla="*/ 40 w 610"/>
                <a:gd name="T1" fmla="*/ 541 h 727"/>
                <a:gd name="T2" fmla="*/ 105 w 610"/>
                <a:gd name="T3" fmla="*/ 183 h 727"/>
                <a:gd name="T4" fmla="*/ 130 w 610"/>
                <a:gd name="T5" fmla="*/ 79 h 727"/>
                <a:gd name="T6" fmla="*/ 210 w 610"/>
                <a:gd name="T7" fmla="*/ 13 h 727"/>
                <a:gd name="T8" fmla="*/ 346 w 610"/>
                <a:gd name="T9" fmla="*/ 2 h 727"/>
                <a:gd name="T10" fmla="*/ 458 w 610"/>
                <a:gd name="T11" fmla="*/ 235 h 727"/>
                <a:gd name="T12" fmla="*/ 524 w 610"/>
                <a:gd name="T13" fmla="*/ 375 h 727"/>
                <a:gd name="T14" fmla="*/ 562 w 610"/>
                <a:gd name="T15" fmla="*/ 524 h 727"/>
                <a:gd name="T16" fmla="*/ 573 w 610"/>
                <a:gd name="T17" fmla="*/ 680 h 727"/>
                <a:gd name="T18" fmla="*/ 563 w 610"/>
                <a:gd name="T19" fmla="*/ 683 h 727"/>
                <a:gd name="T20" fmla="*/ 380 w 610"/>
                <a:gd name="T21" fmla="*/ 722 h 727"/>
                <a:gd name="T22" fmla="*/ 213 w 610"/>
                <a:gd name="T23" fmla="*/ 719 h 727"/>
                <a:gd name="T24" fmla="*/ 0 w 610"/>
                <a:gd name="T25" fmla="*/ 655 h 727"/>
                <a:gd name="T26" fmla="*/ 40 w 610"/>
                <a:gd name="T27" fmla="*/ 54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0" h="727">
                  <a:moveTo>
                    <a:pt x="40" y="541"/>
                  </a:moveTo>
                  <a:cubicBezTo>
                    <a:pt x="82" y="426"/>
                    <a:pt x="90" y="304"/>
                    <a:pt x="105" y="183"/>
                  </a:cubicBezTo>
                  <a:cubicBezTo>
                    <a:pt x="109" y="147"/>
                    <a:pt x="114" y="111"/>
                    <a:pt x="130" y="79"/>
                  </a:cubicBezTo>
                  <a:cubicBezTo>
                    <a:pt x="148" y="42"/>
                    <a:pt x="177" y="23"/>
                    <a:pt x="210" y="13"/>
                  </a:cubicBezTo>
                  <a:cubicBezTo>
                    <a:pt x="253" y="0"/>
                    <a:pt x="302" y="3"/>
                    <a:pt x="346" y="2"/>
                  </a:cubicBezTo>
                  <a:cubicBezTo>
                    <a:pt x="387" y="2"/>
                    <a:pt x="419" y="158"/>
                    <a:pt x="458" y="235"/>
                  </a:cubicBezTo>
                  <a:cubicBezTo>
                    <a:pt x="483" y="282"/>
                    <a:pt x="508" y="324"/>
                    <a:pt x="524" y="375"/>
                  </a:cubicBezTo>
                  <a:cubicBezTo>
                    <a:pt x="539" y="424"/>
                    <a:pt x="553" y="474"/>
                    <a:pt x="562" y="524"/>
                  </a:cubicBezTo>
                  <a:cubicBezTo>
                    <a:pt x="574" y="601"/>
                    <a:pt x="610" y="655"/>
                    <a:pt x="573" y="680"/>
                  </a:cubicBezTo>
                  <a:cubicBezTo>
                    <a:pt x="570" y="681"/>
                    <a:pt x="566" y="682"/>
                    <a:pt x="563" y="683"/>
                  </a:cubicBezTo>
                  <a:cubicBezTo>
                    <a:pt x="504" y="702"/>
                    <a:pt x="442" y="715"/>
                    <a:pt x="380" y="722"/>
                  </a:cubicBezTo>
                  <a:cubicBezTo>
                    <a:pt x="325" y="727"/>
                    <a:pt x="269" y="727"/>
                    <a:pt x="213" y="719"/>
                  </a:cubicBezTo>
                  <a:cubicBezTo>
                    <a:pt x="138" y="709"/>
                    <a:pt x="65" y="696"/>
                    <a:pt x="0" y="655"/>
                  </a:cubicBezTo>
                  <a:cubicBezTo>
                    <a:pt x="13" y="617"/>
                    <a:pt x="27" y="579"/>
                    <a:pt x="40" y="541"/>
                  </a:cubicBezTo>
                  <a:close/>
                </a:path>
              </a:pathLst>
            </a:custGeom>
            <a:solidFill>
              <a:srgbClr val="F6D5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îṧḻï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31D38BB-DDD0-4A44-8E12-8387A3C932B8}"/>
                </a:ext>
              </a:extLst>
            </p:cNvPr>
            <p:cNvSpPr/>
            <p:nvPr/>
          </p:nvSpPr>
          <p:spPr bwMode="auto">
            <a:xfrm>
              <a:off x="7043738" y="3390900"/>
              <a:ext cx="298450" cy="417513"/>
            </a:xfrm>
            <a:custGeom>
              <a:avLst/>
              <a:gdLst>
                <a:gd name="T0" fmla="*/ 165 w 179"/>
                <a:gd name="T1" fmla="*/ 101 h 252"/>
                <a:gd name="T2" fmla="*/ 14 w 179"/>
                <a:gd name="T3" fmla="*/ 82 h 252"/>
                <a:gd name="T4" fmla="*/ 4 w 179"/>
                <a:gd name="T5" fmla="*/ 159 h 252"/>
                <a:gd name="T6" fmla="*/ 47 w 179"/>
                <a:gd name="T7" fmla="*/ 220 h 252"/>
                <a:gd name="T8" fmla="*/ 47 w 179"/>
                <a:gd name="T9" fmla="*/ 221 h 252"/>
                <a:gd name="T10" fmla="*/ 44 w 179"/>
                <a:gd name="T11" fmla="*/ 240 h 252"/>
                <a:gd name="T12" fmla="*/ 44 w 179"/>
                <a:gd name="T13" fmla="*/ 244 h 252"/>
                <a:gd name="T14" fmla="*/ 48 w 179"/>
                <a:gd name="T15" fmla="*/ 247 h 252"/>
                <a:gd name="T16" fmla="*/ 72 w 179"/>
                <a:gd name="T17" fmla="*/ 251 h 252"/>
                <a:gd name="T18" fmla="*/ 83 w 179"/>
                <a:gd name="T19" fmla="*/ 251 h 252"/>
                <a:gd name="T20" fmla="*/ 96 w 179"/>
                <a:gd name="T21" fmla="*/ 230 h 252"/>
                <a:gd name="T22" fmla="*/ 96 w 179"/>
                <a:gd name="T23" fmla="*/ 224 h 252"/>
                <a:gd name="T24" fmla="*/ 165 w 179"/>
                <a:gd name="T25" fmla="*/ 10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52">
                  <a:moveTo>
                    <a:pt x="165" y="101"/>
                  </a:moveTo>
                  <a:cubicBezTo>
                    <a:pt x="143" y="29"/>
                    <a:pt x="40" y="0"/>
                    <a:pt x="14" y="82"/>
                  </a:cubicBezTo>
                  <a:cubicBezTo>
                    <a:pt x="6" y="107"/>
                    <a:pt x="0" y="133"/>
                    <a:pt x="4" y="159"/>
                  </a:cubicBezTo>
                  <a:cubicBezTo>
                    <a:pt x="8" y="184"/>
                    <a:pt x="23" y="209"/>
                    <a:pt x="47" y="220"/>
                  </a:cubicBezTo>
                  <a:cubicBezTo>
                    <a:pt x="47" y="221"/>
                    <a:pt x="47" y="221"/>
                    <a:pt x="47" y="221"/>
                  </a:cubicBezTo>
                  <a:cubicBezTo>
                    <a:pt x="46" y="227"/>
                    <a:pt x="45" y="234"/>
                    <a:pt x="44" y="240"/>
                  </a:cubicBezTo>
                  <a:cubicBezTo>
                    <a:pt x="43" y="242"/>
                    <a:pt x="43" y="243"/>
                    <a:pt x="44" y="244"/>
                  </a:cubicBezTo>
                  <a:cubicBezTo>
                    <a:pt x="45" y="246"/>
                    <a:pt x="47" y="246"/>
                    <a:pt x="48" y="247"/>
                  </a:cubicBezTo>
                  <a:cubicBezTo>
                    <a:pt x="56" y="248"/>
                    <a:pt x="64" y="249"/>
                    <a:pt x="72" y="251"/>
                  </a:cubicBezTo>
                  <a:cubicBezTo>
                    <a:pt x="76" y="252"/>
                    <a:pt x="80" y="252"/>
                    <a:pt x="83" y="251"/>
                  </a:cubicBezTo>
                  <a:cubicBezTo>
                    <a:pt x="92" y="249"/>
                    <a:pt x="95" y="239"/>
                    <a:pt x="96" y="230"/>
                  </a:cubicBezTo>
                  <a:cubicBezTo>
                    <a:pt x="96" y="228"/>
                    <a:pt x="96" y="226"/>
                    <a:pt x="96" y="224"/>
                  </a:cubicBezTo>
                  <a:cubicBezTo>
                    <a:pt x="143" y="210"/>
                    <a:pt x="179" y="148"/>
                    <a:pt x="165" y="101"/>
                  </a:cubicBezTo>
                  <a:close/>
                </a:path>
              </a:pathLst>
            </a:custGeom>
            <a:solidFill>
              <a:srgbClr val="AF74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şḻi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DEB076B-1FE8-4F37-8C37-7D53AA96FA29}"/>
                </a:ext>
              </a:extLst>
            </p:cNvPr>
            <p:cNvSpPr/>
            <p:nvPr/>
          </p:nvSpPr>
          <p:spPr bwMode="auto">
            <a:xfrm>
              <a:off x="6759575" y="3343275"/>
              <a:ext cx="450850" cy="500063"/>
            </a:xfrm>
            <a:custGeom>
              <a:avLst/>
              <a:gdLst>
                <a:gd name="T0" fmla="*/ 214 w 272"/>
                <a:gd name="T1" fmla="*/ 4 h 302"/>
                <a:gd name="T2" fmla="*/ 161 w 272"/>
                <a:gd name="T3" fmla="*/ 27 h 302"/>
                <a:gd name="T4" fmla="*/ 114 w 272"/>
                <a:gd name="T5" fmla="*/ 43 h 302"/>
                <a:gd name="T6" fmla="*/ 82 w 272"/>
                <a:gd name="T7" fmla="*/ 80 h 302"/>
                <a:gd name="T8" fmla="*/ 33 w 272"/>
                <a:gd name="T9" fmla="*/ 65 h 302"/>
                <a:gd name="T10" fmla="*/ 6 w 272"/>
                <a:gd name="T11" fmla="*/ 105 h 302"/>
                <a:gd name="T12" fmla="*/ 37 w 272"/>
                <a:gd name="T13" fmla="*/ 140 h 302"/>
                <a:gd name="T14" fmla="*/ 36 w 272"/>
                <a:gd name="T15" fmla="*/ 216 h 302"/>
                <a:gd name="T16" fmla="*/ 51 w 272"/>
                <a:gd name="T17" fmla="*/ 225 h 302"/>
                <a:gd name="T18" fmla="*/ 61 w 272"/>
                <a:gd name="T19" fmla="*/ 246 h 302"/>
                <a:gd name="T20" fmla="*/ 137 w 272"/>
                <a:gd name="T21" fmla="*/ 299 h 302"/>
                <a:gd name="T22" fmla="*/ 183 w 272"/>
                <a:gd name="T23" fmla="*/ 248 h 302"/>
                <a:gd name="T24" fmla="*/ 177 w 272"/>
                <a:gd name="T25" fmla="*/ 185 h 302"/>
                <a:gd name="T26" fmla="*/ 203 w 272"/>
                <a:gd name="T27" fmla="*/ 105 h 302"/>
                <a:gd name="T28" fmla="*/ 250 w 272"/>
                <a:gd name="T29" fmla="*/ 79 h 302"/>
                <a:gd name="T30" fmla="*/ 263 w 272"/>
                <a:gd name="T31" fmla="*/ 79 h 302"/>
                <a:gd name="T32" fmla="*/ 272 w 272"/>
                <a:gd name="T33" fmla="*/ 63 h 302"/>
                <a:gd name="T34" fmla="*/ 214 w 272"/>
                <a:gd name="T35" fmla="*/ 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2" h="302">
                  <a:moveTo>
                    <a:pt x="214" y="4"/>
                  </a:moveTo>
                  <a:cubicBezTo>
                    <a:pt x="195" y="0"/>
                    <a:pt x="178" y="18"/>
                    <a:pt x="161" y="27"/>
                  </a:cubicBezTo>
                  <a:cubicBezTo>
                    <a:pt x="146" y="35"/>
                    <a:pt x="129" y="37"/>
                    <a:pt x="114" y="43"/>
                  </a:cubicBezTo>
                  <a:cubicBezTo>
                    <a:pt x="98" y="49"/>
                    <a:pt x="83" y="62"/>
                    <a:pt x="82" y="80"/>
                  </a:cubicBezTo>
                  <a:cubicBezTo>
                    <a:pt x="67" y="71"/>
                    <a:pt x="51" y="63"/>
                    <a:pt x="33" y="65"/>
                  </a:cubicBezTo>
                  <a:cubicBezTo>
                    <a:pt x="16" y="68"/>
                    <a:pt x="0" y="88"/>
                    <a:pt x="6" y="105"/>
                  </a:cubicBezTo>
                  <a:cubicBezTo>
                    <a:pt x="12" y="121"/>
                    <a:pt x="31" y="125"/>
                    <a:pt x="37" y="140"/>
                  </a:cubicBezTo>
                  <a:cubicBezTo>
                    <a:pt x="47" y="164"/>
                    <a:pt x="18" y="200"/>
                    <a:pt x="36" y="216"/>
                  </a:cubicBezTo>
                  <a:cubicBezTo>
                    <a:pt x="41" y="220"/>
                    <a:pt x="47" y="221"/>
                    <a:pt x="51" y="225"/>
                  </a:cubicBezTo>
                  <a:cubicBezTo>
                    <a:pt x="57" y="230"/>
                    <a:pt x="58" y="238"/>
                    <a:pt x="61" y="246"/>
                  </a:cubicBezTo>
                  <a:cubicBezTo>
                    <a:pt x="71" y="279"/>
                    <a:pt x="104" y="302"/>
                    <a:pt x="137" y="299"/>
                  </a:cubicBezTo>
                  <a:cubicBezTo>
                    <a:pt x="158" y="290"/>
                    <a:pt x="175" y="270"/>
                    <a:pt x="183" y="248"/>
                  </a:cubicBezTo>
                  <a:cubicBezTo>
                    <a:pt x="193" y="220"/>
                    <a:pt x="178" y="210"/>
                    <a:pt x="177" y="185"/>
                  </a:cubicBezTo>
                  <a:cubicBezTo>
                    <a:pt x="175" y="156"/>
                    <a:pt x="185" y="127"/>
                    <a:pt x="203" y="105"/>
                  </a:cubicBezTo>
                  <a:cubicBezTo>
                    <a:pt x="215" y="91"/>
                    <a:pt x="232" y="80"/>
                    <a:pt x="250" y="79"/>
                  </a:cubicBezTo>
                  <a:cubicBezTo>
                    <a:pt x="257" y="78"/>
                    <a:pt x="255" y="84"/>
                    <a:pt x="263" y="79"/>
                  </a:cubicBezTo>
                  <a:cubicBezTo>
                    <a:pt x="266" y="76"/>
                    <a:pt x="271" y="68"/>
                    <a:pt x="272" y="63"/>
                  </a:cubicBezTo>
                  <a:cubicBezTo>
                    <a:pt x="254" y="47"/>
                    <a:pt x="239" y="8"/>
                    <a:pt x="214" y="4"/>
                  </a:cubicBez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ş1i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B763F6A-6B2A-4C20-8551-5A460916131A}"/>
                </a:ext>
              </a:extLst>
            </p:cNvPr>
            <p:cNvSpPr/>
            <p:nvPr/>
          </p:nvSpPr>
          <p:spPr bwMode="auto">
            <a:xfrm>
              <a:off x="7167563" y="3346450"/>
              <a:ext cx="455613" cy="593725"/>
            </a:xfrm>
            <a:custGeom>
              <a:avLst/>
              <a:gdLst>
                <a:gd name="T0" fmla="*/ 173 w 275"/>
                <a:gd name="T1" fmla="*/ 45 h 358"/>
                <a:gd name="T2" fmla="*/ 202 w 275"/>
                <a:gd name="T3" fmla="*/ 53 h 358"/>
                <a:gd name="T4" fmla="*/ 218 w 275"/>
                <a:gd name="T5" fmla="*/ 87 h 358"/>
                <a:gd name="T6" fmla="*/ 237 w 275"/>
                <a:gd name="T7" fmla="*/ 131 h 358"/>
                <a:gd name="T8" fmla="*/ 260 w 275"/>
                <a:gd name="T9" fmla="*/ 150 h 358"/>
                <a:gd name="T10" fmla="*/ 275 w 275"/>
                <a:gd name="T11" fmla="*/ 176 h 358"/>
                <a:gd name="T12" fmla="*/ 266 w 275"/>
                <a:gd name="T13" fmla="*/ 206 h 358"/>
                <a:gd name="T14" fmla="*/ 261 w 275"/>
                <a:gd name="T15" fmla="*/ 245 h 358"/>
                <a:gd name="T16" fmla="*/ 249 w 275"/>
                <a:gd name="T17" fmla="*/ 267 h 358"/>
                <a:gd name="T18" fmla="*/ 219 w 275"/>
                <a:gd name="T19" fmla="*/ 272 h 358"/>
                <a:gd name="T20" fmla="*/ 189 w 275"/>
                <a:gd name="T21" fmla="*/ 269 h 358"/>
                <a:gd name="T22" fmla="*/ 164 w 275"/>
                <a:gd name="T23" fmla="*/ 316 h 358"/>
                <a:gd name="T24" fmla="*/ 98 w 275"/>
                <a:gd name="T25" fmla="*/ 348 h 358"/>
                <a:gd name="T26" fmla="*/ 68 w 275"/>
                <a:gd name="T27" fmla="*/ 290 h 358"/>
                <a:gd name="T28" fmla="*/ 74 w 275"/>
                <a:gd name="T29" fmla="*/ 255 h 358"/>
                <a:gd name="T30" fmla="*/ 80 w 275"/>
                <a:gd name="T31" fmla="*/ 219 h 358"/>
                <a:gd name="T32" fmla="*/ 88 w 275"/>
                <a:gd name="T33" fmla="*/ 213 h 358"/>
                <a:gd name="T34" fmla="*/ 92 w 275"/>
                <a:gd name="T35" fmla="*/ 206 h 358"/>
                <a:gd name="T36" fmla="*/ 87 w 275"/>
                <a:gd name="T37" fmla="*/ 178 h 358"/>
                <a:gd name="T38" fmla="*/ 76 w 275"/>
                <a:gd name="T39" fmla="*/ 162 h 358"/>
                <a:gd name="T40" fmla="*/ 76 w 275"/>
                <a:gd name="T41" fmla="*/ 138 h 358"/>
                <a:gd name="T42" fmla="*/ 52 w 275"/>
                <a:gd name="T43" fmla="*/ 92 h 358"/>
                <a:gd name="T44" fmla="*/ 23 w 275"/>
                <a:gd name="T45" fmla="*/ 75 h 358"/>
                <a:gd name="T46" fmla="*/ 0 w 275"/>
                <a:gd name="T47" fmla="*/ 59 h 358"/>
                <a:gd name="T48" fmla="*/ 10 w 275"/>
                <a:gd name="T49" fmla="*/ 40 h 358"/>
                <a:gd name="T50" fmla="*/ 35 w 275"/>
                <a:gd name="T51" fmla="*/ 17 h 358"/>
                <a:gd name="T52" fmla="*/ 92 w 275"/>
                <a:gd name="T53" fmla="*/ 37 h 358"/>
                <a:gd name="T54" fmla="*/ 109 w 275"/>
                <a:gd name="T55" fmla="*/ 28 h 358"/>
                <a:gd name="T56" fmla="*/ 142 w 275"/>
                <a:gd name="T57" fmla="*/ 29 h 358"/>
                <a:gd name="T58" fmla="*/ 173 w 275"/>
                <a:gd name="T59" fmla="*/ 4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5" h="358">
                  <a:moveTo>
                    <a:pt x="173" y="45"/>
                  </a:moveTo>
                  <a:cubicBezTo>
                    <a:pt x="182" y="48"/>
                    <a:pt x="193" y="48"/>
                    <a:pt x="202" y="53"/>
                  </a:cubicBezTo>
                  <a:cubicBezTo>
                    <a:pt x="216" y="59"/>
                    <a:pt x="215" y="74"/>
                    <a:pt x="218" y="87"/>
                  </a:cubicBezTo>
                  <a:cubicBezTo>
                    <a:pt x="222" y="101"/>
                    <a:pt x="228" y="120"/>
                    <a:pt x="237" y="131"/>
                  </a:cubicBezTo>
                  <a:cubicBezTo>
                    <a:pt x="243" y="139"/>
                    <a:pt x="252" y="144"/>
                    <a:pt x="260" y="150"/>
                  </a:cubicBezTo>
                  <a:cubicBezTo>
                    <a:pt x="268" y="156"/>
                    <a:pt x="275" y="166"/>
                    <a:pt x="275" y="176"/>
                  </a:cubicBezTo>
                  <a:cubicBezTo>
                    <a:pt x="274" y="187"/>
                    <a:pt x="267" y="196"/>
                    <a:pt x="266" y="206"/>
                  </a:cubicBezTo>
                  <a:cubicBezTo>
                    <a:pt x="264" y="222"/>
                    <a:pt x="266" y="230"/>
                    <a:pt x="261" y="245"/>
                  </a:cubicBezTo>
                  <a:cubicBezTo>
                    <a:pt x="258" y="253"/>
                    <a:pt x="255" y="262"/>
                    <a:pt x="249" y="267"/>
                  </a:cubicBezTo>
                  <a:cubicBezTo>
                    <a:pt x="241" y="274"/>
                    <a:pt x="229" y="274"/>
                    <a:pt x="219" y="272"/>
                  </a:cubicBezTo>
                  <a:cubicBezTo>
                    <a:pt x="209" y="270"/>
                    <a:pt x="199" y="266"/>
                    <a:pt x="189" y="269"/>
                  </a:cubicBezTo>
                  <a:cubicBezTo>
                    <a:pt x="167" y="276"/>
                    <a:pt x="171" y="298"/>
                    <a:pt x="164" y="316"/>
                  </a:cubicBezTo>
                  <a:cubicBezTo>
                    <a:pt x="155" y="343"/>
                    <a:pt x="122" y="358"/>
                    <a:pt x="98" y="348"/>
                  </a:cubicBezTo>
                  <a:cubicBezTo>
                    <a:pt x="77" y="339"/>
                    <a:pt x="66" y="314"/>
                    <a:pt x="68" y="290"/>
                  </a:cubicBezTo>
                  <a:cubicBezTo>
                    <a:pt x="69" y="278"/>
                    <a:pt x="74" y="267"/>
                    <a:pt x="74" y="255"/>
                  </a:cubicBezTo>
                  <a:cubicBezTo>
                    <a:pt x="75" y="244"/>
                    <a:pt x="69" y="228"/>
                    <a:pt x="80" y="219"/>
                  </a:cubicBezTo>
                  <a:cubicBezTo>
                    <a:pt x="82" y="217"/>
                    <a:pt x="86" y="216"/>
                    <a:pt x="88" y="213"/>
                  </a:cubicBezTo>
                  <a:cubicBezTo>
                    <a:pt x="90" y="211"/>
                    <a:pt x="91" y="208"/>
                    <a:pt x="92" y="206"/>
                  </a:cubicBezTo>
                  <a:cubicBezTo>
                    <a:pt x="94" y="196"/>
                    <a:pt x="93" y="186"/>
                    <a:pt x="87" y="178"/>
                  </a:cubicBezTo>
                  <a:cubicBezTo>
                    <a:pt x="83" y="173"/>
                    <a:pt x="78" y="169"/>
                    <a:pt x="76" y="162"/>
                  </a:cubicBezTo>
                  <a:cubicBezTo>
                    <a:pt x="73" y="155"/>
                    <a:pt x="75" y="147"/>
                    <a:pt x="76" y="138"/>
                  </a:cubicBezTo>
                  <a:cubicBezTo>
                    <a:pt x="78" y="119"/>
                    <a:pt x="68" y="100"/>
                    <a:pt x="52" y="92"/>
                  </a:cubicBezTo>
                  <a:cubicBezTo>
                    <a:pt x="42" y="86"/>
                    <a:pt x="32" y="83"/>
                    <a:pt x="23" y="75"/>
                  </a:cubicBezTo>
                  <a:cubicBezTo>
                    <a:pt x="22" y="74"/>
                    <a:pt x="1" y="55"/>
                    <a:pt x="0" y="59"/>
                  </a:cubicBezTo>
                  <a:cubicBezTo>
                    <a:pt x="2" y="52"/>
                    <a:pt x="6" y="46"/>
                    <a:pt x="10" y="40"/>
                  </a:cubicBezTo>
                  <a:cubicBezTo>
                    <a:pt x="17" y="31"/>
                    <a:pt x="25" y="22"/>
                    <a:pt x="35" y="17"/>
                  </a:cubicBezTo>
                  <a:cubicBezTo>
                    <a:pt x="67" y="0"/>
                    <a:pt x="67" y="42"/>
                    <a:pt x="92" y="37"/>
                  </a:cubicBezTo>
                  <a:cubicBezTo>
                    <a:pt x="98" y="36"/>
                    <a:pt x="103" y="31"/>
                    <a:pt x="109" y="28"/>
                  </a:cubicBezTo>
                  <a:cubicBezTo>
                    <a:pt x="119" y="22"/>
                    <a:pt x="132" y="24"/>
                    <a:pt x="142" y="29"/>
                  </a:cubicBezTo>
                  <a:cubicBezTo>
                    <a:pt x="152" y="34"/>
                    <a:pt x="162" y="42"/>
                    <a:pt x="173" y="45"/>
                  </a:cubicBez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ļí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03D5747-0E27-4C86-82FE-AAEB62D25EDB}"/>
                </a:ext>
              </a:extLst>
            </p:cNvPr>
            <p:cNvSpPr/>
            <p:nvPr/>
          </p:nvSpPr>
          <p:spPr bwMode="auto">
            <a:xfrm>
              <a:off x="6342063" y="4829175"/>
              <a:ext cx="273050" cy="266700"/>
            </a:xfrm>
            <a:custGeom>
              <a:avLst/>
              <a:gdLst>
                <a:gd name="T0" fmla="*/ 100 w 164"/>
                <a:gd name="T1" fmla="*/ 5 h 161"/>
                <a:gd name="T2" fmla="*/ 40 w 164"/>
                <a:gd name="T3" fmla="*/ 14 h 161"/>
                <a:gd name="T4" fmla="*/ 5 w 164"/>
                <a:gd name="T5" fmla="*/ 63 h 161"/>
                <a:gd name="T6" fmla="*/ 14 w 164"/>
                <a:gd name="T7" fmla="*/ 123 h 161"/>
                <a:gd name="T8" fmla="*/ 63 w 164"/>
                <a:gd name="T9" fmla="*/ 159 h 161"/>
                <a:gd name="T10" fmla="*/ 88 w 164"/>
                <a:gd name="T11" fmla="*/ 161 h 161"/>
                <a:gd name="T12" fmla="*/ 123 w 164"/>
                <a:gd name="T13" fmla="*/ 149 h 161"/>
                <a:gd name="T14" fmla="*/ 159 w 164"/>
                <a:gd name="T15" fmla="*/ 100 h 161"/>
                <a:gd name="T16" fmla="*/ 149 w 164"/>
                <a:gd name="T17" fmla="*/ 40 h 161"/>
                <a:gd name="T18" fmla="*/ 100 w 164"/>
                <a:gd name="T19" fmla="*/ 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1">
                  <a:moveTo>
                    <a:pt x="100" y="5"/>
                  </a:moveTo>
                  <a:cubicBezTo>
                    <a:pt x="79" y="0"/>
                    <a:pt x="59" y="3"/>
                    <a:pt x="40" y="14"/>
                  </a:cubicBezTo>
                  <a:cubicBezTo>
                    <a:pt x="22" y="26"/>
                    <a:pt x="10" y="42"/>
                    <a:pt x="5" y="63"/>
                  </a:cubicBezTo>
                  <a:cubicBezTo>
                    <a:pt x="0" y="85"/>
                    <a:pt x="3" y="105"/>
                    <a:pt x="14" y="123"/>
                  </a:cubicBezTo>
                  <a:cubicBezTo>
                    <a:pt x="25" y="142"/>
                    <a:pt x="42" y="154"/>
                    <a:pt x="63" y="159"/>
                  </a:cubicBezTo>
                  <a:cubicBezTo>
                    <a:pt x="72" y="161"/>
                    <a:pt x="80" y="161"/>
                    <a:pt x="88" y="161"/>
                  </a:cubicBezTo>
                  <a:cubicBezTo>
                    <a:pt x="100" y="160"/>
                    <a:pt x="112" y="156"/>
                    <a:pt x="123" y="149"/>
                  </a:cubicBezTo>
                  <a:cubicBezTo>
                    <a:pt x="142" y="138"/>
                    <a:pt x="153" y="122"/>
                    <a:pt x="159" y="100"/>
                  </a:cubicBezTo>
                  <a:cubicBezTo>
                    <a:pt x="164" y="79"/>
                    <a:pt x="161" y="59"/>
                    <a:pt x="149" y="40"/>
                  </a:cubicBezTo>
                  <a:cubicBezTo>
                    <a:pt x="138" y="22"/>
                    <a:pt x="122" y="10"/>
                    <a:pt x="100" y="5"/>
                  </a:cubicBezTo>
                  <a:close/>
                </a:path>
              </a:pathLst>
            </a:custGeom>
            <a:solidFill>
              <a:srgbClr val="F17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ṩļ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273EEE1-0BA3-4489-863D-93C609EEF162}"/>
                </a:ext>
              </a:extLst>
            </p:cNvPr>
            <p:cNvSpPr/>
            <p:nvPr/>
          </p:nvSpPr>
          <p:spPr bwMode="auto">
            <a:xfrm>
              <a:off x="6419850" y="4833938"/>
              <a:ext cx="195263" cy="261938"/>
            </a:xfrm>
            <a:custGeom>
              <a:avLst/>
              <a:gdLst>
                <a:gd name="T0" fmla="*/ 102 w 117"/>
                <a:gd name="T1" fmla="*/ 37 h 158"/>
                <a:gd name="T2" fmla="*/ 53 w 117"/>
                <a:gd name="T3" fmla="*/ 2 h 158"/>
                <a:gd name="T4" fmla="*/ 33 w 117"/>
                <a:gd name="T5" fmla="*/ 0 h 158"/>
                <a:gd name="T6" fmla="*/ 66 w 117"/>
                <a:gd name="T7" fmla="*/ 29 h 158"/>
                <a:gd name="T8" fmla="*/ 75 w 117"/>
                <a:gd name="T9" fmla="*/ 89 h 158"/>
                <a:gd name="T10" fmla="*/ 40 w 117"/>
                <a:gd name="T11" fmla="*/ 138 h 158"/>
                <a:gd name="T12" fmla="*/ 5 w 117"/>
                <a:gd name="T13" fmla="*/ 150 h 158"/>
                <a:gd name="T14" fmla="*/ 0 w 117"/>
                <a:gd name="T15" fmla="*/ 150 h 158"/>
                <a:gd name="T16" fmla="*/ 16 w 117"/>
                <a:gd name="T17" fmla="*/ 156 h 158"/>
                <a:gd name="T18" fmla="*/ 41 w 117"/>
                <a:gd name="T19" fmla="*/ 158 h 158"/>
                <a:gd name="T20" fmla="*/ 76 w 117"/>
                <a:gd name="T21" fmla="*/ 146 h 158"/>
                <a:gd name="T22" fmla="*/ 112 w 117"/>
                <a:gd name="T23" fmla="*/ 97 h 158"/>
                <a:gd name="T24" fmla="*/ 102 w 117"/>
                <a:gd name="T25" fmla="*/ 3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58">
                  <a:moveTo>
                    <a:pt x="102" y="37"/>
                  </a:moveTo>
                  <a:cubicBezTo>
                    <a:pt x="91" y="19"/>
                    <a:pt x="75" y="7"/>
                    <a:pt x="53" y="2"/>
                  </a:cubicBezTo>
                  <a:cubicBezTo>
                    <a:pt x="46" y="0"/>
                    <a:pt x="40" y="0"/>
                    <a:pt x="33" y="0"/>
                  </a:cubicBezTo>
                  <a:cubicBezTo>
                    <a:pt x="47" y="6"/>
                    <a:pt x="58" y="16"/>
                    <a:pt x="66" y="29"/>
                  </a:cubicBezTo>
                  <a:cubicBezTo>
                    <a:pt x="77" y="48"/>
                    <a:pt x="80" y="68"/>
                    <a:pt x="75" y="89"/>
                  </a:cubicBezTo>
                  <a:cubicBezTo>
                    <a:pt x="70" y="111"/>
                    <a:pt x="58" y="127"/>
                    <a:pt x="40" y="138"/>
                  </a:cubicBezTo>
                  <a:cubicBezTo>
                    <a:pt x="29" y="145"/>
                    <a:pt x="17" y="149"/>
                    <a:pt x="5" y="150"/>
                  </a:cubicBezTo>
                  <a:cubicBezTo>
                    <a:pt x="3" y="150"/>
                    <a:pt x="2" y="150"/>
                    <a:pt x="0" y="150"/>
                  </a:cubicBezTo>
                  <a:cubicBezTo>
                    <a:pt x="5" y="152"/>
                    <a:pt x="11" y="154"/>
                    <a:pt x="16" y="156"/>
                  </a:cubicBezTo>
                  <a:cubicBezTo>
                    <a:pt x="25" y="158"/>
                    <a:pt x="33" y="158"/>
                    <a:pt x="41" y="158"/>
                  </a:cubicBezTo>
                  <a:cubicBezTo>
                    <a:pt x="53" y="157"/>
                    <a:pt x="65" y="153"/>
                    <a:pt x="76" y="146"/>
                  </a:cubicBezTo>
                  <a:cubicBezTo>
                    <a:pt x="95" y="135"/>
                    <a:pt x="106" y="119"/>
                    <a:pt x="112" y="97"/>
                  </a:cubicBezTo>
                  <a:cubicBezTo>
                    <a:pt x="117" y="76"/>
                    <a:pt x="114" y="56"/>
                    <a:pt x="102" y="37"/>
                  </a:cubicBezTo>
                  <a:close/>
                </a:path>
              </a:pathLst>
            </a:custGeom>
            <a:solidFill>
              <a:srgbClr val="E559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ï$lî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6C53E93-AF86-40CA-92DF-6DC8641BC885}"/>
                </a:ext>
              </a:extLst>
            </p:cNvPr>
            <p:cNvSpPr/>
            <p:nvPr/>
          </p:nvSpPr>
          <p:spPr bwMode="auto">
            <a:xfrm>
              <a:off x="6375400" y="3721100"/>
              <a:ext cx="877888" cy="1071563"/>
            </a:xfrm>
            <a:custGeom>
              <a:avLst/>
              <a:gdLst>
                <a:gd name="T0" fmla="*/ 483 w 529"/>
                <a:gd name="T1" fmla="*/ 129 h 646"/>
                <a:gd name="T2" fmla="*/ 312 w 529"/>
                <a:gd name="T3" fmla="*/ 19 h 646"/>
                <a:gd name="T4" fmla="*/ 109 w 529"/>
                <a:gd name="T5" fmla="*/ 39 h 646"/>
                <a:gd name="T6" fmla="*/ 4 w 529"/>
                <a:gd name="T7" fmla="*/ 168 h 646"/>
                <a:gd name="T8" fmla="*/ 6 w 529"/>
                <a:gd name="T9" fmla="*/ 197 h 646"/>
                <a:gd name="T10" fmla="*/ 30 w 529"/>
                <a:gd name="T11" fmla="*/ 215 h 646"/>
                <a:gd name="T12" fmla="*/ 76 w 529"/>
                <a:gd name="T13" fmla="*/ 226 h 646"/>
                <a:gd name="T14" fmla="*/ 119 w 529"/>
                <a:gd name="T15" fmla="*/ 203 h 646"/>
                <a:gd name="T16" fmla="*/ 174 w 529"/>
                <a:gd name="T17" fmla="*/ 136 h 646"/>
                <a:gd name="T18" fmla="*/ 286 w 529"/>
                <a:gd name="T19" fmla="*/ 127 h 646"/>
                <a:gd name="T20" fmla="*/ 380 w 529"/>
                <a:gd name="T21" fmla="*/ 187 h 646"/>
                <a:gd name="T22" fmla="*/ 393 w 529"/>
                <a:gd name="T23" fmla="*/ 297 h 646"/>
                <a:gd name="T24" fmla="*/ 314 w 529"/>
                <a:gd name="T25" fmla="*/ 404 h 646"/>
                <a:gd name="T26" fmla="*/ 141 w 529"/>
                <a:gd name="T27" fmla="*/ 394 h 646"/>
                <a:gd name="T28" fmla="*/ 121 w 529"/>
                <a:gd name="T29" fmla="*/ 389 h 646"/>
                <a:gd name="T30" fmla="*/ 76 w 529"/>
                <a:gd name="T31" fmla="*/ 416 h 646"/>
                <a:gd name="T32" fmla="*/ 35 w 529"/>
                <a:gd name="T33" fmla="*/ 589 h 646"/>
                <a:gd name="T34" fmla="*/ 39 w 529"/>
                <a:gd name="T35" fmla="*/ 617 h 646"/>
                <a:gd name="T36" fmla="*/ 62 w 529"/>
                <a:gd name="T37" fmla="*/ 634 h 646"/>
                <a:gd name="T38" fmla="*/ 109 w 529"/>
                <a:gd name="T39" fmla="*/ 645 h 646"/>
                <a:gd name="T40" fmla="*/ 120 w 529"/>
                <a:gd name="T41" fmla="*/ 646 h 646"/>
                <a:gd name="T42" fmla="*/ 153 w 529"/>
                <a:gd name="T43" fmla="*/ 618 h 646"/>
                <a:gd name="T44" fmla="*/ 180 w 529"/>
                <a:gd name="T45" fmla="*/ 506 h 646"/>
                <a:gd name="T46" fmla="*/ 183 w 529"/>
                <a:gd name="T47" fmla="*/ 504 h 646"/>
                <a:gd name="T48" fmla="*/ 395 w 529"/>
                <a:gd name="T49" fmla="*/ 494 h 646"/>
                <a:gd name="T50" fmla="*/ 509 w 529"/>
                <a:gd name="T51" fmla="*/ 333 h 646"/>
                <a:gd name="T52" fmla="*/ 483 w 529"/>
                <a:gd name="T53" fmla="*/ 129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9" h="646">
                  <a:moveTo>
                    <a:pt x="483" y="129"/>
                  </a:moveTo>
                  <a:cubicBezTo>
                    <a:pt x="447" y="74"/>
                    <a:pt x="389" y="37"/>
                    <a:pt x="312" y="19"/>
                  </a:cubicBezTo>
                  <a:cubicBezTo>
                    <a:pt x="235" y="0"/>
                    <a:pt x="167" y="7"/>
                    <a:pt x="109" y="39"/>
                  </a:cubicBezTo>
                  <a:cubicBezTo>
                    <a:pt x="58" y="66"/>
                    <a:pt x="23" y="110"/>
                    <a:pt x="4" y="168"/>
                  </a:cubicBezTo>
                  <a:cubicBezTo>
                    <a:pt x="0" y="178"/>
                    <a:pt x="1" y="188"/>
                    <a:pt x="6" y="197"/>
                  </a:cubicBezTo>
                  <a:cubicBezTo>
                    <a:pt x="11" y="206"/>
                    <a:pt x="20" y="213"/>
                    <a:pt x="30" y="215"/>
                  </a:cubicBezTo>
                  <a:cubicBezTo>
                    <a:pt x="76" y="226"/>
                    <a:pt x="76" y="226"/>
                    <a:pt x="76" y="226"/>
                  </a:cubicBezTo>
                  <a:cubicBezTo>
                    <a:pt x="94" y="231"/>
                    <a:pt x="113" y="221"/>
                    <a:pt x="119" y="203"/>
                  </a:cubicBezTo>
                  <a:cubicBezTo>
                    <a:pt x="131" y="172"/>
                    <a:pt x="148" y="150"/>
                    <a:pt x="174" y="136"/>
                  </a:cubicBezTo>
                  <a:cubicBezTo>
                    <a:pt x="204" y="119"/>
                    <a:pt x="242" y="116"/>
                    <a:pt x="286" y="127"/>
                  </a:cubicBezTo>
                  <a:cubicBezTo>
                    <a:pt x="330" y="137"/>
                    <a:pt x="362" y="158"/>
                    <a:pt x="380" y="187"/>
                  </a:cubicBezTo>
                  <a:cubicBezTo>
                    <a:pt x="399" y="217"/>
                    <a:pt x="403" y="254"/>
                    <a:pt x="393" y="297"/>
                  </a:cubicBezTo>
                  <a:cubicBezTo>
                    <a:pt x="379" y="356"/>
                    <a:pt x="352" y="392"/>
                    <a:pt x="314" y="404"/>
                  </a:cubicBezTo>
                  <a:cubicBezTo>
                    <a:pt x="273" y="416"/>
                    <a:pt x="215" y="412"/>
                    <a:pt x="141" y="394"/>
                  </a:cubicBezTo>
                  <a:cubicBezTo>
                    <a:pt x="121" y="389"/>
                    <a:pt x="121" y="389"/>
                    <a:pt x="121" y="389"/>
                  </a:cubicBezTo>
                  <a:cubicBezTo>
                    <a:pt x="101" y="384"/>
                    <a:pt x="81" y="396"/>
                    <a:pt x="76" y="416"/>
                  </a:cubicBezTo>
                  <a:cubicBezTo>
                    <a:pt x="35" y="589"/>
                    <a:pt x="35" y="589"/>
                    <a:pt x="35" y="589"/>
                  </a:cubicBezTo>
                  <a:cubicBezTo>
                    <a:pt x="33" y="599"/>
                    <a:pt x="34" y="609"/>
                    <a:pt x="39" y="617"/>
                  </a:cubicBezTo>
                  <a:cubicBezTo>
                    <a:pt x="44" y="625"/>
                    <a:pt x="53" y="631"/>
                    <a:pt x="62" y="634"/>
                  </a:cubicBezTo>
                  <a:cubicBezTo>
                    <a:pt x="109" y="645"/>
                    <a:pt x="109" y="645"/>
                    <a:pt x="109" y="645"/>
                  </a:cubicBezTo>
                  <a:cubicBezTo>
                    <a:pt x="112" y="646"/>
                    <a:pt x="116" y="646"/>
                    <a:pt x="120" y="646"/>
                  </a:cubicBezTo>
                  <a:cubicBezTo>
                    <a:pt x="135" y="645"/>
                    <a:pt x="149" y="634"/>
                    <a:pt x="153" y="618"/>
                  </a:cubicBezTo>
                  <a:cubicBezTo>
                    <a:pt x="180" y="506"/>
                    <a:pt x="180" y="506"/>
                    <a:pt x="180" y="506"/>
                  </a:cubicBezTo>
                  <a:cubicBezTo>
                    <a:pt x="180" y="504"/>
                    <a:pt x="182" y="503"/>
                    <a:pt x="183" y="504"/>
                  </a:cubicBezTo>
                  <a:cubicBezTo>
                    <a:pt x="270" y="522"/>
                    <a:pt x="342" y="519"/>
                    <a:pt x="395" y="494"/>
                  </a:cubicBezTo>
                  <a:cubicBezTo>
                    <a:pt x="452" y="468"/>
                    <a:pt x="490" y="413"/>
                    <a:pt x="509" y="333"/>
                  </a:cubicBezTo>
                  <a:cubicBezTo>
                    <a:pt x="529" y="252"/>
                    <a:pt x="520" y="184"/>
                    <a:pt x="483" y="129"/>
                  </a:cubicBezTo>
                  <a:close/>
                </a:path>
              </a:pathLst>
            </a:custGeom>
            <a:solidFill>
              <a:srgbClr val="F17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š1ï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2B329AB-0470-4B10-A52E-F5C1EF49B5F8}"/>
                </a:ext>
              </a:extLst>
            </p:cNvPr>
            <p:cNvSpPr/>
            <p:nvPr/>
          </p:nvSpPr>
          <p:spPr bwMode="auto">
            <a:xfrm>
              <a:off x="6673850" y="3729038"/>
              <a:ext cx="579438" cy="849313"/>
            </a:xfrm>
            <a:custGeom>
              <a:avLst/>
              <a:gdLst>
                <a:gd name="T0" fmla="*/ 303 w 349"/>
                <a:gd name="T1" fmla="*/ 124 h 512"/>
                <a:gd name="T2" fmla="*/ 132 w 349"/>
                <a:gd name="T3" fmla="*/ 14 h 512"/>
                <a:gd name="T4" fmla="*/ 0 w 349"/>
                <a:gd name="T5" fmla="*/ 8 h 512"/>
                <a:gd name="T6" fmla="*/ 67 w 349"/>
                <a:gd name="T7" fmla="*/ 18 h 512"/>
                <a:gd name="T8" fmla="*/ 238 w 349"/>
                <a:gd name="T9" fmla="*/ 128 h 512"/>
                <a:gd name="T10" fmla="*/ 264 w 349"/>
                <a:gd name="T11" fmla="*/ 332 h 512"/>
                <a:gd name="T12" fmla="*/ 150 w 349"/>
                <a:gd name="T13" fmla="*/ 494 h 512"/>
                <a:gd name="T14" fmla="*/ 96 w 349"/>
                <a:gd name="T15" fmla="*/ 510 h 512"/>
                <a:gd name="T16" fmla="*/ 215 w 349"/>
                <a:gd name="T17" fmla="*/ 489 h 512"/>
                <a:gd name="T18" fmla="*/ 329 w 349"/>
                <a:gd name="T19" fmla="*/ 328 h 512"/>
                <a:gd name="T20" fmla="*/ 303 w 349"/>
                <a:gd name="T21" fmla="*/ 1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512">
                  <a:moveTo>
                    <a:pt x="303" y="124"/>
                  </a:moveTo>
                  <a:cubicBezTo>
                    <a:pt x="267" y="69"/>
                    <a:pt x="209" y="32"/>
                    <a:pt x="132" y="14"/>
                  </a:cubicBezTo>
                  <a:cubicBezTo>
                    <a:pt x="85" y="2"/>
                    <a:pt x="40" y="0"/>
                    <a:pt x="0" y="8"/>
                  </a:cubicBezTo>
                  <a:cubicBezTo>
                    <a:pt x="21" y="9"/>
                    <a:pt x="44" y="12"/>
                    <a:pt x="67" y="18"/>
                  </a:cubicBezTo>
                  <a:cubicBezTo>
                    <a:pt x="144" y="37"/>
                    <a:pt x="202" y="74"/>
                    <a:pt x="238" y="128"/>
                  </a:cubicBezTo>
                  <a:cubicBezTo>
                    <a:pt x="275" y="183"/>
                    <a:pt x="284" y="252"/>
                    <a:pt x="264" y="332"/>
                  </a:cubicBezTo>
                  <a:cubicBezTo>
                    <a:pt x="245" y="413"/>
                    <a:pt x="206" y="467"/>
                    <a:pt x="150" y="494"/>
                  </a:cubicBezTo>
                  <a:cubicBezTo>
                    <a:pt x="133" y="501"/>
                    <a:pt x="115" y="507"/>
                    <a:pt x="96" y="510"/>
                  </a:cubicBezTo>
                  <a:cubicBezTo>
                    <a:pt x="142" y="512"/>
                    <a:pt x="182" y="504"/>
                    <a:pt x="215" y="489"/>
                  </a:cubicBezTo>
                  <a:cubicBezTo>
                    <a:pt x="272" y="463"/>
                    <a:pt x="310" y="408"/>
                    <a:pt x="329" y="328"/>
                  </a:cubicBezTo>
                  <a:cubicBezTo>
                    <a:pt x="349" y="247"/>
                    <a:pt x="340" y="179"/>
                    <a:pt x="303" y="124"/>
                  </a:cubicBezTo>
                  <a:close/>
                </a:path>
              </a:pathLst>
            </a:custGeom>
            <a:solidFill>
              <a:srgbClr val="E559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išľí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189A98C-84A6-4A6E-9B7C-62719A511519}"/>
                </a:ext>
              </a:extLst>
            </p:cNvPr>
            <p:cNvSpPr/>
            <p:nvPr/>
          </p:nvSpPr>
          <p:spPr bwMode="auto">
            <a:xfrm>
              <a:off x="4149725" y="2152650"/>
              <a:ext cx="236538" cy="236538"/>
            </a:xfrm>
            <a:custGeom>
              <a:avLst/>
              <a:gdLst>
                <a:gd name="T0" fmla="*/ 73 w 142"/>
                <a:gd name="T1" fmla="*/ 1 h 143"/>
                <a:gd name="T2" fmla="*/ 22 w 142"/>
                <a:gd name="T3" fmla="*/ 20 h 143"/>
                <a:gd name="T4" fmla="*/ 0 w 142"/>
                <a:gd name="T5" fmla="*/ 70 h 143"/>
                <a:gd name="T6" fmla="*/ 19 w 142"/>
                <a:gd name="T7" fmla="*/ 120 h 143"/>
                <a:gd name="T8" fmla="*/ 69 w 142"/>
                <a:gd name="T9" fmla="*/ 142 h 143"/>
                <a:gd name="T10" fmla="*/ 91 w 142"/>
                <a:gd name="T11" fmla="*/ 140 h 143"/>
                <a:gd name="T12" fmla="*/ 120 w 142"/>
                <a:gd name="T13" fmla="*/ 123 h 143"/>
                <a:gd name="T14" fmla="*/ 142 w 142"/>
                <a:gd name="T15" fmla="*/ 74 h 143"/>
                <a:gd name="T16" fmla="*/ 123 w 142"/>
                <a:gd name="T17" fmla="*/ 23 h 143"/>
                <a:gd name="T18" fmla="*/ 73 w 142"/>
                <a:gd name="T19"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73" y="1"/>
                  </a:moveTo>
                  <a:cubicBezTo>
                    <a:pt x="53" y="0"/>
                    <a:pt x="36" y="7"/>
                    <a:pt x="22" y="20"/>
                  </a:cubicBezTo>
                  <a:cubicBezTo>
                    <a:pt x="8" y="33"/>
                    <a:pt x="1" y="50"/>
                    <a:pt x="0" y="70"/>
                  </a:cubicBezTo>
                  <a:cubicBezTo>
                    <a:pt x="0" y="89"/>
                    <a:pt x="6" y="106"/>
                    <a:pt x="19" y="120"/>
                  </a:cubicBezTo>
                  <a:cubicBezTo>
                    <a:pt x="33" y="134"/>
                    <a:pt x="49" y="142"/>
                    <a:pt x="69" y="142"/>
                  </a:cubicBezTo>
                  <a:cubicBezTo>
                    <a:pt x="77" y="143"/>
                    <a:pt x="84" y="142"/>
                    <a:pt x="91" y="140"/>
                  </a:cubicBezTo>
                  <a:cubicBezTo>
                    <a:pt x="102" y="137"/>
                    <a:pt x="111" y="131"/>
                    <a:pt x="120" y="123"/>
                  </a:cubicBezTo>
                  <a:cubicBezTo>
                    <a:pt x="134" y="110"/>
                    <a:pt x="141" y="93"/>
                    <a:pt x="142" y="74"/>
                  </a:cubicBezTo>
                  <a:cubicBezTo>
                    <a:pt x="142" y="54"/>
                    <a:pt x="136" y="37"/>
                    <a:pt x="123" y="23"/>
                  </a:cubicBezTo>
                  <a:cubicBezTo>
                    <a:pt x="109" y="9"/>
                    <a:pt x="93" y="1"/>
                    <a:pt x="73" y="1"/>
                  </a:cubicBezTo>
                  <a:close/>
                </a:path>
              </a:pathLst>
            </a:custGeom>
            <a:solidFill>
              <a:srgbClr val="F17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íṡ1i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AC57EC3-D350-494D-B649-B0CFEEF5C310}"/>
                </a:ext>
              </a:extLst>
            </p:cNvPr>
            <p:cNvSpPr/>
            <p:nvPr/>
          </p:nvSpPr>
          <p:spPr bwMode="auto">
            <a:xfrm>
              <a:off x="4240213" y="2154238"/>
              <a:ext cx="146050" cy="234950"/>
            </a:xfrm>
            <a:custGeom>
              <a:avLst/>
              <a:gdLst>
                <a:gd name="T0" fmla="*/ 69 w 88"/>
                <a:gd name="T1" fmla="*/ 22 h 142"/>
                <a:gd name="T2" fmla="*/ 19 w 88"/>
                <a:gd name="T3" fmla="*/ 0 h 142"/>
                <a:gd name="T4" fmla="*/ 1 w 88"/>
                <a:gd name="T5" fmla="*/ 1 h 142"/>
                <a:gd name="T6" fmla="*/ 35 w 88"/>
                <a:gd name="T7" fmla="*/ 22 h 142"/>
                <a:gd name="T8" fmla="*/ 54 w 88"/>
                <a:gd name="T9" fmla="*/ 72 h 142"/>
                <a:gd name="T10" fmla="*/ 32 w 88"/>
                <a:gd name="T11" fmla="*/ 122 h 142"/>
                <a:gd name="T12" fmla="*/ 3 w 88"/>
                <a:gd name="T13" fmla="*/ 138 h 142"/>
                <a:gd name="T14" fmla="*/ 0 w 88"/>
                <a:gd name="T15" fmla="*/ 139 h 142"/>
                <a:gd name="T16" fmla="*/ 15 w 88"/>
                <a:gd name="T17" fmla="*/ 141 h 142"/>
                <a:gd name="T18" fmla="*/ 37 w 88"/>
                <a:gd name="T19" fmla="*/ 139 h 142"/>
                <a:gd name="T20" fmla="*/ 66 w 88"/>
                <a:gd name="T21" fmla="*/ 122 h 142"/>
                <a:gd name="T22" fmla="*/ 88 w 88"/>
                <a:gd name="T23" fmla="*/ 73 h 142"/>
                <a:gd name="T24" fmla="*/ 69 w 88"/>
                <a:gd name="T25" fmla="*/ 2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42">
                  <a:moveTo>
                    <a:pt x="69" y="22"/>
                  </a:moveTo>
                  <a:cubicBezTo>
                    <a:pt x="55" y="8"/>
                    <a:pt x="39" y="0"/>
                    <a:pt x="19" y="0"/>
                  </a:cubicBezTo>
                  <a:cubicBezTo>
                    <a:pt x="13" y="0"/>
                    <a:pt x="7" y="0"/>
                    <a:pt x="1" y="1"/>
                  </a:cubicBezTo>
                  <a:cubicBezTo>
                    <a:pt x="14" y="5"/>
                    <a:pt x="25" y="11"/>
                    <a:pt x="35" y="22"/>
                  </a:cubicBezTo>
                  <a:cubicBezTo>
                    <a:pt x="48" y="36"/>
                    <a:pt x="55" y="53"/>
                    <a:pt x="54" y="72"/>
                  </a:cubicBezTo>
                  <a:cubicBezTo>
                    <a:pt x="54" y="92"/>
                    <a:pt x="46" y="109"/>
                    <a:pt x="32" y="122"/>
                  </a:cubicBezTo>
                  <a:cubicBezTo>
                    <a:pt x="24" y="130"/>
                    <a:pt x="14" y="135"/>
                    <a:pt x="3" y="138"/>
                  </a:cubicBezTo>
                  <a:cubicBezTo>
                    <a:pt x="2" y="139"/>
                    <a:pt x="1" y="139"/>
                    <a:pt x="0" y="139"/>
                  </a:cubicBezTo>
                  <a:cubicBezTo>
                    <a:pt x="4" y="141"/>
                    <a:pt x="10" y="141"/>
                    <a:pt x="15" y="141"/>
                  </a:cubicBezTo>
                  <a:cubicBezTo>
                    <a:pt x="23" y="142"/>
                    <a:pt x="30" y="141"/>
                    <a:pt x="37" y="139"/>
                  </a:cubicBezTo>
                  <a:cubicBezTo>
                    <a:pt x="48" y="136"/>
                    <a:pt x="57" y="130"/>
                    <a:pt x="66" y="122"/>
                  </a:cubicBezTo>
                  <a:cubicBezTo>
                    <a:pt x="80" y="109"/>
                    <a:pt x="87" y="92"/>
                    <a:pt x="88" y="73"/>
                  </a:cubicBezTo>
                  <a:cubicBezTo>
                    <a:pt x="88" y="53"/>
                    <a:pt x="82" y="36"/>
                    <a:pt x="69" y="22"/>
                  </a:cubicBezTo>
                  <a:close/>
                </a:path>
              </a:pathLst>
            </a:custGeom>
            <a:solidFill>
              <a:srgbClr val="E559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ṩḷi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2A2E96D-B911-446F-A351-C78FA09AB5B2}"/>
                </a:ext>
              </a:extLst>
            </p:cNvPr>
            <p:cNvSpPr/>
            <p:nvPr/>
          </p:nvSpPr>
          <p:spPr bwMode="auto">
            <a:xfrm>
              <a:off x="4003675" y="1127125"/>
              <a:ext cx="792163" cy="976313"/>
            </a:xfrm>
            <a:custGeom>
              <a:avLst/>
              <a:gdLst>
                <a:gd name="T0" fmla="*/ 414 w 477"/>
                <a:gd name="T1" fmla="*/ 67 h 589"/>
                <a:gd name="T2" fmla="*/ 244 w 477"/>
                <a:gd name="T3" fmla="*/ 2 h 589"/>
                <a:gd name="T4" fmla="*/ 69 w 477"/>
                <a:gd name="T5" fmla="*/ 57 h 589"/>
                <a:gd name="T6" fmla="*/ 1 w 477"/>
                <a:gd name="T7" fmla="*/ 190 h 589"/>
                <a:gd name="T8" fmla="*/ 9 w 477"/>
                <a:gd name="T9" fmla="*/ 215 h 589"/>
                <a:gd name="T10" fmla="*/ 33 w 477"/>
                <a:gd name="T11" fmla="*/ 227 h 589"/>
                <a:gd name="T12" fmla="*/ 75 w 477"/>
                <a:gd name="T13" fmla="*/ 228 h 589"/>
                <a:gd name="T14" fmla="*/ 109 w 477"/>
                <a:gd name="T15" fmla="*/ 200 h 589"/>
                <a:gd name="T16" fmla="*/ 144 w 477"/>
                <a:gd name="T17" fmla="*/ 131 h 589"/>
                <a:gd name="T18" fmla="*/ 241 w 477"/>
                <a:gd name="T19" fmla="*/ 102 h 589"/>
                <a:gd name="T20" fmla="*/ 335 w 477"/>
                <a:gd name="T21" fmla="*/ 138 h 589"/>
                <a:gd name="T22" fmla="*/ 366 w 477"/>
                <a:gd name="T23" fmla="*/ 231 h 589"/>
                <a:gd name="T24" fmla="*/ 316 w 477"/>
                <a:gd name="T25" fmla="*/ 340 h 589"/>
                <a:gd name="T26" fmla="*/ 163 w 477"/>
                <a:gd name="T27" fmla="*/ 363 h 589"/>
                <a:gd name="T28" fmla="*/ 144 w 477"/>
                <a:gd name="T29" fmla="*/ 362 h 589"/>
                <a:gd name="T30" fmla="*/ 110 w 477"/>
                <a:gd name="T31" fmla="*/ 394 h 589"/>
                <a:gd name="T32" fmla="*/ 106 w 477"/>
                <a:gd name="T33" fmla="*/ 554 h 589"/>
                <a:gd name="T34" fmla="*/ 115 w 477"/>
                <a:gd name="T35" fmla="*/ 577 h 589"/>
                <a:gd name="T36" fmla="*/ 138 w 477"/>
                <a:gd name="T37" fmla="*/ 588 h 589"/>
                <a:gd name="T38" fmla="*/ 181 w 477"/>
                <a:gd name="T39" fmla="*/ 589 h 589"/>
                <a:gd name="T40" fmla="*/ 191 w 477"/>
                <a:gd name="T41" fmla="*/ 588 h 589"/>
                <a:gd name="T42" fmla="*/ 215 w 477"/>
                <a:gd name="T43" fmla="*/ 557 h 589"/>
                <a:gd name="T44" fmla="*/ 218 w 477"/>
                <a:gd name="T45" fmla="*/ 454 h 589"/>
                <a:gd name="T46" fmla="*/ 220 w 477"/>
                <a:gd name="T47" fmla="*/ 451 h 589"/>
                <a:gd name="T48" fmla="*/ 404 w 477"/>
                <a:gd name="T49" fmla="*/ 404 h 589"/>
                <a:gd name="T50" fmla="*/ 475 w 477"/>
                <a:gd name="T51" fmla="*/ 241 h 589"/>
                <a:gd name="T52" fmla="*/ 414 w 477"/>
                <a:gd name="T53" fmla="*/ 67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7" h="589">
                  <a:moveTo>
                    <a:pt x="414" y="67"/>
                  </a:moveTo>
                  <a:cubicBezTo>
                    <a:pt x="372" y="26"/>
                    <a:pt x="315" y="4"/>
                    <a:pt x="244" y="2"/>
                  </a:cubicBezTo>
                  <a:cubicBezTo>
                    <a:pt x="173" y="0"/>
                    <a:pt x="114" y="19"/>
                    <a:pt x="69" y="57"/>
                  </a:cubicBezTo>
                  <a:cubicBezTo>
                    <a:pt x="30" y="91"/>
                    <a:pt x="7" y="135"/>
                    <a:pt x="1" y="190"/>
                  </a:cubicBezTo>
                  <a:cubicBezTo>
                    <a:pt x="0" y="199"/>
                    <a:pt x="3" y="208"/>
                    <a:pt x="9" y="215"/>
                  </a:cubicBezTo>
                  <a:cubicBezTo>
                    <a:pt x="15" y="222"/>
                    <a:pt x="24" y="227"/>
                    <a:pt x="33" y="227"/>
                  </a:cubicBezTo>
                  <a:cubicBezTo>
                    <a:pt x="75" y="228"/>
                    <a:pt x="75" y="228"/>
                    <a:pt x="75" y="228"/>
                  </a:cubicBezTo>
                  <a:cubicBezTo>
                    <a:pt x="92" y="229"/>
                    <a:pt x="106" y="216"/>
                    <a:pt x="109" y="200"/>
                  </a:cubicBezTo>
                  <a:cubicBezTo>
                    <a:pt x="113" y="170"/>
                    <a:pt x="124" y="147"/>
                    <a:pt x="144" y="131"/>
                  </a:cubicBezTo>
                  <a:cubicBezTo>
                    <a:pt x="167" y="110"/>
                    <a:pt x="200" y="101"/>
                    <a:pt x="241" y="102"/>
                  </a:cubicBezTo>
                  <a:cubicBezTo>
                    <a:pt x="281" y="103"/>
                    <a:pt x="313" y="115"/>
                    <a:pt x="335" y="138"/>
                  </a:cubicBezTo>
                  <a:cubicBezTo>
                    <a:pt x="357" y="160"/>
                    <a:pt x="367" y="192"/>
                    <a:pt x="366" y="231"/>
                  </a:cubicBezTo>
                  <a:cubicBezTo>
                    <a:pt x="364" y="286"/>
                    <a:pt x="347" y="323"/>
                    <a:pt x="316" y="340"/>
                  </a:cubicBezTo>
                  <a:cubicBezTo>
                    <a:pt x="283" y="358"/>
                    <a:pt x="231" y="365"/>
                    <a:pt x="163" y="363"/>
                  </a:cubicBezTo>
                  <a:cubicBezTo>
                    <a:pt x="144" y="362"/>
                    <a:pt x="144" y="362"/>
                    <a:pt x="144" y="362"/>
                  </a:cubicBezTo>
                  <a:cubicBezTo>
                    <a:pt x="126" y="362"/>
                    <a:pt x="111" y="376"/>
                    <a:pt x="110" y="394"/>
                  </a:cubicBezTo>
                  <a:cubicBezTo>
                    <a:pt x="106" y="554"/>
                    <a:pt x="106" y="554"/>
                    <a:pt x="106" y="554"/>
                  </a:cubicBezTo>
                  <a:cubicBezTo>
                    <a:pt x="105" y="562"/>
                    <a:pt x="109" y="571"/>
                    <a:pt x="115" y="577"/>
                  </a:cubicBezTo>
                  <a:cubicBezTo>
                    <a:pt x="121" y="584"/>
                    <a:pt x="129" y="587"/>
                    <a:pt x="138" y="588"/>
                  </a:cubicBezTo>
                  <a:cubicBezTo>
                    <a:pt x="181" y="589"/>
                    <a:pt x="181" y="589"/>
                    <a:pt x="181" y="589"/>
                  </a:cubicBezTo>
                  <a:cubicBezTo>
                    <a:pt x="184" y="589"/>
                    <a:pt x="187" y="589"/>
                    <a:pt x="191" y="588"/>
                  </a:cubicBezTo>
                  <a:cubicBezTo>
                    <a:pt x="204" y="584"/>
                    <a:pt x="214" y="572"/>
                    <a:pt x="215" y="557"/>
                  </a:cubicBezTo>
                  <a:cubicBezTo>
                    <a:pt x="218" y="454"/>
                    <a:pt x="218" y="454"/>
                    <a:pt x="218" y="454"/>
                  </a:cubicBezTo>
                  <a:cubicBezTo>
                    <a:pt x="218" y="452"/>
                    <a:pt x="219" y="451"/>
                    <a:pt x="220" y="451"/>
                  </a:cubicBezTo>
                  <a:cubicBezTo>
                    <a:pt x="300" y="452"/>
                    <a:pt x="362" y="436"/>
                    <a:pt x="404" y="404"/>
                  </a:cubicBezTo>
                  <a:cubicBezTo>
                    <a:pt x="449" y="370"/>
                    <a:pt x="472" y="316"/>
                    <a:pt x="475" y="241"/>
                  </a:cubicBezTo>
                  <a:cubicBezTo>
                    <a:pt x="477" y="167"/>
                    <a:pt x="456" y="109"/>
                    <a:pt x="414" y="67"/>
                  </a:cubicBezTo>
                  <a:close/>
                </a:path>
              </a:pathLst>
            </a:custGeom>
            <a:solidFill>
              <a:srgbClr val="F17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ṡľ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1E498FF-F146-4DAB-8DB8-2E0154E11944}"/>
                </a:ext>
              </a:extLst>
            </p:cNvPr>
            <p:cNvSpPr/>
            <p:nvPr/>
          </p:nvSpPr>
          <p:spPr bwMode="auto">
            <a:xfrm>
              <a:off x="4214813" y="1128713"/>
              <a:ext cx="581025" cy="736600"/>
            </a:xfrm>
            <a:custGeom>
              <a:avLst/>
              <a:gdLst>
                <a:gd name="T0" fmla="*/ 287 w 350"/>
                <a:gd name="T1" fmla="*/ 66 h 444"/>
                <a:gd name="T2" fmla="*/ 117 w 350"/>
                <a:gd name="T3" fmla="*/ 1 h 444"/>
                <a:gd name="T4" fmla="*/ 0 w 350"/>
                <a:gd name="T5" fmla="*/ 21 h 444"/>
                <a:gd name="T6" fmla="*/ 61 w 350"/>
                <a:gd name="T7" fmla="*/ 17 h 444"/>
                <a:gd name="T8" fmla="*/ 231 w 350"/>
                <a:gd name="T9" fmla="*/ 82 h 444"/>
                <a:gd name="T10" fmla="*/ 291 w 350"/>
                <a:gd name="T11" fmla="*/ 256 h 444"/>
                <a:gd name="T12" fmla="*/ 221 w 350"/>
                <a:gd name="T13" fmla="*/ 419 h 444"/>
                <a:gd name="T14" fmla="*/ 176 w 350"/>
                <a:gd name="T15" fmla="*/ 444 h 444"/>
                <a:gd name="T16" fmla="*/ 277 w 350"/>
                <a:gd name="T17" fmla="*/ 403 h 444"/>
                <a:gd name="T18" fmla="*/ 348 w 350"/>
                <a:gd name="T19" fmla="*/ 240 h 444"/>
                <a:gd name="T20" fmla="*/ 287 w 350"/>
                <a:gd name="T21" fmla="*/ 66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444">
                  <a:moveTo>
                    <a:pt x="287" y="66"/>
                  </a:moveTo>
                  <a:cubicBezTo>
                    <a:pt x="245" y="25"/>
                    <a:pt x="188" y="3"/>
                    <a:pt x="117" y="1"/>
                  </a:cubicBezTo>
                  <a:cubicBezTo>
                    <a:pt x="73" y="0"/>
                    <a:pt x="34" y="7"/>
                    <a:pt x="0" y="21"/>
                  </a:cubicBezTo>
                  <a:cubicBezTo>
                    <a:pt x="19" y="18"/>
                    <a:pt x="39" y="17"/>
                    <a:pt x="61" y="17"/>
                  </a:cubicBezTo>
                  <a:cubicBezTo>
                    <a:pt x="132" y="19"/>
                    <a:pt x="189" y="41"/>
                    <a:pt x="231" y="82"/>
                  </a:cubicBezTo>
                  <a:cubicBezTo>
                    <a:pt x="273" y="124"/>
                    <a:pt x="293" y="182"/>
                    <a:pt x="291" y="256"/>
                  </a:cubicBezTo>
                  <a:cubicBezTo>
                    <a:pt x="289" y="331"/>
                    <a:pt x="265" y="385"/>
                    <a:pt x="221" y="419"/>
                  </a:cubicBezTo>
                  <a:cubicBezTo>
                    <a:pt x="208" y="429"/>
                    <a:pt x="193" y="437"/>
                    <a:pt x="176" y="444"/>
                  </a:cubicBezTo>
                  <a:cubicBezTo>
                    <a:pt x="217" y="436"/>
                    <a:pt x="251" y="423"/>
                    <a:pt x="277" y="403"/>
                  </a:cubicBezTo>
                  <a:cubicBezTo>
                    <a:pt x="322" y="369"/>
                    <a:pt x="345" y="315"/>
                    <a:pt x="348" y="240"/>
                  </a:cubicBezTo>
                  <a:cubicBezTo>
                    <a:pt x="350" y="166"/>
                    <a:pt x="329" y="108"/>
                    <a:pt x="287" y="66"/>
                  </a:cubicBezTo>
                  <a:close/>
                </a:path>
              </a:pathLst>
            </a:custGeom>
            <a:solidFill>
              <a:srgbClr val="E559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ï$lï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7932CD1-E5FF-4762-AF4A-CDED3EFB15DF}"/>
                </a:ext>
              </a:extLst>
            </p:cNvPr>
            <p:cNvSpPr/>
            <p:nvPr/>
          </p:nvSpPr>
          <p:spPr bwMode="auto">
            <a:xfrm>
              <a:off x="6684963" y="4443413"/>
              <a:ext cx="127000" cy="71438"/>
            </a:xfrm>
            <a:custGeom>
              <a:avLst/>
              <a:gdLst>
                <a:gd name="T0" fmla="*/ 51 w 80"/>
                <a:gd name="T1" fmla="*/ 45 h 45"/>
                <a:gd name="T2" fmla="*/ 0 w 80"/>
                <a:gd name="T3" fmla="*/ 33 h 45"/>
                <a:gd name="T4" fmla="*/ 4 w 80"/>
                <a:gd name="T5" fmla="*/ 11 h 45"/>
                <a:gd name="T6" fmla="*/ 40 w 80"/>
                <a:gd name="T7" fmla="*/ 12 h 45"/>
                <a:gd name="T8" fmla="*/ 38 w 80"/>
                <a:gd name="T9" fmla="*/ 0 h 45"/>
                <a:gd name="T10" fmla="*/ 80 w 80"/>
                <a:gd name="T11" fmla="*/ 16 h 45"/>
                <a:gd name="T12" fmla="*/ 79 w 80"/>
                <a:gd name="T13" fmla="*/ 39 h 45"/>
                <a:gd name="T14" fmla="*/ 51 w 80"/>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5">
                  <a:moveTo>
                    <a:pt x="51" y="45"/>
                  </a:moveTo>
                  <a:lnTo>
                    <a:pt x="0" y="33"/>
                  </a:lnTo>
                  <a:lnTo>
                    <a:pt x="4" y="11"/>
                  </a:lnTo>
                  <a:lnTo>
                    <a:pt x="40" y="12"/>
                  </a:lnTo>
                  <a:lnTo>
                    <a:pt x="38" y="0"/>
                  </a:lnTo>
                  <a:lnTo>
                    <a:pt x="80" y="16"/>
                  </a:lnTo>
                  <a:lnTo>
                    <a:pt x="79" y="39"/>
                  </a:lnTo>
                  <a:lnTo>
                    <a:pt x="51" y="45"/>
                  </a:lnTo>
                  <a:close/>
                </a:path>
              </a:pathLst>
            </a:custGeom>
            <a:solidFill>
              <a:srgbClr val="AF74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ï$1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674750F-EFEC-4E38-981C-4CEC023131F6}"/>
                </a:ext>
              </a:extLst>
            </p:cNvPr>
            <p:cNvSpPr/>
            <p:nvPr/>
          </p:nvSpPr>
          <p:spPr bwMode="auto">
            <a:xfrm>
              <a:off x="6792913" y="4181475"/>
              <a:ext cx="598488" cy="433388"/>
            </a:xfrm>
            <a:custGeom>
              <a:avLst/>
              <a:gdLst>
                <a:gd name="T0" fmla="*/ 320 w 377"/>
                <a:gd name="T1" fmla="*/ 0 h 273"/>
                <a:gd name="T2" fmla="*/ 235 w 377"/>
                <a:gd name="T3" fmla="*/ 165 h 273"/>
                <a:gd name="T4" fmla="*/ 0 w 377"/>
                <a:gd name="T5" fmla="*/ 171 h 273"/>
                <a:gd name="T6" fmla="*/ 0 w 377"/>
                <a:gd name="T7" fmla="*/ 218 h 273"/>
                <a:gd name="T8" fmla="*/ 279 w 377"/>
                <a:gd name="T9" fmla="*/ 273 h 273"/>
                <a:gd name="T10" fmla="*/ 377 w 377"/>
                <a:gd name="T11" fmla="*/ 116 h 273"/>
                <a:gd name="T12" fmla="*/ 320 w 377"/>
                <a:gd name="T13" fmla="*/ 0 h 273"/>
              </a:gdLst>
              <a:ahLst/>
              <a:cxnLst>
                <a:cxn ang="0">
                  <a:pos x="T0" y="T1"/>
                </a:cxn>
                <a:cxn ang="0">
                  <a:pos x="T2" y="T3"/>
                </a:cxn>
                <a:cxn ang="0">
                  <a:pos x="T4" y="T5"/>
                </a:cxn>
                <a:cxn ang="0">
                  <a:pos x="T6" y="T7"/>
                </a:cxn>
                <a:cxn ang="0">
                  <a:pos x="T8" y="T9"/>
                </a:cxn>
                <a:cxn ang="0">
                  <a:pos x="T10" y="T11"/>
                </a:cxn>
                <a:cxn ang="0">
                  <a:pos x="T12" y="T13"/>
                </a:cxn>
              </a:cxnLst>
              <a:rect l="0" t="0" r="r" b="b"/>
              <a:pathLst>
                <a:path w="377" h="273">
                  <a:moveTo>
                    <a:pt x="320" y="0"/>
                  </a:moveTo>
                  <a:lnTo>
                    <a:pt x="235" y="165"/>
                  </a:lnTo>
                  <a:lnTo>
                    <a:pt x="0" y="171"/>
                  </a:lnTo>
                  <a:lnTo>
                    <a:pt x="0" y="218"/>
                  </a:lnTo>
                  <a:lnTo>
                    <a:pt x="279" y="273"/>
                  </a:lnTo>
                  <a:lnTo>
                    <a:pt x="377" y="116"/>
                  </a:lnTo>
                  <a:lnTo>
                    <a:pt x="320" y="0"/>
                  </a:lnTo>
                  <a:close/>
                </a:path>
              </a:pathLst>
            </a:custGeom>
            <a:solidFill>
              <a:srgbClr val="F6D5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íŝḻí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261AD8E-EBBB-4954-8CA3-22DB27BB25A3}"/>
                </a:ext>
              </a:extLst>
            </p:cNvPr>
            <p:cNvSpPr/>
            <p:nvPr/>
          </p:nvSpPr>
          <p:spPr bwMode="auto">
            <a:xfrm>
              <a:off x="4046538" y="3086100"/>
              <a:ext cx="274638" cy="557213"/>
            </a:xfrm>
            <a:custGeom>
              <a:avLst/>
              <a:gdLst>
                <a:gd name="T0" fmla="*/ 165 w 165"/>
                <a:gd name="T1" fmla="*/ 246 h 336"/>
                <a:gd name="T2" fmla="*/ 143 w 165"/>
                <a:gd name="T3" fmla="*/ 2 h 336"/>
                <a:gd name="T4" fmla="*/ 86 w 165"/>
                <a:gd name="T5" fmla="*/ 0 h 336"/>
                <a:gd name="T6" fmla="*/ 47 w 165"/>
                <a:gd name="T7" fmla="*/ 187 h 336"/>
                <a:gd name="T8" fmla="*/ 0 w 165"/>
                <a:gd name="T9" fmla="*/ 266 h 336"/>
                <a:gd name="T10" fmla="*/ 72 w 165"/>
                <a:gd name="T11" fmla="*/ 336 h 336"/>
                <a:gd name="T12" fmla="*/ 142 w 165"/>
                <a:gd name="T13" fmla="*/ 295 h 336"/>
                <a:gd name="T14" fmla="*/ 165 w 165"/>
                <a:gd name="T15" fmla="*/ 246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336">
                  <a:moveTo>
                    <a:pt x="165" y="246"/>
                  </a:moveTo>
                  <a:cubicBezTo>
                    <a:pt x="143" y="2"/>
                    <a:pt x="143" y="2"/>
                    <a:pt x="143" y="2"/>
                  </a:cubicBezTo>
                  <a:cubicBezTo>
                    <a:pt x="86" y="0"/>
                    <a:pt x="86" y="0"/>
                    <a:pt x="86" y="0"/>
                  </a:cubicBezTo>
                  <a:cubicBezTo>
                    <a:pt x="47" y="187"/>
                    <a:pt x="47" y="187"/>
                    <a:pt x="47" y="187"/>
                  </a:cubicBezTo>
                  <a:cubicBezTo>
                    <a:pt x="0" y="266"/>
                    <a:pt x="0" y="266"/>
                    <a:pt x="0" y="266"/>
                  </a:cubicBezTo>
                  <a:cubicBezTo>
                    <a:pt x="72" y="336"/>
                    <a:pt x="72" y="336"/>
                    <a:pt x="72" y="336"/>
                  </a:cubicBezTo>
                  <a:cubicBezTo>
                    <a:pt x="72" y="336"/>
                    <a:pt x="134" y="298"/>
                    <a:pt x="142" y="295"/>
                  </a:cubicBezTo>
                  <a:lnTo>
                    <a:pt x="165" y="246"/>
                  </a:lnTo>
                  <a:close/>
                </a:path>
              </a:pathLst>
            </a:custGeom>
            <a:solidFill>
              <a:srgbClr val="596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ŝl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7BF503B-3ACE-468B-95B9-1A500285E48D}"/>
                </a:ext>
              </a:extLst>
            </p:cNvPr>
            <p:cNvSpPr/>
            <p:nvPr/>
          </p:nvSpPr>
          <p:spPr bwMode="auto">
            <a:xfrm>
              <a:off x="4149725" y="2949575"/>
              <a:ext cx="127000" cy="139700"/>
            </a:xfrm>
            <a:custGeom>
              <a:avLst/>
              <a:gdLst>
                <a:gd name="T0" fmla="*/ 80 w 80"/>
                <a:gd name="T1" fmla="*/ 88 h 88"/>
                <a:gd name="T2" fmla="*/ 80 w 80"/>
                <a:gd name="T3" fmla="*/ 21 h 88"/>
                <a:gd name="T4" fmla="*/ 39 w 80"/>
                <a:gd name="T5" fmla="*/ 0 h 88"/>
                <a:gd name="T6" fmla="*/ 0 w 80"/>
                <a:gd name="T7" fmla="*/ 24 h 88"/>
                <a:gd name="T8" fmla="*/ 24 w 80"/>
                <a:gd name="T9" fmla="*/ 57 h 88"/>
                <a:gd name="T10" fmla="*/ 46 w 80"/>
                <a:gd name="T11" fmla="*/ 86 h 88"/>
                <a:gd name="T12" fmla="*/ 80 w 80"/>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0" h="88">
                  <a:moveTo>
                    <a:pt x="80" y="88"/>
                  </a:moveTo>
                  <a:lnTo>
                    <a:pt x="80" y="21"/>
                  </a:lnTo>
                  <a:lnTo>
                    <a:pt x="39" y="0"/>
                  </a:lnTo>
                  <a:lnTo>
                    <a:pt x="0" y="24"/>
                  </a:lnTo>
                  <a:lnTo>
                    <a:pt x="24" y="57"/>
                  </a:lnTo>
                  <a:lnTo>
                    <a:pt x="46" y="86"/>
                  </a:lnTo>
                  <a:lnTo>
                    <a:pt x="80" y="88"/>
                  </a:lnTo>
                  <a:close/>
                </a:path>
              </a:pathLst>
            </a:custGeom>
            <a:solidFill>
              <a:srgbClr val="F7C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íşl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FC15D39-E608-4DA7-BE86-7D7F1724A6E7}"/>
                </a:ext>
              </a:extLst>
            </p:cNvPr>
            <p:cNvSpPr/>
            <p:nvPr/>
          </p:nvSpPr>
          <p:spPr bwMode="auto">
            <a:xfrm>
              <a:off x="9043988" y="2497138"/>
              <a:ext cx="212725" cy="566738"/>
            </a:xfrm>
            <a:custGeom>
              <a:avLst/>
              <a:gdLst>
                <a:gd name="T0" fmla="*/ 128 w 128"/>
                <a:gd name="T1" fmla="*/ 235 h 342"/>
                <a:gd name="T2" fmla="*/ 61 w 128"/>
                <a:gd name="T3" fmla="*/ 0 h 342"/>
                <a:gd name="T4" fmla="*/ 4 w 128"/>
                <a:gd name="T5" fmla="*/ 9 h 342"/>
                <a:gd name="T6" fmla="*/ 0 w 128"/>
                <a:gd name="T7" fmla="*/ 300 h 342"/>
                <a:gd name="T8" fmla="*/ 54 w 128"/>
                <a:gd name="T9" fmla="*/ 342 h 342"/>
                <a:gd name="T10" fmla="*/ 114 w 128"/>
                <a:gd name="T11" fmla="*/ 289 h 342"/>
                <a:gd name="T12" fmla="*/ 128 w 128"/>
                <a:gd name="T13" fmla="*/ 235 h 342"/>
              </a:gdLst>
              <a:ahLst/>
              <a:cxnLst>
                <a:cxn ang="0">
                  <a:pos x="T0" y="T1"/>
                </a:cxn>
                <a:cxn ang="0">
                  <a:pos x="T2" y="T3"/>
                </a:cxn>
                <a:cxn ang="0">
                  <a:pos x="T4" y="T5"/>
                </a:cxn>
                <a:cxn ang="0">
                  <a:pos x="T6" y="T7"/>
                </a:cxn>
                <a:cxn ang="0">
                  <a:pos x="T8" y="T9"/>
                </a:cxn>
                <a:cxn ang="0">
                  <a:pos x="T10" y="T11"/>
                </a:cxn>
                <a:cxn ang="0">
                  <a:pos x="T12" y="T13"/>
                </a:cxn>
              </a:cxnLst>
              <a:rect l="0" t="0" r="r" b="b"/>
              <a:pathLst>
                <a:path w="128" h="342">
                  <a:moveTo>
                    <a:pt x="128" y="235"/>
                  </a:moveTo>
                  <a:cubicBezTo>
                    <a:pt x="61" y="0"/>
                    <a:pt x="61" y="0"/>
                    <a:pt x="61" y="0"/>
                  </a:cubicBezTo>
                  <a:cubicBezTo>
                    <a:pt x="4" y="9"/>
                    <a:pt x="4" y="9"/>
                    <a:pt x="4" y="9"/>
                  </a:cubicBezTo>
                  <a:cubicBezTo>
                    <a:pt x="0" y="300"/>
                    <a:pt x="0" y="300"/>
                    <a:pt x="0" y="300"/>
                  </a:cubicBezTo>
                  <a:cubicBezTo>
                    <a:pt x="54" y="342"/>
                    <a:pt x="54" y="342"/>
                    <a:pt x="54" y="342"/>
                  </a:cubicBezTo>
                  <a:cubicBezTo>
                    <a:pt x="54" y="342"/>
                    <a:pt x="107" y="293"/>
                    <a:pt x="114" y="289"/>
                  </a:cubicBezTo>
                  <a:lnTo>
                    <a:pt x="128" y="235"/>
                  </a:lnTo>
                  <a:close/>
                </a:path>
              </a:pathLst>
            </a:custGeom>
            <a:solidFill>
              <a:srgbClr val="7EAC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şļï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C038ABB-07E5-4D0A-8EB0-A5505CAF3350}"/>
                </a:ext>
              </a:extLst>
            </p:cNvPr>
            <p:cNvSpPr/>
            <p:nvPr/>
          </p:nvSpPr>
          <p:spPr bwMode="auto">
            <a:xfrm>
              <a:off x="8994775" y="2374900"/>
              <a:ext cx="142875" cy="131763"/>
            </a:xfrm>
            <a:custGeom>
              <a:avLst/>
              <a:gdLst>
                <a:gd name="T0" fmla="*/ 90 w 90"/>
                <a:gd name="T1" fmla="*/ 78 h 83"/>
                <a:gd name="T2" fmla="*/ 77 w 90"/>
                <a:gd name="T3" fmla="*/ 12 h 83"/>
                <a:gd name="T4" fmla="*/ 33 w 90"/>
                <a:gd name="T5" fmla="*/ 0 h 83"/>
                <a:gd name="T6" fmla="*/ 0 w 90"/>
                <a:gd name="T7" fmla="*/ 30 h 83"/>
                <a:gd name="T8" fmla="*/ 29 w 90"/>
                <a:gd name="T9" fmla="*/ 57 h 83"/>
                <a:gd name="T10" fmla="*/ 56 w 90"/>
                <a:gd name="T11" fmla="*/ 83 h 83"/>
                <a:gd name="T12" fmla="*/ 90 w 90"/>
                <a:gd name="T13" fmla="*/ 78 h 83"/>
              </a:gdLst>
              <a:ahLst/>
              <a:cxnLst>
                <a:cxn ang="0">
                  <a:pos x="T0" y="T1"/>
                </a:cxn>
                <a:cxn ang="0">
                  <a:pos x="T2" y="T3"/>
                </a:cxn>
                <a:cxn ang="0">
                  <a:pos x="T4" y="T5"/>
                </a:cxn>
                <a:cxn ang="0">
                  <a:pos x="T6" y="T7"/>
                </a:cxn>
                <a:cxn ang="0">
                  <a:pos x="T8" y="T9"/>
                </a:cxn>
                <a:cxn ang="0">
                  <a:pos x="T10" y="T11"/>
                </a:cxn>
                <a:cxn ang="0">
                  <a:pos x="T12" y="T13"/>
                </a:cxn>
              </a:cxnLst>
              <a:rect l="0" t="0" r="r" b="b"/>
              <a:pathLst>
                <a:path w="90" h="83">
                  <a:moveTo>
                    <a:pt x="90" y="78"/>
                  </a:moveTo>
                  <a:lnTo>
                    <a:pt x="77" y="12"/>
                  </a:lnTo>
                  <a:lnTo>
                    <a:pt x="33" y="0"/>
                  </a:lnTo>
                  <a:lnTo>
                    <a:pt x="0" y="30"/>
                  </a:lnTo>
                  <a:lnTo>
                    <a:pt x="29" y="57"/>
                  </a:lnTo>
                  <a:lnTo>
                    <a:pt x="56" y="83"/>
                  </a:lnTo>
                  <a:lnTo>
                    <a:pt x="90" y="78"/>
                  </a:lnTo>
                  <a:close/>
                </a:path>
              </a:pathLst>
            </a:custGeom>
            <a:solidFill>
              <a:srgbClr val="F7C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27600264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188082" y="3987988"/>
            <a:ext cx="10104762" cy="1714286"/>
          </a:xfrm>
          <a:prstGeom prst="rect">
            <a:avLst/>
          </a:prstGeom>
        </p:spPr>
      </p:pic>
      <p:pic>
        <p:nvPicPr>
          <p:cNvPr id="4" name="图片 3"/>
          <p:cNvPicPr>
            <a:picLocks noChangeAspect="1"/>
          </p:cNvPicPr>
          <p:nvPr/>
        </p:nvPicPr>
        <p:blipFill>
          <a:blip r:embed="rId4"/>
          <a:stretch>
            <a:fillRect/>
          </a:stretch>
        </p:blipFill>
        <p:spPr>
          <a:xfrm>
            <a:off x="1188082" y="1576440"/>
            <a:ext cx="10419048" cy="1752381"/>
          </a:xfrm>
          <a:prstGeom prst="rect">
            <a:avLst/>
          </a:prstGeom>
        </p:spPr>
      </p:pic>
      <p:sp>
        <p:nvSpPr>
          <p:cNvPr id="5" name="文本框 4"/>
          <p:cNvSpPr txBox="1"/>
          <p:nvPr/>
        </p:nvSpPr>
        <p:spPr>
          <a:xfrm>
            <a:off x="526942" y="371959"/>
            <a:ext cx="7036231" cy="461665"/>
          </a:xfrm>
          <a:prstGeom prst="rect">
            <a:avLst/>
          </a:prstGeom>
          <a:noFill/>
        </p:spPr>
        <p:txBody>
          <a:bodyPr wrap="square" rtlCol="0">
            <a:spAutoFit/>
          </a:bodyPr>
          <a:lstStyle/>
          <a:p>
            <a:r>
              <a:rPr lang="zh-CN" altLang="en-US" sz="2400" b="1" dirty="0" smtClean="0">
                <a:solidFill>
                  <a:srgbClr val="4965FF"/>
                </a:solidFill>
                <a:latin typeface="+mn-ea"/>
              </a:rPr>
              <a:t>使用</a:t>
            </a:r>
            <a:r>
              <a:rPr lang="en-US" altLang="zh-CN" sz="2400" b="1" dirty="0" smtClean="0">
                <a:solidFill>
                  <a:srgbClr val="4965FF"/>
                </a:solidFill>
                <a:latin typeface="+mn-ea"/>
              </a:rPr>
              <a:t>Explain</a:t>
            </a:r>
            <a:r>
              <a:rPr lang="zh-CN" altLang="en-US" sz="2400" b="1" dirty="0" smtClean="0">
                <a:solidFill>
                  <a:srgbClr val="4965FF"/>
                </a:solidFill>
                <a:latin typeface="+mn-ea"/>
              </a:rPr>
              <a:t>命令分析这两条</a:t>
            </a:r>
            <a:r>
              <a:rPr lang="en-US" altLang="zh-CN" sz="2400" b="1" dirty="0" smtClean="0">
                <a:solidFill>
                  <a:srgbClr val="4965FF"/>
                </a:solidFill>
                <a:latin typeface="+mn-ea"/>
              </a:rPr>
              <a:t>SQL</a:t>
            </a:r>
            <a:r>
              <a:rPr lang="zh-CN" altLang="en-US" sz="2400" b="1" dirty="0" smtClean="0">
                <a:solidFill>
                  <a:srgbClr val="4965FF"/>
                </a:solidFill>
                <a:latin typeface="+mn-ea"/>
              </a:rPr>
              <a:t>语句</a:t>
            </a:r>
            <a:endParaRPr lang="zh-CN" altLang="en-US" sz="2400" b="1" dirty="0">
              <a:solidFill>
                <a:srgbClr val="4965FF"/>
              </a:solidFill>
              <a:latin typeface="+mn-ea"/>
            </a:endParaRPr>
          </a:p>
        </p:txBody>
      </p:sp>
    </p:spTree>
    <p:extLst>
      <p:ext uri="{BB962C8B-B14F-4D97-AF65-F5344CB8AC3E}">
        <p14:creationId xmlns:p14="http://schemas.microsoft.com/office/powerpoint/2010/main" val="15409844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4965FF"/>
                </a:solidFill>
                <a:cs typeface="+mn-ea"/>
                <a:sym typeface="+mn-lt"/>
              </a:rPr>
              <a:t>Explain</a:t>
            </a:r>
            <a:r>
              <a:rPr lang="zh-CN" altLang="en-US" b="1" dirty="0">
                <a:solidFill>
                  <a:srgbClr val="4965FF"/>
                </a:solidFill>
                <a:cs typeface="+mn-ea"/>
                <a:sym typeface="+mn-lt"/>
              </a:rPr>
              <a:t>字段详解</a:t>
            </a:r>
            <a:endParaRPr lang="zh-CN" altLang="en-US" b="1" dirty="0">
              <a:cs typeface="+mn-ea"/>
              <a:sym typeface="+mn-lt"/>
            </a:endParaRPr>
          </a:p>
        </p:txBody>
      </p:sp>
      <p:sp>
        <p:nvSpPr>
          <p:cNvPr id="58" name="文本框 57"/>
          <p:cNvSpPr txBox="1"/>
          <p:nvPr/>
        </p:nvSpPr>
        <p:spPr>
          <a:xfrm>
            <a:off x="312794" y="1155700"/>
            <a:ext cx="11396606" cy="5078313"/>
          </a:xfrm>
          <a:prstGeom prst="rect">
            <a:avLst/>
          </a:prstGeom>
          <a:noFill/>
        </p:spPr>
        <p:txBody>
          <a:bodyPr wrap="square" rtlCol="0">
            <a:spAutoFit/>
          </a:bodyPr>
          <a:lstStyle/>
          <a:p>
            <a:r>
              <a:rPr lang="en-US" altLang="zh-CN" b="1" dirty="0" smtClean="0">
                <a:solidFill>
                  <a:srgbClr val="4965FF"/>
                </a:solidFill>
                <a:cs typeface="+mn-ea"/>
                <a:sym typeface="+mn-lt"/>
              </a:rPr>
              <a:t>    1.id</a:t>
            </a:r>
          </a:p>
          <a:p>
            <a:r>
              <a:rPr lang="zh-CN" altLang="en-US" dirty="0" smtClean="0">
                <a:cs typeface="+mn-ea"/>
                <a:sym typeface="+mn-lt"/>
              </a:rPr>
              <a:t>       这</a:t>
            </a:r>
            <a:r>
              <a:rPr lang="zh-CN" altLang="en-US" dirty="0">
                <a:cs typeface="+mn-ea"/>
                <a:sym typeface="+mn-lt"/>
              </a:rPr>
              <a:t>是</a:t>
            </a:r>
            <a:r>
              <a:rPr lang="en-US" altLang="zh-CN" dirty="0">
                <a:cs typeface="+mn-ea"/>
                <a:sym typeface="+mn-lt"/>
              </a:rPr>
              <a:t>SELECT</a:t>
            </a:r>
            <a:r>
              <a:rPr lang="zh-CN" altLang="en-US" dirty="0">
                <a:cs typeface="+mn-ea"/>
                <a:sym typeface="+mn-lt"/>
              </a:rPr>
              <a:t>的查询序列号，表示查询中执行</a:t>
            </a:r>
            <a:r>
              <a:rPr lang="en-US" altLang="zh-CN" dirty="0">
                <a:cs typeface="+mn-ea"/>
                <a:sym typeface="+mn-lt"/>
              </a:rPr>
              <a:t>select</a:t>
            </a:r>
            <a:r>
              <a:rPr lang="zh-CN" altLang="en-US" dirty="0">
                <a:cs typeface="+mn-ea"/>
                <a:sym typeface="+mn-lt"/>
              </a:rPr>
              <a:t>子句或操作表的</a:t>
            </a:r>
            <a:r>
              <a:rPr lang="zh-CN" altLang="en-US" dirty="0" smtClean="0">
                <a:cs typeface="+mn-ea"/>
                <a:sym typeface="+mn-lt"/>
              </a:rPr>
              <a:t>顺序。</a:t>
            </a:r>
            <a:endParaRPr lang="en-US" altLang="zh-CN" dirty="0" smtClean="0">
              <a:cs typeface="+mn-ea"/>
              <a:sym typeface="+mn-lt"/>
            </a:endParaRPr>
          </a:p>
          <a:p>
            <a:r>
              <a:rPr lang="en-US" altLang="zh-CN" b="1" dirty="0">
                <a:solidFill>
                  <a:srgbClr val="4965FF"/>
                </a:solidFill>
                <a:cs typeface="+mn-ea"/>
                <a:sym typeface="+mn-lt"/>
              </a:rPr>
              <a:t> </a:t>
            </a:r>
            <a:r>
              <a:rPr lang="en-US" altLang="zh-CN" b="1" dirty="0" smtClean="0">
                <a:solidFill>
                  <a:srgbClr val="4965FF"/>
                </a:solidFill>
                <a:cs typeface="+mn-ea"/>
                <a:sym typeface="+mn-lt"/>
              </a:rPr>
              <a:t>     </a:t>
            </a:r>
            <a:r>
              <a:rPr lang="en-US" altLang="zh-CN" dirty="0" smtClean="0">
                <a:cs typeface="+mn-ea"/>
                <a:sym typeface="+mn-lt"/>
              </a:rPr>
              <a:t>id</a:t>
            </a:r>
            <a:r>
              <a:rPr lang="zh-CN" altLang="en-US" dirty="0" smtClean="0">
                <a:cs typeface="+mn-ea"/>
                <a:sym typeface="+mn-lt"/>
              </a:rPr>
              <a:t>有三种情况：</a:t>
            </a:r>
            <a:endParaRPr lang="en-US" altLang="zh-CN" dirty="0" smtClean="0">
              <a:cs typeface="+mn-ea"/>
              <a:sym typeface="+mn-lt"/>
            </a:endParaRPr>
          </a:p>
          <a:p>
            <a:r>
              <a:rPr lang="zh-CN" altLang="en-US" dirty="0" smtClean="0">
                <a:solidFill>
                  <a:schemeClr val="dk1"/>
                </a:solidFill>
                <a:cs typeface="+mn-ea"/>
                <a:sym typeface="+mn-lt"/>
              </a:rPr>
              <a:t>            第一</a:t>
            </a:r>
            <a:r>
              <a:rPr lang="zh-CN" altLang="en-US" dirty="0">
                <a:solidFill>
                  <a:schemeClr val="dk1"/>
                </a:solidFill>
                <a:cs typeface="+mn-ea"/>
                <a:sym typeface="+mn-lt"/>
              </a:rPr>
              <a:t>种：</a:t>
            </a:r>
            <a:r>
              <a:rPr lang="en-US" altLang="zh-CN" dirty="0">
                <a:solidFill>
                  <a:schemeClr val="dk1"/>
                </a:solidFill>
                <a:cs typeface="+mn-ea"/>
                <a:sym typeface="+mn-lt"/>
              </a:rPr>
              <a:t>id</a:t>
            </a:r>
            <a:r>
              <a:rPr lang="zh-CN" altLang="en-US" dirty="0">
                <a:solidFill>
                  <a:schemeClr val="dk1"/>
                </a:solidFill>
                <a:cs typeface="+mn-ea"/>
                <a:sym typeface="+mn-lt"/>
              </a:rPr>
              <a:t>全部相同，</a:t>
            </a:r>
            <a:r>
              <a:rPr lang="en-US" altLang="zh-CN" dirty="0" err="1">
                <a:solidFill>
                  <a:schemeClr val="dk1"/>
                </a:solidFill>
                <a:cs typeface="+mn-ea"/>
                <a:sym typeface="+mn-lt"/>
              </a:rPr>
              <a:t>sql</a:t>
            </a:r>
            <a:r>
              <a:rPr lang="zh-CN" altLang="en-US" dirty="0">
                <a:solidFill>
                  <a:schemeClr val="dk1"/>
                </a:solidFill>
                <a:cs typeface="+mn-ea"/>
                <a:sym typeface="+mn-lt"/>
              </a:rPr>
              <a:t>的执行顺序是由上至下；</a:t>
            </a:r>
            <a:r>
              <a:rPr lang="zh-CN" altLang="en-US" dirty="0">
                <a:cs typeface="+mn-ea"/>
                <a:sym typeface="+mn-lt"/>
              </a:rPr>
              <a:t/>
            </a:r>
            <a:br>
              <a:rPr lang="zh-CN" altLang="en-US" dirty="0">
                <a:cs typeface="+mn-ea"/>
                <a:sym typeface="+mn-lt"/>
              </a:rPr>
            </a:br>
            <a:r>
              <a:rPr lang="zh-CN" altLang="en-US" dirty="0" smtClean="0">
                <a:cs typeface="+mn-ea"/>
                <a:sym typeface="+mn-lt"/>
              </a:rPr>
              <a:t>            </a:t>
            </a:r>
            <a:r>
              <a:rPr lang="zh-CN" altLang="en-US" dirty="0" smtClean="0">
                <a:solidFill>
                  <a:schemeClr val="dk1"/>
                </a:solidFill>
                <a:cs typeface="+mn-ea"/>
                <a:sym typeface="+mn-lt"/>
              </a:rPr>
              <a:t>第二</a:t>
            </a:r>
            <a:r>
              <a:rPr lang="zh-CN" altLang="en-US" dirty="0">
                <a:solidFill>
                  <a:schemeClr val="dk1"/>
                </a:solidFill>
                <a:cs typeface="+mn-ea"/>
                <a:sym typeface="+mn-lt"/>
              </a:rPr>
              <a:t>种：</a:t>
            </a:r>
            <a:r>
              <a:rPr lang="en-US" altLang="zh-CN" dirty="0">
                <a:solidFill>
                  <a:schemeClr val="dk1"/>
                </a:solidFill>
                <a:cs typeface="+mn-ea"/>
                <a:sym typeface="+mn-lt"/>
              </a:rPr>
              <a:t>id</a:t>
            </a:r>
            <a:r>
              <a:rPr lang="zh-CN" altLang="en-US" dirty="0">
                <a:solidFill>
                  <a:schemeClr val="dk1"/>
                </a:solidFill>
                <a:cs typeface="+mn-ea"/>
                <a:sym typeface="+mn-lt"/>
              </a:rPr>
              <a:t>全部不同，</a:t>
            </a:r>
            <a:r>
              <a:rPr lang="en-US" altLang="zh-CN" dirty="0" err="1">
                <a:solidFill>
                  <a:schemeClr val="dk1"/>
                </a:solidFill>
                <a:cs typeface="+mn-ea"/>
                <a:sym typeface="+mn-lt"/>
              </a:rPr>
              <a:t>sql</a:t>
            </a:r>
            <a:r>
              <a:rPr lang="zh-CN" altLang="en-US" dirty="0">
                <a:solidFill>
                  <a:schemeClr val="dk1"/>
                </a:solidFill>
                <a:cs typeface="+mn-ea"/>
                <a:sym typeface="+mn-lt"/>
              </a:rPr>
              <a:t>的执行顺序是根据</a:t>
            </a:r>
            <a:r>
              <a:rPr lang="en-US" altLang="zh-CN" dirty="0">
                <a:solidFill>
                  <a:schemeClr val="dk1"/>
                </a:solidFill>
                <a:cs typeface="+mn-ea"/>
                <a:sym typeface="+mn-lt"/>
              </a:rPr>
              <a:t>id</a:t>
            </a:r>
            <a:r>
              <a:rPr lang="zh-CN" altLang="en-US" dirty="0">
                <a:solidFill>
                  <a:schemeClr val="dk1"/>
                </a:solidFill>
                <a:cs typeface="+mn-ea"/>
                <a:sym typeface="+mn-lt"/>
              </a:rPr>
              <a:t>大的优先执行；</a:t>
            </a:r>
            <a:r>
              <a:rPr lang="zh-CN" altLang="en-US" dirty="0">
                <a:cs typeface="+mn-ea"/>
                <a:sym typeface="+mn-lt"/>
              </a:rPr>
              <a:t/>
            </a:r>
            <a:br>
              <a:rPr lang="zh-CN" altLang="en-US" dirty="0">
                <a:cs typeface="+mn-ea"/>
                <a:sym typeface="+mn-lt"/>
              </a:rPr>
            </a:br>
            <a:r>
              <a:rPr lang="zh-CN" altLang="en-US" dirty="0" smtClean="0">
                <a:cs typeface="+mn-ea"/>
                <a:sym typeface="+mn-lt"/>
              </a:rPr>
              <a:t>            </a:t>
            </a:r>
            <a:r>
              <a:rPr lang="zh-CN" altLang="en-US" dirty="0" smtClean="0">
                <a:solidFill>
                  <a:schemeClr val="dk1"/>
                </a:solidFill>
                <a:cs typeface="+mn-ea"/>
                <a:sym typeface="+mn-lt"/>
              </a:rPr>
              <a:t>第三</a:t>
            </a:r>
            <a:r>
              <a:rPr lang="zh-CN" altLang="en-US" dirty="0">
                <a:solidFill>
                  <a:schemeClr val="dk1"/>
                </a:solidFill>
                <a:cs typeface="+mn-ea"/>
                <a:sym typeface="+mn-lt"/>
              </a:rPr>
              <a:t>种：</a:t>
            </a:r>
            <a:r>
              <a:rPr lang="en-US" altLang="zh-CN" dirty="0">
                <a:solidFill>
                  <a:schemeClr val="dk1"/>
                </a:solidFill>
                <a:cs typeface="+mn-ea"/>
                <a:sym typeface="+mn-lt"/>
              </a:rPr>
              <a:t>id</a:t>
            </a:r>
            <a:r>
              <a:rPr lang="zh-CN" altLang="en-US" dirty="0">
                <a:solidFill>
                  <a:schemeClr val="dk1"/>
                </a:solidFill>
                <a:cs typeface="+mn-ea"/>
                <a:sym typeface="+mn-lt"/>
              </a:rPr>
              <a:t>既存在相同，又存在不同的。先根据</a:t>
            </a:r>
            <a:r>
              <a:rPr lang="en-US" altLang="zh-CN" dirty="0">
                <a:solidFill>
                  <a:schemeClr val="dk1"/>
                </a:solidFill>
                <a:cs typeface="+mn-ea"/>
                <a:sym typeface="+mn-lt"/>
              </a:rPr>
              <a:t>id</a:t>
            </a:r>
            <a:r>
              <a:rPr lang="zh-CN" altLang="en-US" dirty="0">
                <a:solidFill>
                  <a:schemeClr val="dk1"/>
                </a:solidFill>
                <a:cs typeface="+mn-ea"/>
                <a:sym typeface="+mn-lt"/>
              </a:rPr>
              <a:t>大的优先执行，再根据相同</a:t>
            </a:r>
            <a:r>
              <a:rPr lang="en-US" altLang="zh-CN" dirty="0">
                <a:solidFill>
                  <a:schemeClr val="dk1"/>
                </a:solidFill>
                <a:cs typeface="+mn-ea"/>
                <a:sym typeface="+mn-lt"/>
              </a:rPr>
              <a:t>id</a:t>
            </a:r>
            <a:r>
              <a:rPr lang="zh-CN" altLang="en-US" dirty="0">
                <a:solidFill>
                  <a:schemeClr val="dk1"/>
                </a:solidFill>
                <a:cs typeface="+mn-ea"/>
                <a:sym typeface="+mn-lt"/>
              </a:rPr>
              <a:t>从上至下的执行</a:t>
            </a:r>
            <a:r>
              <a:rPr lang="zh-CN" altLang="en-US" dirty="0" smtClean="0">
                <a:solidFill>
                  <a:schemeClr val="dk1"/>
                </a:solidFill>
                <a:cs typeface="+mn-ea"/>
                <a:sym typeface="+mn-lt"/>
              </a:rPr>
              <a:t>。</a:t>
            </a:r>
            <a:endParaRPr lang="en-US" altLang="zh-CN" dirty="0" smtClean="0">
              <a:solidFill>
                <a:schemeClr val="dk1"/>
              </a:solidFill>
              <a:cs typeface="+mn-ea"/>
              <a:sym typeface="+mn-lt"/>
            </a:endParaRPr>
          </a:p>
          <a:p>
            <a:endParaRPr lang="en-US" altLang="zh-CN" dirty="0">
              <a:solidFill>
                <a:schemeClr val="dk1"/>
              </a:solidFill>
              <a:cs typeface="+mn-ea"/>
              <a:sym typeface="+mn-lt"/>
            </a:endParaRPr>
          </a:p>
          <a:p>
            <a:endParaRPr lang="en-US" altLang="zh-CN" dirty="0" smtClean="0">
              <a:solidFill>
                <a:schemeClr val="dk1"/>
              </a:solidFill>
              <a:cs typeface="+mn-ea"/>
              <a:sym typeface="+mn-lt"/>
            </a:endParaRPr>
          </a:p>
          <a:p>
            <a:endParaRPr lang="en-US" altLang="zh-CN" dirty="0">
              <a:solidFill>
                <a:schemeClr val="dk1"/>
              </a:solidFill>
              <a:cs typeface="+mn-ea"/>
              <a:sym typeface="+mn-lt"/>
            </a:endParaRPr>
          </a:p>
          <a:p>
            <a:endParaRPr lang="en-US" altLang="zh-CN" dirty="0" smtClean="0">
              <a:solidFill>
                <a:schemeClr val="dk1"/>
              </a:solidFill>
              <a:cs typeface="+mn-ea"/>
              <a:sym typeface="+mn-lt"/>
            </a:endParaRPr>
          </a:p>
          <a:p>
            <a:endParaRPr lang="en-US" altLang="zh-CN" dirty="0" smtClean="0">
              <a:solidFill>
                <a:schemeClr val="dk1"/>
              </a:solidFill>
              <a:cs typeface="+mn-ea"/>
              <a:sym typeface="+mn-lt"/>
            </a:endParaRPr>
          </a:p>
          <a:p>
            <a:r>
              <a:rPr lang="en-US" altLang="zh-CN" dirty="0">
                <a:solidFill>
                  <a:schemeClr val="dk1"/>
                </a:solidFill>
                <a:cs typeface="+mn-ea"/>
                <a:sym typeface="+mn-lt"/>
              </a:rPr>
              <a:t> </a:t>
            </a:r>
            <a:r>
              <a:rPr lang="en-US" altLang="zh-CN" dirty="0" smtClean="0">
                <a:solidFill>
                  <a:schemeClr val="dk1"/>
                </a:solidFill>
                <a:cs typeface="+mn-ea"/>
                <a:sym typeface="+mn-lt"/>
              </a:rPr>
              <a:t>    </a:t>
            </a:r>
            <a:r>
              <a:rPr lang="en-US" altLang="zh-CN" b="1" dirty="0">
                <a:solidFill>
                  <a:srgbClr val="4965FF"/>
                </a:solidFill>
                <a:cs typeface="+mn-ea"/>
                <a:sym typeface="+mn-lt"/>
              </a:rPr>
              <a:t>2. </a:t>
            </a:r>
            <a:r>
              <a:rPr lang="en-US" altLang="zh-CN" b="1" dirty="0" err="1" smtClean="0">
                <a:solidFill>
                  <a:srgbClr val="4965FF"/>
                </a:solidFill>
                <a:cs typeface="+mn-ea"/>
                <a:sym typeface="+mn-lt"/>
              </a:rPr>
              <a:t>select_type</a:t>
            </a:r>
            <a:endParaRPr lang="en-US" altLang="zh-CN" b="1" dirty="0" smtClean="0">
              <a:solidFill>
                <a:srgbClr val="4965FF"/>
              </a:solidFill>
              <a:cs typeface="+mn-ea"/>
              <a:sym typeface="+mn-lt"/>
            </a:endParaRPr>
          </a:p>
          <a:p>
            <a:r>
              <a:rPr lang="zh-CN" altLang="en-US" dirty="0" smtClean="0">
                <a:cs typeface="+mn-ea"/>
                <a:sym typeface="+mn-lt"/>
              </a:rPr>
              <a:t>         查询</a:t>
            </a:r>
            <a:r>
              <a:rPr lang="zh-CN" altLang="en-US" dirty="0">
                <a:cs typeface="+mn-ea"/>
                <a:sym typeface="+mn-lt"/>
              </a:rPr>
              <a:t>中每个</a:t>
            </a:r>
            <a:r>
              <a:rPr lang="en-US" altLang="zh-CN" dirty="0">
                <a:cs typeface="+mn-ea"/>
                <a:sym typeface="+mn-lt"/>
              </a:rPr>
              <a:t>select</a:t>
            </a:r>
            <a:r>
              <a:rPr lang="zh-CN" altLang="en-US" dirty="0">
                <a:cs typeface="+mn-ea"/>
                <a:sym typeface="+mn-lt"/>
              </a:rPr>
              <a:t>的查询</a:t>
            </a:r>
            <a:r>
              <a:rPr lang="zh-CN" altLang="en-US" dirty="0" smtClean="0">
                <a:cs typeface="+mn-ea"/>
                <a:sym typeface="+mn-lt"/>
              </a:rPr>
              <a:t>类型。可能的值以及代表的含义：</a:t>
            </a:r>
            <a:endParaRPr lang="en-US" altLang="zh-CN" b="1" dirty="0" smtClean="0">
              <a:solidFill>
                <a:srgbClr val="4965FF"/>
              </a:solidFill>
              <a:cs typeface="+mn-ea"/>
              <a:sym typeface="+mn-lt"/>
            </a:endParaRPr>
          </a:p>
          <a:p>
            <a:r>
              <a:rPr lang="en-US" altLang="zh-CN" b="1" dirty="0">
                <a:solidFill>
                  <a:srgbClr val="4965FF"/>
                </a:solidFill>
                <a:cs typeface="+mn-ea"/>
                <a:sym typeface="+mn-lt"/>
              </a:rPr>
              <a:t>      </a:t>
            </a:r>
            <a:r>
              <a:rPr lang="en-US" altLang="zh-CN" b="1" dirty="0" smtClean="0">
                <a:solidFill>
                  <a:srgbClr val="4965FF"/>
                </a:solidFill>
                <a:cs typeface="+mn-ea"/>
                <a:sym typeface="+mn-lt"/>
              </a:rPr>
              <a:t>   </a:t>
            </a:r>
            <a:r>
              <a:rPr lang="en-US" altLang="zh-CN" b="1" dirty="0" smtClean="0">
                <a:cs typeface="+mn-ea"/>
                <a:sym typeface="+mn-lt"/>
              </a:rPr>
              <a:t>simple</a:t>
            </a:r>
            <a:r>
              <a:rPr lang="zh-CN" altLang="en-US" dirty="0">
                <a:cs typeface="+mn-ea"/>
                <a:sym typeface="+mn-lt"/>
              </a:rPr>
              <a:t>：简单的</a:t>
            </a:r>
            <a:r>
              <a:rPr lang="en-US" altLang="zh-CN" dirty="0">
                <a:cs typeface="+mn-ea"/>
                <a:sym typeface="+mn-lt"/>
              </a:rPr>
              <a:t>select </a:t>
            </a:r>
            <a:r>
              <a:rPr lang="zh-CN" altLang="en-US" dirty="0">
                <a:cs typeface="+mn-ea"/>
                <a:sym typeface="+mn-lt"/>
              </a:rPr>
              <a:t>查询，查询中不包含子查询或者</a:t>
            </a:r>
            <a:r>
              <a:rPr lang="en-US" altLang="zh-CN" dirty="0">
                <a:cs typeface="+mn-ea"/>
                <a:sym typeface="+mn-lt"/>
              </a:rPr>
              <a:t>union</a:t>
            </a:r>
          </a:p>
          <a:p>
            <a:r>
              <a:rPr lang="en-US" altLang="zh-CN" dirty="0" smtClean="0">
                <a:cs typeface="+mn-ea"/>
                <a:sym typeface="+mn-lt"/>
              </a:rPr>
              <a:t>         </a:t>
            </a:r>
            <a:r>
              <a:rPr lang="en-US" altLang="zh-CN" b="1" dirty="0" smtClean="0">
                <a:cs typeface="+mn-ea"/>
                <a:sym typeface="+mn-lt"/>
              </a:rPr>
              <a:t>primary</a:t>
            </a:r>
            <a:r>
              <a:rPr lang="zh-CN" altLang="en-US" dirty="0">
                <a:cs typeface="+mn-ea"/>
                <a:sym typeface="+mn-lt"/>
              </a:rPr>
              <a:t>：查询中若包含任何复杂的子查询，</a:t>
            </a:r>
            <a:r>
              <a:rPr lang="zh-CN" altLang="en-US" dirty="0">
                <a:solidFill>
                  <a:schemeClr val="accent2"/>
                </a:solidFill>
                <a:cs typeface="+mn-ea"/>
                <a:sym typeface="+mn-lt"/>
              </a:rPr>
              <a:t>最外层查询则被标记为</a:t>
            </a:r>
            <a:r>
              <a:rPr lang="en-US" altLang="zh-CN" dirty="0">
                <a:solidFill>
                  <a:schemeClr val="accent2"/>
                </a:solidFill>
                <a:cs typeface="+mn-ea"/>
                <a:sym typeface="+mn-lt"/>
              </a:rPr>
              <a:t>primary</a:t>
            </a:r>
          </a:p>
          <a:p>
            <a:r>
              <a:rPr lang="en-US" altLang="zh-CN" dirty="0" smtClean="0">
                <a:cs typeface="+mn-ea"/>
                <a:sym typeface="+mn-lt"/>
              </a:rPr>
              <a:t>         </a:t>
            </a:r>
            <a:r>
              <a:rPr lang="en-US" altLang="zh-CN" b="1" dirty="0" err="1" smtClean="0">
                <a:cs typeface="+mn-ea"/>
                <a:sym typeface="+mn-lt"/>
              </a:rPr>
              <a:t>subquery</a:t>
            </a:r>
            <a:r>
              <a:rPr lang="zh-CN" altLang="en-US" dirty="0">
                <a:cs typeface="+mn-ea"/>
                <a:sym typeface="+mn-lt"/>
              </a:rPr>
              <a:t>：</a:t>
            </a:r>
            <a:r>
              <a:rPr lang="zh-CN" altLang="en-US" dirty="0">
                <a:solidFill>
                  <a:schemeClr val="accent2"/>
                </a:solidFill>
                <a:cs typeface="+mn-ea"/>
                <a:sym typeface="+mn-lt"/>
              </a:rPr>
              <a:t>在</a:t>
            </a:r>
            <a:r>
              <a:rPr lang="en-US" altLang="zh-CN" dirty="0">
                <a:solidFill>
                  <a:schemeClr val="accent2"/>
                </a:solidFill>
                <a:cs typeface="+mn-ea"/>
                <a:sym typeface="+mn-lt"/>
              </a:rPr>
              <a:t>select</a:t>
            </a:r>
            <a:r>
              <a:rPr lang="zh-CN" altLang="en-US" dirty="0">
                <a:solidFill>
                  <a:schemeClr val="accent2"/>
                </a:solidFill>
                <a:cs typeface="+mn-ea"/>
                <a:sym typeface="+mn-lt"/>
              </a:rPr>
              <a:t>或</a:t>
            </a:r>
            <a:r>
              <a:rPr lang="en-US" altLang="zh-CN" dirty="0">
                <a:solidFill>
                  <a:schemeClr val="accent2"/>
                </a:solidFill>
                <a:cs typeface="+mn-ea"/>
                <a:sym typeface="+mn-lt"/>
              </a:rPr>
              <a:t>where </a:t>
            </a:r>
            <a:r>
              <a:rPr lang="zh-CN" altLang="en-US" dirty="0">
                <a:solidFill>
                  <a:schemeClr val="accent2"/>
                </a:solidFill>
                <a:cs typeface="+mn-ea"/>
                <a:sym typeface="+mn-lt"/>
              </a:rPr>
              <a:t>列表中包含了子查询</a:t>
            </a:r>
          </a:p>
          <a:p>
            <a:r>
              <a:rPr lang="en-US" altLang="zh-CN" dirty="0" smtClean="0">
                <a:cs typeface="+mn-ea"/>
                <a:sym typeface="+mn-lt"/>
              </a:rPr>
              <a:t>         </a:t>
            </a:r>
            <a:r>
              <a:rPr lang="en-US" altLang="zh-CN" b="1" dirty="0" smtClean="0">
                <a:cs typeface="+mn-ea"/>
                <a:sym typeface="+mn-lt"/>
              </a:rPr>
              <a:t>derived</a:t>
            </a:r>
            <a:r>
              <a:rPr lang="zh-CN" altLang="en-US" dirty="0">
                <a:cs typeface="+mn-ea"/>
                <a:sym typeface="+mn-lt"/>
              </a:rPr>
              <a:t>：</a:t>
            </a:r>
            <a:r>
              <a:rPr lang="zh-CN" altLang="en-US" dirty="0">
                <a:solidFill>
                  <a:schemeClr val="accent2"/>
                </a:solidFill>
                <a:cs typeface="+mn-ea"/>
                <a:sym typeface="+mn-lt"/>
              </a:rPr>
              <a:t>在</a:t>
            </a:r>
            <a:r>
              <a:rPr lang="en-US" altLang="zh-CN" dirty="0">
                <a:solidFill>
                  <a:schemeClr val="accent2"/>
                </a:solidFill>
                <a:cs typeface="+mn-ea"/>
                <a:sym typeface="+mn-lt"/>
              </a:rPr>
              <a:t>from</a:t>
            </a:r>
            <a:r>
              <a:rPr lang="zh-CN" altLang="en-US" dirty="0">
                <a:solidFill>
                  <a:schemeClr val="accent2"/>
                </a:solidFill>
                <a:cs typeface="+mn-ea"/>
                <a:sym typeface="+mn-lt"/>
              </a:rPr>
              <a:t>列表中包含的子查询</a:t>
            </a:r>
            <a:r>
              <a:rPr lang="zh-CN" altLang="en-US" dirty="0">
                <a:cs typeface="+mn-ea"/>
                <a:sym typeface="+mn-lt"/>
              </a:rPr>
              <a:t>被标记为</a:t>
            </a:r>
            <a:r>
              <a:rPr lang="en-US" altLang="zh-CN" dirty="0">
                <a:cs typeface="+mn-ea"/>
                <a:sym typeface="+mn-lt"/>
              </a:rPr>
              <a:t>derived</a:t>
            </a:r>
            <a:r>
              <a:rPr lang="zh-CN" altLang="en-US" dirty="0">
                <a:cs typeface="+mn-ea"/>
                <a:sym typeface="+mn-lt"/>
              </a:rPr>
              <a:t>（衍生）</a:t>
            </a:r>
            <a:r>
              <a:rPr lang="en-US" altLang="zh-CN" dirty="0">
                <a:cs typeface="+mn-ea"/>
                <a:sym typeface="+mn-lt"/>
              </a:rPr>
              <a:t>MySQL</a:t>
            </a:r>
            <a:r>
              <a:rPr lang="zh-CN" altLang="en-US" dirty="0">
                <a:cs typeface="+mn-ea"/>
                <a:sym typeface="+mn-lt"/>
              </a:rPr>
              <a:t>会递归执行这些子查询，把结果放在</a:t>
            </a:r>
            <a:r>
              <a:rPr lang="zh-CN" altLang="en-US" dirty="0" smtClean="0">
                <a:cs typeface="+mn-ea"/>
                <a:sym typeface="+mn-lt"/>
              </a:rPr>
              <a:t>临时</a:t>
            </a:r>
            <a:r>
              <a:rPr lang="zh-CN" altLang="en-US" dirty="0">
                <a:cs typeface="+mn-ea"/>
                <a:sym typeface="+mn-lt"/>
              </a:rPr>
              <a:t>表里</a:t>
            </a:r>
            <a:r>
              <a:rPr lang="zh-CN" altLang="en-US" dirty="0" smtClean="0">
                <a:cs typeface="+mn-ea"/>
                <a:sym typeface="+mn-lt"/>
              </a:rPr>
              <a:t>。</a:t>
            </a:r>
            <a:endParaRPr lang="zh-CN" altLang="en-US" dirty="0">
              <a:cs typeface="+mn-ea"/>
              <a:sym typeface="+mn-lt"/>
            </a:endParaRPr>
          </a:p>
        </p:txBody>
      </p:sp>
    </p:spTree>
    <p:extLst>
      <p:ext uri="{BB962C8B-B14F-4D97-AF65-F5344CB8AC3E}">
        <p14:creationId xmlns:p14="http://schemas.microsoft.com/office/powerpoint/2010/main" val="28732833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4965FF"/>
                </a:solidFill>
                <a:cs typeface="+mn-ea"/>
                <a:sym typeface="+mn-lt"/>
              </a:rPr>
              <a:t>Explain</a:t>
            </a:r>
            <a:r>
              <a:rPr lang="zh-CN" altLang="en-US" b="1" dirty="0">
                <a:solidFill>
                  <a:srgbClr val="4965FF"/>
                </a:solidFill>
                <a:cs typeface="+mn-ea"/>
                <a:sym typeface="+mn-lt"/>
              </a:rPr>
              <a:t>字段详解</a:t>
            </a:r>
            <a:endParaRPr lang="en-US" altLang="zh-CN" b="1" dirty="0">
              <a:solidFill>
                <a:srgbClr val="4965FF"/>
              </a:solidFill>
              <a:cs typeface="+mn-ea"/>
              <a:sym typeface="+mn-lt"/>
            </a:endParaRPr>
          </a:p>
        </p:txBody>
      </p:sp>
      <p:sp>
        <p:nvSpPr>
          <p:cNvPr id="58" name="文本框 57"/>
          <p:cNvSpPr txBox="1"/>
          <p:nvPr/>
        </p:nvSpPr>
        <p:spPr>
          <a:xfrm>
            <a:off x="312794" y="1155700"/>
            <a:ext cx="11396606" cy="4801314"/>
          </a:xfrm>
          <a:prstGeom prst="rect">
            <a:avLst/>
          </a:prstGeom>
          <a:noFill/>
        </p:spPr>
        <p:txBody>
          <a:bodyPr wrap="square" rtlCol="0">
            <a:spAutoFit/>
          </a:bodyPr>
          <a:lstStyle/>
          <a:p>
            <a:r>
              <a:rPr lang="en-US" altLang="zh-CN" b="1" dirty="0" smtClean="0">
                <a:solidFill>
                  <a:srgbClr val="4965FF"/>
                </a:solidFill>
                <a:cs typeface="+mn-ea"/>
                <a:sym typeface="+mn-lt"/>
              </a:rPr>
              <a:t>   3.table</a:t>
            </a:r>
          </a:p>
          <a:p>
            <a:r>
              <a:rPr lang="zh-CN" altLang="en-US" dirty="0" smtClean="0">
                <a:cs typeface="+mn-ea"/>
                <a:sym typeface="+mn-lt"/>
              </a:rPr>
              <a:t>      显示</a:t>
            </a:r>
            <a:r>
              <a:rPr lang="zh-CN" altLang="en-US" dirty="0">
                <a:cs typeface="+mn-ea"/>
                <a:sym typeface="+mn-lt"/>
              </a:rPr>
              <a:t>数据来自于哪个表，有时不是真实的表的名字（虚拟表），虚拟表最后一位是数字，代表</a:t>
            </a:r>
            <a:r>
              <a:rPr lang="en-US" altLang="zh-CN" dirty="0">
                <a:cs typeface="+mn-ea"/>
                <a:sym typeface="+mn-lt"/>
              </a:rPr>
              <a:t>id</a:t>
            </a:r>
            <a:r>
              <a:rPr lang="zh-CN" altLang="en-US" dirty="0">
                <a:cs typeface="+mn-ea"/>
                <a:sym typeface="+mn-lt"/>
              </a:rPr>
              <a:t>为多少的查询。</a:t>
            </a:r>
            <a:endParaRPr lang="en-US" altLang="zh-CN" dirty="0">
              <a:solidFill>
                <a:schemeClr val="dk1"/>
              </a:solidFill>
              <a:cs typeface="+mn-ea"/>
              <a:sym typeface="+mn-lt"/>
            </a:endParaRPr>
          </a:p>
          <a:p>
            <a:endParaRPr lang="en-US" altLang="zh-CN" dirty="0" smtClean="0">
              <a:solidFill>
                <a:schemeClr val="dk1"/>
              </a:solidFill>
              <a:cs typeface="+mn-ea"/>
              <a:sym typeface="+mn-lt"/>
            </a:endParaRPr>
          </a:p>
          <a:p>
            <a:r>
              <a:rPr lang="en-US" altLang="zh-CN" dirty="0">
                <a:solidFill>
                  <a:schemeClr val="dk1"/>
                </a:solidFill>
                <a:cs typeface="+mn-ea"/>
                <a:sym typeface="+mn-lt"/>
              </a:rPr>
              <a:t> </a:t>
            </a:r>
            <a:r>
              <a:rPr lang="en-US" altLang="zh-CN" dirty="0" smtClean="0">
                <a:solidFill>
                  <a:schemeClr val="dk1"/>
                </a:solidFill>
                <a:cs typeface="+mn-ea"/>
                <a:sym typeface="+mn-lt"/>
              </a:rPr>
              <a:t>   </a:t>
            </a:r>
            <a:r>
              <a:rPr lang="en-US" altLang="zh-CN" b="1" dirty="0">
                <a:solidFill>
                  <a:srgbClr val="4965FF"/>
                </a:solidFill>
                <a:cs typeface="+mn-ea"/>
                <a:sym typeface="+mn-lt"/>
              </a:rPr>
              <a:t>4</a:t>
            </a:r>
            <a:r>
              <a:rPr lang="en-US" altLang="zh-CN" b="1" dirty="0" smtClean="0">
                <a:solidFill>
                  <a:srgbClr val="4965FF"/>
                </a:solidFill>
                <a:cs typeface="+mn-ea"/>
                <a:sym typeface="+mn-lt"/>
              </a:rPr>
              <a:t>. type</a:t>
            </a:r>
          </a:p>
          <a:p>
            <a:r>
              <a:rPr lang="zh-CN" altLang="en-US" dirty="0" smtClean="0">
                <a:cs typeface="+mn-ea"/>
                <a:sym typeface="+mn-lt"/>
              </a:rPr>
              <a:t>        这个</a:t>
            </a:r>
            <a:r>
              <a:rPr lang="zh-CN" altLang="en-US" dirty="0">
                <a:cs typeface="+mn-ea"/>
                <a:sym typeface="+mn-lt"/>
              </a:rPr>
              <a:t>字段值较多，</a:t>
            </a:r>
            <a:r>
              <a:rPr lang="zh-CN" altLang="en-US" dirty="0" smtClean="0">
                <a:cs typeface="+mn-ea"/>
                <a:sym typeface="+mn-lt"/>
              </a:rPr>
              <a:t>这里只</a:t>
            </a:r>
            <a:r>
              <a:rPr lang="zh-CN" altLang="en-US" dirty="0">
                <a:cs typeface="+mn-ea"/>
                <a:sym typeface="+mn-lt"/>
              </a:rPr>
              <a:t>重点</a:t>
            </a:r>
            <a:r>
              <a:rPr lang="zh-CN" altLang="en-US" dirty="0" smtClean="0">
                <a:cs typeface="+mn-ea"/>
                <a:sym typeface="+mn-lt"/>
              </a:rPr>
              <a:t>关注开发</a:t>
            </a:r>
            <a:r>
              <a:rPr lang="zh-CN" altLang="en-US" dirty="0">
                <a:cs typeface="+mn-ea"/>
                <a:sym typeface="+mn-lt"/>
              </a:rPr>
              <a:t>中经常用到的几个字段</a:t>
            </a:r>
            <a:r>
              <a:rPr lang="en-US" altLang="zh-CN" dirty="0">
                <a:cs typeface="+mn-ea"/>
                <a:sym typeface="+mn-lt"/>
              </a:rPr>
              <a:t>:</a:t>
            </a:r>
            <a:r>
              <a:rPr lang="en-US" altLang="zh-CN" dirty="0" err="1">
                <a:cs typeface="+mn-ea"/>
                <a:sym typeface="+mn-lt"/>
              </a:rPr>
              <a:t>system,const,eq_ref,ref,range,index,all</a:t>
            </a:r>
            <a:r>
              <a:rPr lang="en-US" altLang="zh-CN" dirty="0">
                <a:cs typeface="+mn-ea"/>
                <a:sym typeface="+mn-lt"/>
              </a:rPr>
              <a:t>;</a:t>
            </a:r>
            <a:br>
              <a:rPr lang="en-US" altLang="zh-CN" dirty="0">
                <a:cs typeface="+mn-ea"/>
                <a:sym typeface="+mn-lt"/>
              </a:rPr>
            </a:br>
            <a:r>
              <a:rPr lang="en-US" altLang="zh-CN" dirty="0" smtClean="0">
                <a:cs typeface="+mn-ea"/>
                <a:sym typeface="+mn-lt"/>
              </a:rPr>
              <a:t>        </a:t>
            </a:r>
            <a:r>
              <a:rPr lang="zh-CN" altLang="en-US" dirty="0" smtClean="0">
                <a:cs typeface="+mn-ea"/>
                <a:sym typeface="+mn-lt"/>
              </a:rPr>
              <a:t>性能</a:t>
            </a:r>
            <a:r>
              <a:rPr lang="zh-CN" altLang="en-US" dirty="0">
                <a:cs typeface="+mn-ea"/>
                <a:sym typeface="+mn-lt"/>
              </a:rPr>
              <a:t>由好到差依次为</a:t>
            </a:r>
            <a:r>
              <a:rPr lang="zh-CN" altLang="en-US" dirty="0" smtClean="0">
                <a:cs typeface="+mn-ea"/>
                <a:sym typeface="+mn-lt"/>
              </a:rPr>
              <a:t>：</a:t>
            </a:r>
            <a:r>
              <a:rPr lang="en-US" altLang="zh-CN" b="1" dirty="0" smtClean="0">
                <a:solidFill>
                  <a:schemeClr val="accent2"/>
                </a:solidFill>
                <a:cs typeface="+mn-ea"/>
                <a:sym typeface="+mn-lt"/>
              </a:rPr>
              <a:t>system&gt;</a:t>
            </a:r>
            <a:r>
              <a:rPr lang="en-US" altLang="zh-CN" b="1" dirty="0" err="1" smtClean="0">
                <a:solidFill>
                  <a:schemeClr val="accent2"/>
                </a:solidFill>
                <a:cs typeface="+mn-ea"/>
                <a:sym typeface="+mn-lt"/>
              </a:rPr>
              <a:t>const</a:t>
            </a:r>
            <a:r>
              <a:rPr lang="en-US" altLang="zh-CN" b="1" dirty="0" smtClean="0">
                <a:solidFill>
                  <a:schemeClr val="accent2"/>
                </a:solidFill>
                <a:cs typeface="+mn-ea"/>
                <a:sym typeface="+mn-lt"/>
              </a:rPr>
              <a:t>&gt;</a:t>
            </a:r>
            <a:r>
              <a:rPr lang="en-US" altLang="zh-CN" b="1" dirty="0" err="1" smtClean="0">
                <a:solidFill>
                  <a:schemeClr val="accent2"/>
                </a:solidFill>
                <a:cs typeface="+mn-ea"/>
                <a:sym typeface="+mn-lt"/>
              </a:rPr>
              <a:t>eq_ref</a:t>
            </a:r>
            <a:r>
              <a:rPr lang="en-US" altLang="zh-CN" b="1" dirty="0" smtClean="0">
                <a:solidFill>
                  <a:schemeClr val="accent2"/>
                </a:solidFill>
                <a:cs typeface="+mn-ea"/>
                <a:sym typeface="+mn-lt"/>
              </a:rPr>
              <a:t>&gt;ref&gt;range&gt;index&gt;all</a:t>
            </a:r>
          </a:p>
          <a:p>
            <a:r>
              <a:rPr lang="en-US" altLang="zh-CN" dirty="0">
                <a:cs typeface="+mn-ea"/>
                <a:sym typeface="+mn-lt"/>
              </a:rPr>
              <a:t>         </a:t>
            </a:r>
            <a:r>
              <a:rPr lang="en-US" altLang="zh-CN" dirty="0" smtClean="0">
                <a:cs typeface="+mn-ea"/>
                <a:sym typeface="+mn-lt"/>
              </a:rPr>
              <a:t>   </a:t>
            </a:r>
            <a:r>
              <a:rPr lang="en-US" altLang="zh-CN" b="1" dirty="0" smtClean="0">
                <a:cs typeface="+mn-ea"/>
                <a:sym typeface="+mn-lt"/>
              </a:rPr>
              <a:t>1.system</a:t>
            </a:r>
            <a:r>
              <a:rPr lang="zh-CN" altLang="en-US" dirty="0">
                <a:cs typeface="+mn-ea"/>
                <a:sym typeface="+mn-lt"/>
              </a:rPr>
              <a:t>：</a:t>
            </a:r>
            <a:r>
              <a:rPr lang="zh-CN" altLang="en-US" dirty="0">
                <a:solidFill>
                  <a:schemeClr val="accent2"/>
                </a:solidFill>
                <a:cs typeface="+mn-ea"/>
                <a:sym typeface="+mn-lt"/>
              </a:rPr>
              <a:t>表只有一行记录</a:t>
            </a:r>
            <a:r>
              <a:rPr lang="zh-CN" altLang="en-US" dirty="0">
                <a:cs typeface="+mn-ea"/>
                <a:sym typeface="+mn-lt"/>
              </a:rPr>
              <a:t>，这个是</a:t>
            </a:r>
            <a:r>
              <a:rPr lang="en-US" altLang="zh-CN" dirty="0" err="1">
                <a:cs typeface="+mn-ea"/>
                <a:sym typeface="+mn-lt"/>
              </a:rPr>
              <a:t>const</a:t>
            </a:r>
            <a:r>
              <a:rPr lang="zh-CN" altLang="en-US" dirty="0">
                <a:cs typeface="+mn-ea"/>
                <a:sym typeface="+mn-lt"/>
              </a:rPr>
              <a:t>的特例，一般不会出现，可以</a:t>
            </a:r>
            <a:r>
              <a:rPr lang="zh-CN" altLang="en-US" dirty="0" smtClean="0">
                <a:cs typeface="+mn-ea"/>
                <a:sym typeface="+mn-lt"/>
              </a:rPr>
              <a:t>忽略。</a:t>
            </a:r>
            <a:endParaRPr lang="zh-CN" altLang="en-US" dirty="0">
              <a:cs typeface="+mn-ea"/>
              <a:sym typeface="+mn-lt"/>
            </a:endParaRPr>
          </a:p>
          <a:p>
            <a:r>
              <a:rPr lang="en-US" altLang="zh-CN" dirty="0" smtClean="0">
                <a:cs typeface="+mn-ea"/>
                <a:sym typeface="+mn-lt"/>
              </a:rPr>
              <a:t>            </a:t>
            </a:r>
            <a:r>
              <a:rPr lang="en-US" altLang="zh-CN" b="1" dirty="0" smtClean="0">
                <a:cs typeface="+mn-ea"/>
                <a:sym typeface="+mn-lt"/>
              </a:rPr>
              <a:t>2</a:t>
            </a:r>
            <a:r>
              <a:rPr lang="en-US" altLang="zh-CN" b="1" dirty="0">
                <a:cs typeface="+mn-ea"/>
                <a:sym typeface="+mn-lt"/>
              </a:rPr>
              <a:t>.</a:t>
            </a:r>
            <a:r>
              <a:rPr lang="en-US" altLang="zh-CN" b="1" dirty="0" smtClean="0">
                <a:cs typeface="+mn-ea"/>
                <a:sym typeface="+mn-lt"/>
              </a:rPr>
              <a:t>const</a:t>
            </a:r>
            <a:r>
              <a:rPr lang="zh-CN" altLang="en-US" dirty="0">
                <a:cs typeface="+mn-ea"/>
                <a:sym typeface="+mn-lt"/>
              </a:rPr>
              <a:t>：</a:t>
            </a:r>
            <a:r>
              <a:rPr lang="zh-CN" altLang="en-US" dirty="0">
                <a:solidFill>
                  <a:schemeClr val="accent2"/>
                </a:solidFill>
                <a:cs typeface="+mn-ea"/>
                <a:sym typeface="+mn-lt"/>
              </a:rPr>
              <a:t>表示通过索引一次就找到了</a:t>
            </a:r>
            <a:r>
              <a:rPr lang="zh-CN" altLang="en-US" dirty="0">
                <a:cs typeface="+mn-ea"/>
                <a:sym typeface="+mn-lt"/>
              </a:rPr>
              <a:t>，</a:t>
            </a:r>
            <a:r>
              <a:rPr lang="en-US" altLang="zh-CN" dirty="0" err="1">
                <a:cs typeface="+mn-ea"/>
                <a:sym typeface="+mn-lt"/>
              </a:rPr>
              <a:t>const</a:t>
            </a:r>
            <a:r>
              <a:rPr lang="zh-CN" altLang="en-US" dirty="0">
                <a:cs typeface="+mn-ea"/>
                <a:sym typeface="+mn-lt"/>
              </a:rPr>
              <a:t>用于比较</a:t>
            </a:r>
            <a:r>
              <a:rPr lang="en-US" altLang="zh-CN" dirty="0">
                <a:cs typeface="+mn-ea"/>
                <a:sym typeface="+mn-lt"/>
              </a:rPr>
              <a:t>primary key</a:t>
            </a:r>
            <a:r>
              <a:rPr lang="zh-CN" altLang="en-US" dirty="0">
                <a:cs typeface="+mn-ea"/>
                <a:sym typeface="+mn-lt"/>
              </a:rPr>
              <a:t>或者</a:t>
            </a:r>
            <a:r>
              <a:rPr lang="en-US" altLang="zh-CN" dirty="0">
                <a:cs typeface="+mn-ea"/>
                <a:sym typeface="+mn-lt"/>
              </a:rPr>
              <a:t>unique</a:t>
            </a:r>
            <a:r>
              <a:rPr lang="zh-CN" altLang="en-US" dirty="0">
                <a:cs typeface="+mn-ea"/>
                <a:sym typeface="+mn-lt"/>
              </a:rPr>
              <a:t>索引。因为只匹配一行数据，所以很快</a:t>
            </a:r>
            <a:r>
              <a:rPr lang="zh-CN" altLang="en-US" dirty="0" smtClean="0">
                <a:cs typeface="+mn-ea"/>
                <a:sym typeface="+mn-lt"/>
              </a:rPr>
              <a:t>。</a:t>
            </a:r>
            <a:endParaRPr lang="en-US" altLang="zh-CN" dirty="0" smtClean="0">
              <a:cs typeface="+mn-ea"/>
              <a:sym typeface="+mn-lt"/>
            </a:endParaRPr>
          </a:p>
          <a:p>
            <a:r>
              <a:rPr lang="en-US" altLang="zh-CN" dirty="0">
                <a:cs typeface="+mn-ea"/>
                <a:sym typeface="+mn-lt"/>
              </a:rPr>
              <a:t> </a:t>
            </a:r>
            <a:r>
              <a:rPr lang="en-US" altLang="zh-CN" dirty="0" smtClean="0">
                <a:cs typeface="+mn-ea"/>
                <a:sym typeface="+mn-lt"/>
              </a:rPr>
              <a:t>           3.</a:t>
            </a:r>
            <a:r>
              <a:rPr lang="zh-CN" altLang="en-US" dirty="0">
                <a:cs typeface="+mn-ea"/>
                <a:sym typeface="+mn-lt"/>
              </a:rPr>
              <a:t> </a:t>
            </a:r>
            <a:r>
              <a:rPr lang="en-US" altLang="zh-CN" b="1" dirty="0" err="1">
                <a:cs typeface="+mn-ea"/>
                <a:sym typeface="+mn-lt"/>
              </a:rPr>
              <a:t>eq_ref</a:t>
            </a:r>
            <a:r>
              <a:rPr lang="zh-CN" altLang="en-US" dirty="0">
                <a:cs typeface="+mn-ea"/>
                <a:sym typeface="+mn-lt"/>
              </a:rPr>
              <a:t>：</a:t>
            </a:r>
            <a:r>
              <a:rPr lang="zh-CN" altLang="en-US" dirty="0" smtClean="0">
                <a:cs typeface="+mn-ea"/>
                <a:sym typeface="+mn-lt"/>
              </a:rPr>
              <a:t>唯一索引</a:t>
            </a:r>
            <a:r>
              <a:rPr lang="zh-CN" altLang="en-US" dirty="0">
                <a:cs typeface="+mn-ea"/>
                <a:sym typeface="+mn-lt"/>
              </a:rPr>
              <a:t>扫描，表中只有一条记录与之匹配。</a:t>
            </a:r>
            <a:r>
              <a:rPr lang="zh-CN" altLang="en-US" dirty="0">
                <a:solidFill>
                  <a:schemeClr val="accent2"/>
                </a:solidFill>
                <a:cs typeface="+mn-ea"/>
                <a:sym typeface="+mn-lt"/>
              </a:rPr>
              <a:t>一般是两表关联，关联条件中的字段是主键或唯一索引</a:t>
            </a:r>
            <a:r>
              <a:rPr lang="zh-CN" altLang="en-US" dirty="0" smtClean="0">
                <a:solidFill>
                  <a:schemeClr val="accent2"/>
                </a:solidFill>
                <a:cs typeface="+mn-ea"/>
                <a:sym typeface="+mn-lt"/>
              </a:rPr>
              <a:t>。</a:t>
            </a:r>
            <a:endParaRPr lang="en-US" altLang="zh-CN" dirty="0" smtClean="0">
              <a:solidFill>
                <a:schemeClr val="accent2"/>
              </a:solidFill>
              <a:cs typeface="+mn-ea"/>
              <a:sym typeface="+mn-lt"/>
            </a:endParaRPr>
          </a:p>
          <a:p>
            <a:r>
              <a:rPr lang="en-US" altLang="zh-CN" dirty="0">
                <a:cs typeface="+mn-ea"/>
                <a:sym typeface="+mn-lt"/>
              </a:rPr>
              <a:t> </a:t>
            </a:r>
            <a:r>
              <a:rPr lang="en-US" altLang="zh-CN" dirty="0" smtClean="0">
                <a:cs typeface="+mn-ea"/>
                <a:sym typeface="+mn-lt"/>
              </a:rPr>
              <a:t>           4.</a:t>
            </a:r>
            <a:r>
              <a:rPr lang="en-US" altLang="zh-CN" dirty="0">
                <a:cs typeface="+mn-ea"/>
                <a:sym typeface="+mn-lt"/>
              </a:rPr>
              <a:t> </a:t>
            </a:r>
            <a:r>
              <a:rPr lang="en-US" altLang="zh-CN" b="1" dirty="0">
                <a:cs typeface="+mn-ea"/>
                <a:sym typeface="+mn-lt"/>
              </a:rPr>
              <a:t>ref</a:t>
            </a:r>
            <a:r>
              <a:rPr lang="zh-CN" altLang="en-US" dirty="0">
                <a:cs typeface="+mn-ea"/>
                <a:sym typeface="+mn-lt"/>
              </a:rPr>
              <a:t>：</a:t>
            </a:r>
            <a:r>
              <a:rPr lang="zh-CN" altLang="en-US" dirty="0" smtClean="0">
                <a:cs typeface="+mn-ea"/>
                <a:sym typeface="+mn-lt"/>
              </a:rPr>
              <a:t>非唯一索引</a:t>
            </a:r>
            <a:r>
              <a:rPr lang="zh-CN" altLang="en-US" dirty="0">
                <a:cs typeface="+mn-ea"/>
                <a:sym typeface="+mn-lt"/>
              </a:rPr>
              <a:t>扫描，</a:t>
            </a:r>
            <a:r>
              <a:rPr lang="zh-CN" altLang="en-US" dirty="0">
                <a:solidFill>
                  <a:schemeClr val="accent2"/>
                </a:solidFill>
                <a:cs typeface="+mn-ea"/>
                <a:sym typeface="+mn-lt"/>
              </a:rPr>
              <a:t>返回匹配某个单独值的所有</a:t>
            </a:r>
            <a:r>
              <a:rPr lang="zh-CN" altLang="en-US" dirty="0" smtClean="0">
                <a:solidFill>
                  <a:schemeClr val="accent2"/>
                </a:solidFill>
                <a:cs typeface="+mn-ea"/>
                <a:sym typeface="+mn-lt"/>
              </a:rPr>
              <a:t>行</a:t>
            </a:r>
            <a:endParaRPr lang="en-US" altLang="zh-CN" dirty="0" smtClean="0">
              <a:solidFill>
                <a:schemeClr val="accent2"/>
              </a:solidFill>
              <a:cs typeface="+mn-ea"/>
              <a:sym typeface="+mn-lt"/>
            </a:endParaRPr>
          </a:p>
          <a:p>
            <a:r>
              <a:rPr lang="en-US" altLang="zh-CN" dirty="0">
                <a:cs typeface="+mn-ea"/>
                <a:sym typeface="+mn-lt"/>
              </a:rPr>
              <a:t> </a:t>
            </a:r>
            <a:r>
              <a:rPr lang="en-US" altLang="zh-CN" dirty="0" smtClean="0">
                <a:cs typeface="+mn-ea"/>
                <a:sym typeface="+mn-lt"/>
              </a:rPr>
              <a:t>           5.</a:t>
            </a:r>
            <a:r>
              <a:rPr lang="zh-CN" altLang="en-US" dirty="0">
                <a:cs typeface="+mn-ea"/>
                <a:sym typeface="+mn-lt"/>
              </a:rPr>
              <a:t> </a:t>
            </a:r>
            <a:r>
              <a:rPr lang="en-US" altLang="zh-CN" b="1" dirty="0">
                <a:cs typeface="+mn-ea"/>
                <a:sym typeface="+mn-lt"/>
              </a:rPr>
              <a:t>range</a:t>
            </a:r>
            <a:r>
              <a:rPr lang="zh-CN" altLang="en-US" dirty="0">
                <a:cs typeface="+mn-ea"/>
                <a:sym typeface="+mn-lt"/>
              </a:rPr>
              <a:t>：</a:t>
            </a:r>
            <a:r>
              <a:rPr lang="zh-CN" altLang="en-US" dirty="0">
                <a:solidFill>
                  <a:schemeClr val="accent2"/>
                </a:solidFill>
                <a:cs typeface="+mn-ea"/>
                <a:sym typeface="+mn-lt"/>
              </a:rPr>
              <a:t>检索给定范围的行</a:t>
            </a:r>
            <a:r>
              <a:rPr lang="zh-CN" altLang="en-US" dirty="0">
                <a:cs typeface="+mn-ea"/>
                <a:sym typeface="+mn-lt"/>
              </a:rPr>
              <a:t>，一般条件查询中出现了</a:t>
            </a:r>
            <a:r>
              <a:rPr lang="en-US" altLang="zh-CN" dirty="0">
                <a:cs typeface="+mn-ea"/>
                <a:sym typeface="+mn-lt"/>
              </a:rPr>
              <a:t>&gt;</a:t>
            </a:r>
            <a:r>
              <a:rPr lang="zh-CN" altLang="en-US" dirty="0">
                <a:cs typeface="+mn-ea"/>
                <a:sym typeface="+mn-lt"/>
              </a:rPr>
              <a:t>、</a:t>
            </a:r>
            <a:r>
              <a:rPr lang="en-US" altLang="zh-CN" dirty="0">
                <a:cs typeface="+mn-ea"/>
                <a:sym typeface="+mn-lt"/>
              </a:rPr>
              <a:t>&lt;</a:t>
            </a:r>
            <a:r>
              <a:rPr lang="zh-CN" altLang="en-US" dirty="0">
                <a:cs typeface="+mn-ea"/>
                <a:sym typeface="+mn-lt"/>
              </a:rPr>
              <a:t>、</a:t>
            </a:r>
            <a:r>
              <a:rPr lang="en-US" altLang="zh-CN" dirty="0">
                <a:cs typeface="+mn-ea"/>
                <a:sym typeface="+mn-lt"/>
              </a:rPr>
              <a:t>in</a:t>
            </a:r>
            <a:r>
              <a:rPr lang="zh-CN" altLang="en-US" dirty="0">
                <a:cs typeface="+mn-ea"/>
                <a:sym typeface="+mn-lt"/>
              </a:rPr>
              <a:t>、</a:t>
            </a:r>
            <a:r>
              <a:rPr lang="en-US" altLang="zh-CN" dirty="0">
                <a:cs typeface="+mn-ea"/>
                <a:sym typeface="+mn-lt"/>
              </a:rPr>
              <a:t>between</a:t>
            </a:r>
            <a:r>
              <a:rPr lang="zh-CN" altLang="en-US" dirty="0">
                <a:cs typeface="+mn-ea"/>
                <a:sym typeface="+mn-lt"/>
              </a:rPr>
              <a:t>等</a:t>
            </a:r>
            <a:r>
              <a:rPr lang="zh-CN" altLang="en-US" dirty="0" smtClean="0">
                <a:cs typeface="+mn-ea"/>
                <a:sym typeface="+mn-lt"/>
              </a:rPr>
              <a:t>查询</a:t>
            </a:r>
            <a:endParaRPr lang="en-US" altLang="zh-CN" dirty="0" smtClean="0">
              <a:cs typeface="+mn-ea"/>
              <a:sym typeface="+mn-lt"/>
            </a:endParaRPr>
          </a:p>
          <a:p>
            <a:r>
              <a:rPr lang="en-US" altLang="zh-CN" dirty="0">
                <a:cs typeface="+mn-ea"/>
                <a:sym typeface="+mn-lt"/>
              </a:rPr>
              <a:t> </a:t>
            </a:r>
            <a:r>
              <a:rPr lang="en-US" altLang="zh-CN" dirty="0" smtClean="0">
                <a:cs typeface="+mn-ea"/>
                <a:sym typeface="+mn-lt"/>
              </a:rPr>
              <a:t>           6.</a:t>
            </a:r>
            <a:r>
              <a:rPr lang="zh-CN" altLang="en-US" dirty="0">
                <a:cs typeface="+mn-ea"/>
                <a:sym typeface="+mn-lt"/>
              </a:rPr>
              <a:t> </a:t>
            </a:r>
            <a:r>
              <a:rPr lang="en-US" altLang="zh-CN" b="1" dirty="0">
                <a:cs typeface="+mn-ea"/>
                <a:sym typeface="+mn-lt"/>
              </a:rPr>
              <a:t>index</a:t>
            </a:r>
            <a:r>
              <a:rPr lang="zh-CN" altLang="en-US" dirty="0">
                <a:cs typeface="+mn-ea"/>
                <a:sym typeface="+mn-lt"/>
              </a:rPr>
              <a:t>：</a:t>
            </a:r>
            <a:r>
              <a:rPr lang="zh-CN" altLang="en-US" dirty="0">
                <a:solidFill>
                  <a:schemeClr val="accent2"/>
                </a:solidFill>
                <a:cs typeface="+mn-ea"/>
                <a:sym typeface="+mn-lt"/>
              </a:rPr>
              <a:t>遍历索引树</a:t>
            </a:r>
            <a:r>
              <a:rPr lang="zh-CN" altLang="en-US" dirty="0">
                <a:cs typeface="+mn-ea"/>
                <a:sym typeface="+mn-lt"/>
              </a:rPr>
              <a:t>。通常比</a:t>
            </a:r>
            <a:r>
              <a:rPr lang="en-US" altLang="zh-CN" dirty="0">
                <a:cs typeface="+mn-ea"/>
                <a:sym typeface="+mn-lt"/>
              </a:rPr>
              <a:t>ALL</a:t>
            </a:r>
            <a:r>
              <a:rPr lang="zh-CN" altLang="en-US" dirty="0">
                <a:cs typeface="+mn-ea"/>
                <a:sym typeface="+mn-lt"/>
              </a:rPr>
              <a:t>快，因为索引文件通常比数据文件小。</a:t>
            </a:r>
            <a:r>
              <a:rPr lang="en-US" altLang="zh-CN" dirty="0">
                <a:cs typeface="+mn-ea"/>
                <a:sym typeface="+mn-lt"/>
              </a:rPr>
              <a:t>all</a:t>
            </a:r>
            <a:r>
              <a:rPr lang="zh-CN" altLang="en-US" dirty="0">
                <a:cs typeface="+mn-ea"/>
                <a:sym typeface="+mn-lt"/>
              </a:rPr>
              <a:t>和</a:t>
            </a:r>
            <a:r>
              <a:rPr lang="en-US" altLang="zh-CN" dirty="0">
                <a:cs typeface="+mn-ea"/>
                <a:sym typeface="+mn-lt"/>
              </a:rPr>
              <a:t>index</a:t>
            </a:r>
            <a:r>
              <a:rPr lang="zh-CN" altLang="en-US" dirty="0">
                <a:cs typeface="+mn-ea"/>
                <a:sym typeface="+mn-lt"/>
              </a:rPr>
              <a:t>都是读全表，但</a:t>
            </a:r>
            <a:r>
              <a:rPr lang="en-US" altLang="zh-CN" dirty="0">
                <a:cs typeface="+mn-ea"/>
                <a:sym typeface="+mn-lt"/>
              </a:rPr>
              <a:t>index</a:t>
            </a:r>
            <a:r>
              <a:rPr lang="zh-CN" altLang="en-US" dirty="0">
                <a:cs typeface="+mn-ea"/>
                <a:sym typeface="+mn-lt"/>
              </a:rPr>
              <a:t>是从索引中检索的，而</a:t>
            </a:r>
            <a:r>
              <a:rPr lang="en-US" altLang="zh-CN" dirty="0">
                <a:cs typeface="+mn-ea"/>
                <a:sym typeface="+mn-lt"/>
              </a:rPr>
              <a:t>all</a:t>
            </a:r>
            <a:r>
              <a:rPr lang="zh-CN" altLang="en-US" dirty="0">
                <a:cs typeface="+mn-ea"/>
                <a:sym typeface="+mn-lt"/>
              </a:rPr>
              <a:t>是从硬盘中检索的</a:t>
            </a:r>
            <a:r>
              <a:rPr lang="zh-CN" altLang="en-US" dirty="0" smtClean="0">
                <a:cs typeface="+mn-ea"/>
                <a:sym typeface="+mn-lt"/>
              </a:rPr>
              <a:t>。</a:t>
            </a:r>
            <a:endParaRPr lang="en-US" altLang="zh-CN" dirty="0" smtClean="0">
              <a:cs typeface="+mn-ea"/>
              <a:sym typeface="+mn-lt"/>
            </a:endParaRPr>
          </a:p>
          <a:p>
            <a:r>
              <a:rPr lang="en-US" altLang="zh-CN" dirty="0">
                <a:cs typeface="+mn-ea"/>
                <a:sym typeface="+mn-lt"/>
              </a:rPr>
              <a:t> </a:t>
            </a:r>
            <a:r>
              <a:rPr lang="en-US" altLang="zh-CN" dirty="0" smtClean="0">
                <a:cs typeface="+mn-ea"/>
                <a:sym typeface="+mn-lt"/>
              </a:rPr>
              <a:t>           7.</a:t>
            </a:r>
            <a:r>
              <a:rPr lang="zh-CN" altLang="en-US" dirty="0">
                <a:cs typeface="+mn-ea"/>
                <a:sym typeface="+mn-lt"/>
              </a:rPr>
              <a:t> </a:t>
            </a:r>
            <a:r>
              <a:rPr lang="en-US" altLang="zh-CN" b="1" dirty="0">
                <a:cs typeface="+mn-ea"/>
                <a:sym typeface="+mn-lt"/>
              </a:rPr>
              <a:t>all</a:t>
            </a:r>
            <a:r>
              <a:rPr lang="zh-CN" altLang="en-US" dirty="0">
                <a:cs typeface="+mn-ea"/>
                <a:sym typeface="+mn-lt"/>
              </a:rPr>
              <a:t>：</a:t>
            </a:r>
            <a:r>
              <a:rPr lang="zh-CN" altLang="en-US" dirty="0">
                <a:solidFill>
                  <a:schemeClr val="accent2"/>
                </a:solidFill>
                <a:cs typeface="+mn-ea"/>
                <a:sym typeface="+mn-lt"/>
              </a:rPr>
              <a:t>遍历全表以找到匹配的</a:t>
            </a:r>
            <a:r>
              <a:rPr lang="zh-CN" altLang="en-US" dirty="0" smtClean="0">
                <a:solidFill>
                  <a:schemeClr val="accent2"/>
                </a:solidFill>
                <a:cs typeface="+mn-ea"/>
                <a:sym typeface="+mn-lt"/>
              </a:rPr>
              <a:t>行</a:t>
            </a:r>
            <a:endParaRPr lang="zh-CN" altLang="en-US" dirty="0">
              <a:solidFill>
                <a:schemeClr val="accent2"/>
              </a:solidFill>
              <a:cs typeface="+mn-ea"/>
              <a:sym typeface="+mn-lt"/>
            </a:endParaRPr>
          </a:p>
        </p:txBody>
      </p:sp>
    </p:spTree>
    <p:extLst>
      <p:ext uri="{BB962C8B-B14F-4D97-AF65-F5344CB8AC3E}">
        <p14:creationId xmlns:p14="http://schemas.microsoft.com/office/powerpoint/2010/main" val="35806680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4965FF"/>
                </a:solidFill>
                <a:cs typeface="+mn-ea"/>
                <a:sym typeface="+mn-lt"/>
              </a:rPr>
              <a:t>Explain</a:t>
            </a:r>
            <a:r>
              <a:rPr lang="zh-CN" altLang="en-US" b="1" dirty="0">
                <a:solidFill>
                  <a:srgbClr val="4965FF"/>
                </a:solidFill>
                <a:cs typeface="+mn-ea"/>
                <a:sym typeface="+mn-lt"/>
              </a:rPr>
              <a:t>字段详解</a:t>
            </a:r>
            <a:endParaRPr lang="en-US" altLang="zh-CN" b="1" dirty="0">
              <a:solidFill>
                <a:srgbClr val="4965FF"/>
              </a:solidFill>
              <a:cs typeface="+mn-ea"/>
              <a:sym typeface="+mn-lt"/>
            </a:endParaRPr>
          </a:p>
        </p:txBody>
      </p:sp>
      <p:sp>
        <p:nvSpPr>
          <p:cNvPr id="58" name="文本框 57"/>
          <p:cNvSpPr txBox="1"/>
          <p:nvPr/>
        </p:nvSpPr>
        <p:spPr>
          <a:xfrm>
            <a:off x="312794" y="1155700"/>
            <a:ext cx="11396606" cy="4401205"/>
          </a:xfrm>
          <a:prstGeom prst="rect">
            <a:avLst/>
          </a:prstGeom>
          <a:noFill/>
        </p:spPr>
        <p:txBody>
          <a:bodyPr wrap="square" rtlCol="0">
            <a:spAutoFit/>
          </a:bodyPr>
          <a:lstStyle/>
          <a:p>
            <a:r>
              <a:rPr lang="en-US" altLang="zh-CN" sz="2000" b="1" dirty="0" smtClean="0">
                <a:solidFill>
                  <a:srgbClr val="4965FF"/>
                </a:solidFill>
                <a:cs typeface="+mn-ea"/>
                <a:sym typeface="+mn-lt"/>
              </a:rPr>
              <a:t>    5.</a:t>
            </a:r>
            <a:r>
              <a:rPr lang="en-US" altLang="zh-CN" sz="2000" b="1" dirty="0">
                <a:cs typeface="+mn-ea"/>
                <a:sym typeface="+mn-lt"/>
              </a:rPr>
              <a:t> </a:t>
            </a:r>
            <a:r>
              <a:rPr lang="en-US" altLang="zh-CN" sz="2000" b="1" dirty="0" err="1" smtClean="0">
                <a:solidFill>
                  <a:srgbClr val="4965FF"/>
                </a:solidFill>
                <a:cs typeface="+mn-ea"/>
                <a:sym typeface="+mn-lt"/>
              </a:rPr>
              <a:t>possible_keys</a:t>
            </a:r>
            <a:endParaRPr lang="en-US" altLang="zh-CN" sz="2000" b="1" dirty="0" smtClean="0">
              <a:solidFill>
                <a:srgbClr val="4965FF"/>
              </a:solidFill>
              <a:cs typeface="+mn-ea"/>
              <a:sym typeface="+mn-lt"/>
            </a:endParaRPr>
          </a:p>
          <a:p>
            <a:r>
              <a:rPr lang="zh-CN" altLang="en-US" sz="2000" dirty="0" smtClean="0">
                <a:cs typeface="+mn-ea"/>
                <a:sym typeface="+mn-lt"/>
              </a:rPr>
              <a:t>         显示</a:t>
            </a:r>
            <a:r>
              <a:rPr lang="zh-CN" altLang="en-US" sz="2000" dirty="0">
                <a:cs typeface="+mn-ea"/>
                <a:sym typeface="+mn-lt"/>
              </a:rPr>
              <a:t>可能应用在这张表中的索引，但</a:t>
            </a:r>
            <a:r>
              <a:rPr lang="zh-CN" altLang="en-US" sz="2000" dirty="0">
                <a:solidFill>
                  <a:schemeClr val="accent2"/>
                </a:solidFill>
                <a:cs typeface="+mn-ea"/>
                <a:sym typeface="+mn-lt"/>
              </a:rPr>
              <a:t>不一定被查询实际使用</a:t>
            </a:r>
            <a:endParaRPr lang="en-US" altLang="zh-CN" sz="2000" dirty="0">
              <a:solidFill>
                <a:schemeClr val="accent2"/>
              </a:solidFill>
              <a:cs typeface="+mn-ea"/>
              <a:sym typeface="+mn-lt"/>
            </a:endParaRPr>
          </a:p>
          <a:p>
            <a:endParaRPr lang="en-US" altLang="zh-CN" sz="2000" dirty="0" smtClean="0">
              <a:solidFill>
                <a:schemeClr val="dk1"/>
              </a:solidFill>
              <a:cs typeface="+mn-ea"/>
              <a:sym typeface="+mn-lt"/>
            </a:endParaRPr>
          </a:p>
          <a:p>
            <a:r>
              <a:rPr lang="en-US" altLang="zh-CN" sz="2000" dirty="0">
                <a:solidFill>
                  <a:schemeClr val="dk1"/>
                </a:solidFill>
                <a:cs typeface="+mn-ea"/>
                <a:sym typeface="+mn-lt"/>
              </a:rPr>
              <a:t> </a:t>
            </a:r>
            <a:r>
              <a:rPr lang="en-US" altLang="zh-CN" sz="2000" dirty="0" smtClean="0">
                <a:solidFill>
                  <a:schemeClr val="dk1"/>
                </a:solidFill>
                <a:cs typeface="+mn-ea"/>
                <a:sym typeface="+mn-lt"/>
              </a:rPr>
              <a:t>   </a:t>
            </a:r>
            <a:r>
              <a:rPr lang="en-US" altLang="zh-CN" sz="2000" b="1" dirty="0" smtClean="0">
                <a:solidFill>
                  <a:srgbClr val="4965FF"/>
                </a:solidFill>
                <a:cs typeface="+mn-ea"/>
                <a:sym typeface="+mn-lt"/>
              </a:rPr>
              <a:t>6. key</a:t>
            </a:r>
          </a:p>
          <a:p>
            <a:r>
              <a:rPr lang="zh-CN" altLang="en-US" sz="2000" dirty="0" smtClean="0">
                <a:cs typeface="+mn-ea"/>
                <a:sym typeface="+mn-lt"/>
              </a:rPr>
              <a:t>          实际</a:t>
            </a:r>
            <a:r>
              <a:rPr lang="zh-CN" altLang="en-US" sz="2000" dirty="0">
                <a:cs typeface="+mn-ea"/>
                <a:sym typeface="+mn-lt"/>
              </a:rPr>
              <a:t>使用的索引</a:t>
            </a:r>
            <a:r>
              <a:rPr lang="zh-CN" altLang="en-US" sz="2000" dirty="0" smtClean="0">
                <a:cs typeface="+mn-ea"/>
                <a:sym typeface="+mn-lt"/>
              </a:rPr>
              <a:t>。</a:t>
            </a:r>
            <a:endParaRPr lang="en-US" altLang="zh-CN" sz="2000" dirty="0" smtClean="0">
              <a:cs typeface="+mn-ea"/>
              <a:sym typeface="+mn-lt"/>
            </a:endParaRPr>
          </a:p>
          <a:p>
            <a:r>
              <a:rPr lang="en-US" altLang="zh-CN" sz="2000" dirty="0">
                <a:cs typeface="+mn-ea"/>
                <a:sym typeface="+mn-lt"/>
              </a:rPr>
              <a:t> </a:t>
            </a:r>
            <a:r>
              <a:rPr lang="en-US" altLang="zh-CN" sz="2000" dirty="0" smtClean="0">
                <a:cs typeface="+mn-ea"/>
                <a:sym typeface="+mn-lt"/>
              </a:rPr>
              <a:t>    </a:t>
            </a:r>
          </a:p>
          <a:p>
            <a:r>
              <a:rPr lang="en-US" altLang="zh-CN" sz="2000" dirty="0">
                <a:cs typeface="+mn-ea"/>
                <a:sym typeface="+mn-lt"/>
              </a:rPr>
              <a:t> </a:t>
            </a:r>
            <a:r>
              <a:rPr lang="en-US" altLang="zh-CN" sz="2000" dirty="0" smtClean="0">
                <a:cs typeface="+mn-ea"/>
                <a:sym typeface="+mn-lt"/>
              </a:rPr>
              <a:t>    </a:t>
            </a:r>
            <a:r>
              <a:rPr lang="en-US" altLang="zh-CN" sz="2000" b="1" dirty="0" smtClean="0">
                <a:solidFill>
                  <a:srgbClr val="4965FF"/>
                </a:solidFill>
                <a:cs typeface="+mn-ea"/>
                <a:sym typeface="+mn-lt"/>
              </a:rPr>
              <a:t>7.</a:t>
            </a:r>
            <a:r>
              <a:rPr lang="en-US" altLang="zh-CN" sz="2000" b="1" dirty="0">
                <a:solidFill>
                  <a:srgbClr val="4965FF"/>
                </a:solidFill>
                <a:cs typeface="+mn-ea"/>
                <a:sym typeface="+mn-lt"/>
              </a:rPr>
              <a:t> </a:t>
            </a:r>
            <a:r>
              <a:rPr lang="en-US" altLang="zh-CN" sz="2000" b="1" dirty="0" err="1">
                <a:solidFill>
                  <a:srgbClr val="4965FF"/>
                </a:solidFill>
                <a:cs typeface="+mn-ea"/>
                <a:sym typeface="+mn-lt"/>
              </a:rPr>
              <a:t>key_len</a:t>
            </a:r>
            <a:endParaRPr lang="en-US" altLang="zh-CN" sz="2000" b="1" dirty="0">
              <a:solidFill>
                <a:srgbClr val="4965FF"/>
              </a:solidFill>
              <a:cs typeface="+mn-ea"/>
              <a:sym typeface="+mn-lt"/>
            </a:endParaRPr>
          </a:p>
          <a:p>
            <a:r>
              <a:rPr lang="zh-CN" altLang="en-US" sz="2000" dirty="0" smtClean="0">
                <a:cs typeface="+mn-ea"/>
                <a:sym typeface="+mn-lt"/>
              </a:rPr>
              <a:t>          表示</a:t>
            </a:r>
            <a:r>
              <a:rPr lang="zh-CN" altLang="en-US" sz="2000" dirty="0">
                <a:cs typeface="+mn-ea"/>
                <a:sym typeface="+mn-lt"/>
              </a:rPr>
              <a:t>索引中使用的字节数，可通过该列计算查询中使用的索引的长度</a:t>
            </a:r>
            <a:r>
              <a:rPr lang="zh-CN" altLang="en-US" sz="2000" dirty="0" smtClean="0">
                <a:cs typeface="+mn-ea"/>
                <a:sym typeface="+mn-lt"/>
              </a:rPr>
              <a:t>。</a:t>
            </a:r>
            <a:r>
              <a:rPr lang="zh-CN" altLang="en-US" sz="2000" dirty="0" smtClean="0">
                <a:solidFill>
                  <a:schemeClr val="accent2"/>
                </a:solidFill>
                <a:cs typeface="+mn-ea"/>
                <a:sym typeface="+mn-lt"/>
              </a:rPr>
              <a:t>是</a:t>
            </a:r>
            <a:r>
              <a:rPr lang="zh-CN" altLang="en-US" sz="2000" dirty="0">
                <a:solidFill>
                  <a:schemeClr val="accent2"/>
                </a:solidFill>
                <a:cs typeface="+mn-ea"/>
                <a:sym typeface="+mn-lt"/>
              </a:rPr>
              <a:t>个</a:t>
            </a:r>
            <a:r>
              <a:rPr lang="zh-CN" altLang="en-US" sz="2000" dirty="0" smtClean="0">
                <a:solidFill>
                  <a:schemeClr val="accent2"/>
                </a:solidFill>
                <a:cs typeface="+mn-ea"/>
                <a:sym typeface="+mn-lt"/>
              </a:rPr>
              <a:t>预估值</a:t>
            </a:r>
            <a:r>
              <a:rPr lang="zh-CN" altLang="en-US" sz="2000" dirty="0">
                <a:solidFill>
                  <a:schemeClr val="accent2"/>
                </a:solidFill>
                <a:cs typeface="+mn-ea"/>
                <a:sym typeface="+mn-lt"/>
              </a:rPr>
              <a:t/>
            </a:r>
            <a:br>
              <a:rPr lang="zh-CN" altLang="en-US" sz="2000" dirty="0">
                <a:solidFill>
                  <a:schemeClr val="accent2"/>
                </a:solidFill>
                <a:cs typeface="+mn-ea"/>
                <a:sym typeface="+mn-lt"/>
              </a:rPr>
            </a:br>
            <a:endParaRPr lang="zh-CN" altLang="en-US" sz="2000" dirty="0">
              <a:solidFill>
                <a:schemeClr val="accent2"/>
              </a:solidFill>
              <a:cs typeface="+mn-ea"/>
              <a:sym typeface="+mn-lt"/>
            </a:endParaRPr>
          </a:p>
          <a:p>
            <a:r>
              <a:rPr lang="en-US" altLang="zh-CN" sz="2000" dirty="0" smtClean="0">
                <a:cs typeface="+mn-ea"/>
                <a:sym typeface="+mn-lt"/>
              </a:rPr>
              <a:t>      </a:t>
            </a:r>
            <a:r>
              <a:rPr lang="en-US" altLang="zh-CN" sz="2000" b="1" dirty="0">
                <a:solidFill>
                  <a:srgbClr val="4965FF"/>
                </a:solidFill>
                <a:cs typeface="+mn-ea"/>
                <a:sym typeface="+mn-lt"/>
              </a:rPr>
              <a:t>8. ref</a:t>
            </a:r>
          </a:p>
          <a:p>
            <a:r>
              <a:rPr lang="zh-CN" altLang="en-US" sz="2000" dirty="0" smtClean="0">
                <a:cs typeface="+mn-ea"/>
                <a:sym typeface="+mn-lt"/>
              </a:rPr>
              <a:t>           表示</a:t>
            </a:r>
            <a:r>
              <a:rPr lang="zh-CN" altLang="en-US" sz="2000" dirty="0">
                <a:cs typeface="+mn-ea"/>
                <a:sym typeface="+mn-lt"/>
              </a:rPr>
              <a:t>哪一列被使用</a:t>
            </a:r>
            <a:r>
              <a:rPr lang="zh-CN" altLang="en-US" sz="2000" dirty="0" smtClean="0">
                <a:cs typeface="+mn-ea"/>
                <a:sym typeface="+mn-lt"/>
              </a:rPr>
              <a:t>了。常数</a:t>
            </a:r>
            <a:r>
              <a:rPr lang="zh-CN" altLang="en-US" sz="2000" dirty="0">
                <a:cs typeface="+mn-ea"/>
                <a:sym typeface="+mn-lt"/>
              </a:rPr>
              <a:t>表示这一列等于某个常数</a:t>
            </a:r>
            <a:r>
              <a:rPr lang="zh-CN" altLang="en-US" sz="2000" dirty="0" smtClean="0">
                <a:cs typeface="+mn-ea"/>
                <a:sym typeface="+mn-lt"/>
              </a:rPr>
              <a:t>。</a:t>
            </a:r>
            <a:endParaRPr lang="en-US" altLang="zh-CN" sz="2000" dirty="0" smtClean="0">
              <a:cs typeface="+mn-ea"/>
              <a:sym typeface="+mn-lt"/>
            </a:endParaRPr>
          </a:p>
          <a:p>
            <a:endParaRPr lang="en-US" altLang="zh-CN" sz="2000" dirty="0" smtClean="0">
              <a:cs typeface="+mn-ea"/>
              <a:sym typeface="+mn-lt"/>
            </a:endParaRPr>
          </a:p>
          <a:p>
            <a:r>
              <a:rPr lang="en-US" altLang="zh-CN" sz="2000" dirty="0">
                <a:cs typeface="+mn-ea"/>
                <a:sym typeface="+mn-lt"/>
              </a:rPr>
              <a:t> </a:t>
            </a:r>
            <a:r>
              <a:rPr lang="en-US" altLang="zh-CN" sz="2000" dirty="0" smtClean="0">
                <a:cs typeface="+mn-ea"/>
                <a:sym typeface="+mn-lt"/>
              </a:rPr>
              <a:t>     </a:t>
            </a:r>
            <a:r>
              <a:rPr lang="en-US" altLang="zh-CN" sz="2000" b="1" dirty="0">
                <a:solidFill>
                  <a:srgbClr val="4965FF"/>
                </a:solidFill>
                <a:cs typeface="+mn-ea"/>
                <a:sym typeface="+mn-lt"/>
              </a:rPr>
              <a:t>9. rows</a:t>
            </a:r>
          </a:p>
          <a:p>
            <a:r>
              <a:rPr lang="zh-CN" altLang="en-US" sz="2000" dirty="0" smtClean="0">
                <a:cs typeface="+mn-ea"/>
                <a:sym typeface="+mn-lt"/>
              </a:rPr>
              <a:t>          大致</a:t>
            </a:r>
            <a:r>
              <a:rPr lang="zh-CN" altLang="en-US" sz="2000" dirty="0">
                <a:cs typeface="+mn-ea"/>
                <a:sym typeface="+mn-lt"/>
              </a:rPr>
              <a:t>找到所需记录需要读取的行数</a:t>
            </a:r>
            <a:r>
              <a:rPr lang="zh-CN" altLang="en-US" sz="2000" dirty="0" smtClean="0">
                <a:cs typeface="+mn-ea"/>
                <a:sym typeface="+mn-lt"/>
              </a:rPr>
              <a:t>。</a:t>
            </a:r>
            <a:endParaRPr lang="en-US" altLang="zh-CN" sz="2000" dirty="0" smtClean="0">
              <a:cs typeface="+mn-ea"/>
              <a:sym typeface="+mn-lt"/>
            </a:endParaRPr>
          </a:p>
        </p:txBody>
      </p:sp>
      <p:grpSp>
        <p:nvGrpSpPr>
          <p:cNvPr id="4" name="b186c151-ea3b-4afc-bbaf-0fe89187bcc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625156" y="4594033"/>
            <a:ext cx="2401455" cy="2031141"/>
            <a:chOff x="3535363" y="1262063"/>
            <a:chExt cx="5116513" cy="4327526"/>
          </a:xfrm>
        </p:grpSpPr>
        <p:sp>
          <p:nvSpPr>
            <p:cNvPr id="5" name="îŝľ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003B47B-1277-40FF-B2DE-0B7869550254}"/>
                </a:ext>
              </a:extLst>
            </p:cNvPr>
            <p:cNvSpPr/>
            <p:nvPr/>
          </p:nvSpPr>
          <p:spPr bwMode="auto">
            <a:xfrm>
              <a:off x="3535363" y="3371851"/>
              <a:ext cx="5116513" cy="2217738"/>
            </a:xfrm>
            <a:custGeom>
              <a:avLst/>
              <a:gdLst>
                <a:gd name="T0" fmla="*/ 775 w 1550"/>
                <a:gd name="T1" fmla="*/ 0 h 673"/>
                <a:gd name="T2" fmla="*/ 276 w 1550"/>
                <a:gd name="T3" fmla="*/ 98 h 673"/>
                <a:gd name="T4" fmla="*/ 276 w 1550"/>
                <a:gd name="T5" fmla="*/ 574 h 673"/>
                <a:gd name="T6" fmla="*/ 775 w 1550"/>
                <a:gd name="T7" fmla="*/ 673 h 673"/>
                <a:gd name="T8" fmla="*/ 1274 w 1550"/>
                <a:gd name="T9" fmla="*/ 574 h 673"/>
                <a:gd name="T10" fmla="*/ 1274 w 1550"/>
                <a:gd name="T11" fmla="*/ 98 h 673"/>
                <a:gd name="T12" fmla="*/ 775 w 1550"/>
                <a:gd name="T13" fmla="*/ 0 h 673"/>
              </a:gdLst>
              <a:ahLst/>
              <a:cxnLst>
                <a:cxn ang="0">
                  <a:pos x="T0" y="T1"/>
                </a:cxn>
                <a:cxn ang="0">
                  <a:pos x="T2" y="T3"/>
                </a:cxn>
                <a:cxn ang="0">
                  <a:pos x="T4" y="T5"/>
                </a:cxn>
                <a:cxn ang="0">
                  <a:pos x="T6" y="T7"/>
                </a:cxn>
                <a:cxn ang="0">
                  <a:pos x="T8" y="T9"/>
                </a:cxn>
                <a:cxn ang="0">
                  <a:pos x="T10" y="T11"/>
                </a:cxn>
                <a:cxn ang="0">
                  <a:pos x="T12" y="T13"/>
                </a:cxn>
              </a:cxnLst>
              <a:rect l="0" t="0" r="r" b="b"/>
              <a:pathLst>
                <a:path w="1550" h="673">
                  <a:moveTo>
                    <a:pt x="775" y="0"/>
                  </a:moveTo>
                  <a:cubicBezTo>
                    <a:pt x="594" y="0"/>
                    <a:pt x="414" y="33"/>
                    <a:pt x="276" y="98"/>
                  </a:cubicBezTo>
                  <a:cubicBezTo>
                    <a:pt x="0" y="230"/>
                    <a:pt x="0" y="443"/>
                    <a:pt x="276" y="574"/>
                  </a:cubicBezTo>
                  <a:cubicBezTo>
                    <a:pt x="414" y="640"/>
                    <a:pt x="594" y="673"/>
                    <a:pt x="775" y="673"/>
                  </a:cubicBezTo>
                  <a:cubicBezTo>
                    <a:pt x="956" y="673"/>
                    <a:pt x="1136" y="640"/>
                    <a:pt x="1274" y="574"/>
                  </a:cubicBezTo>
                  <a:cubicBezTo>
                    <a:pt x="1550" y="443"/>
                    <a:pt x="1550" y="230"/>
                    <a:pt x="1274" y="98"/>
                  </a:cubicBezTo>
                  <a:cubicBezTo>
                    <a:pt x="1136" y="33"/>
                    <a:pt x="956" y="0"/>
                    <a:pt x="775" y="0"/>
                  </a:cubicBezTo>
                </a:path>
              </a:pathLst>
            </a:custGeom>
            <a:solidFill>
              <a:srgbClr val="F7F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íšḻí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5CB7803-18E1-474E-9D51-B8713774CDFE}"/>
                </a:ext>
              </a:extLst>
            </p:cNvPr>
            <p:cNvSpPr/>
            <p:nvPr/>
          </p:nvSpPr>
          <p:spPr bwMode="auto">
            <a:xfrm>
              <a:off x="5497513" y="4037013"/>
              <a:ext cx="1425575" cy="820738"/>
            </a:xfrm>
            <a:custGeom>
              <a:avLst/>
              <a:gdLst>
                <a:gd name="T0" fmla="*/ 53 w 432"/>
                <a:gd name="T1" fmla="*/ 247 h 249"/>
                <a:gd name="T2" fmla="*/ 429 w 432"/>
                <a:gd name="T3" fmla="*/ 30 h 249"/>
                <a:gd name="T4" fmla="*/ 429 w 432"/>
                <a:gd name="T5" fmla="*/ 22 h 249"/>
                <a:gd name="T6" fmla="*/ 394 w 432"/>
                <a:gd name="T7" fmla="*/ 2 h 249"/>
                <a:gd name="T8" fmla="*/ 380 w 432"/>
                <a:gd name="T9" fmla="*/ 2 h 249"/>
                <a:gd name="T10" fmla="*/ 4 w 432"/>
                <a:gd name="T11" fmla="*/ 219 h 249"/>
                <a:gd name="T12" fmla="*/ 4 w 432"/>
                <a:gd name="T13" fmla="*/ 227 h 249"/>
                <a:gd name="T14" fmla="*/ 39 w 432"/>
                <a:gd name="T15" fmla="*/ 247 h 249"/>
                <a:gd name="T16" fmla="*/ 53 w 432"/>
                <a:gd name="T17" fmla="*/ 24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49">
                  <a:moveTo>
                    <a:pt x="53" y="247"/>
                  </a:moveTo>
                  <a:cubicBezTo>
                    <a:pt x="429" y="30"/>
                    <a:pt x="429" y="30"/>
                    <a:pt x="429" y="30"/>
                  </a:cubicBezTo>
                  <a:cubicBezTo>
                    <a:pt x="432" y="28"/>
                    <a:pt x="432" y="24"/>
                    <a:pt x="429" y="22"/>
                  </a:cubicBezTo>
                  <a:cubicBezTo>
                    <a:pt x="394" y="2"/>
                    <a:pt x="394" y="2"/>
                    <a:pt x="394" y="2"/>
                  </a:cubicBezTo>
                  <a:cubicBezTo>
                    <a:pt x="390" y="0"/>
                    <a:pt x="384" y="0"/>
                    <a:pt x="380" y="2"/>
                  </a:cubicBezTo>
                  <a:cubicBezTo>
                    <a:pt x="4" y="219"/>
                    <a:pt x="4" y="219"/>
                    <a:pt x="4" y="219"/>
                  </a:cubicBezTo>
                  <a:cubicBezTo>
                    <a:pt x="0" y="221"/>
                    <a:pt x="0" y="225"/>
                    <a:pt x="4" y="227"/>
                  </a:cubicBezTo>
                  <a:cubicBezTo>
                    <a:pt x="39" y="247"/>
                    <a:pt x="39" y="247"/>
                    <a:pt x="39" y="247"/>
                  </a:cubicBezTo>
                  <a:cubicBezTo>
                    <a:pt x="42" y="249"/>
                    <a:pt x="49" y="249"/>
                    <a:pt x="53" y="247"/>
                  </a:cubicBez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išľî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2FD0046-0DA5-4436-90AE-B6F1C39735EF}"/>
                </a:ext>
              </a:extLst>
            </p:cNvPr>
            <p:cNvSpPr/>
            <p:nvPr/>
          </p:nvSpPr>
          <p:spPr bwMode="auto">
            <a:xfrm>
              <a:off x="7404101" y="4640263"/>
              <a:ext cx="666750" cy="315913"/>
            </a:xfrm>
            <a:custGeom>
              <a:avLst/>
              <a:gdLst>
                <a:gd name="T0" fmla="*/ 36 w 202"/>
                <a:gd name="T1" fmla="*/ 79 h 96"/>
                <a:gd name="T2" fmla="*/ 166 w 202"/>
                <a:gd name="T3" fmla="*/ 79 h 96"/>
                <a:gd name="T4" fmla="*/ 166 w 202"/>
                <a:gd name="T5" fmla="*/ 17 h 96"/>
                <a:gd name="T6" fmla="*/ 36 w 202"/>
                <a:gd name="T7" fmla="*/ 17 h 96"/>
                <a:gd name="T8" fmla="*/ 36 w 202"/>
                <a:gd name="T9" fmla="*/ 79 h 96"/>
              </a:gdLst>
              <a:ahLst/>
              <a:cxnLst>
                <a:cxn ang="0">
                  <a:pos x="T0" y="T1"/>
                </a:cxn>
                <a:cxn ang="0">
                  <a:pos x="T2" y="T3"/>
                </a:cxn>
                <a:cxn ang="0">
                  <a:pos x="T4" y="T5"/>
                </a:cxn>
                <a:cxn ang="0">
                  <a:pos x="T6" y="T7"/>
                </a:cxn>
                <a:cxn ang="0">
                  <a:pos x="T8" y="T9"/>
                </a:cxn>
              </a:cxnLst>
              <a:rect l="0" t="0" r="r" b="b"/>
              <a:pathLst>
                <a:path w="202" h="96">
                  <a:moveTo>
                    <a:pt x="36" y="79"/>
                  </a:moveTo>
                  <a:cubicBezTo>
                    <a:pt x="72" y="96"/>
                    <a:pt x="130" y="96"/>
                    <a:pt x="166" y="79"/>
                  </a:cubicBezTo>
                  <a:cubicBezTo>
                    <a:pt x="202" y="62"/>
                    <a:pt x="202" y="34"/>
                    <a:pt x="166" y="17"/>
                  </a:cubicBezTo>
                  <a:cubicBezTo>
                    <a:pt x="130" y="0"/>
                    <a:pt x="72" y="0"/>
                    <a:pt x="36" y="17"/>
                  </a:cubicBezTo>
                  <a:cubicBezTo>
                    <a:pt x="0" y="34"/>
                    <a:pt x="0" y="62"/>
                    <a:pt x="36" y="79"/>
                  </a:cubicBez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îṡļï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76B3B16-FB95-45F2-ACBB-71185FC3807D}"/>
                </a:ext>
              </a:extLst>
            </p:cNvPr>
            <p:cNvSpPr/>
            <p:nvPr/>
          </p:nvSpPr>
          <p:spPr bwMode="auto">
            <a:xfrm>
              <a:off x="4378326" y="4333876"/>
              <a:ext cx="269875" cy="484188"/>
            </a:xfrm>
            <a:custGeom>
              <a:avLst/>
              <a:gdLst>
                <a:gd name="T0" fmla="*/ 0 w 82"/>
                <a:gd name="T1" fmla="*/ 147 h 147"/>
                <a:gd name="T2" fmla="*/ 32 w 82"/>
                <a:gd name="T3" fmla="*/ 129 h 147"/>
                <a:gd name="T4" fmla="*/ 72 w 82"/>
                <a:gd name="T5" fmla="*/ 72 h 147"/>
                <a:gd name="T6" fmla="*/ 74 w 82"/>
                <a:gd name="T7" fmla="*/ 13 h 147"/>
                <a:gd name="T8" fmla="*/ 41 w 82"/>
                <a:gd name="T9" fmla="*/ 30 h 147"/>
                <a:gd name="T10" fmla="*/ 0 w 82"/>
                <a:gd name="T11" fmla="*/ 147 h 147"/>
              </a:gdLst>
              <a:ahLst/>
              <a:cxnLst>
                <a:cxn ang="0">
                  <a:pos x="T0" y="T1"/>
                </a:cxn>
                <a:cxn ang="0">
                  <a:pos x="T2" y="T3"/>
                </a:cxn>
                <a:cxn ang="0">
                  <a:pos x="T4" y="T5"/>
                </a:cxn>
                <a:cxn ang="0">
                  <a:pos x="T6" y="T7"/>
                </a:cxn>
                <a:cxn ang="0">
                  <a:pos x="T8" y="T9"/>
                </a:cxn>
                <a:cxn ang="0">
                  <a:pos x="T10" y="T11"/>
                </a:cxn>
              </a:cxnLst>
              <a:rect l="0" t="0" r="r" b="b"/>
              <a:pathLst>
                <a:path w="82" h="147">
                  <a:moveTo>
                    <a:pt x="0" y="147"/>
                  </a:moveTo>
                  <a:cubicBezTo>
                    <a:pt x="32" y="129"/>
                    <a:pt x="32" y="129"/>
                    <a:pt x="32" y="129"/>
                  </a:cubicBezTo>
                  <a:cubicBezTo>
                    <a:pt x="32" y="129"/>
                    <a:pt x="59" y="109"/>
                    <a:pt x="72" y="72"/>
                  </a:cubicBezTo>
                  <a:cubicBezTo>
                    <a:pt x="82" y="45"/>
                    <a:pt x="81" y="24"/>
                    <a:pt x="74" y="13"/>
                  </a:cubicBezTo>
                  <a:cubicBezTo>
                    <a:pt x="65" y="0"/>
                    <a:pt x="42" y="2"/>
                    <a:pt x="41" y="30"/>
                  </a:cubicBezTo>
                  <a:cubicBezTo>
                    <a:pt x="39" y="84"/>
                    <a:pt x="24" y="121"/>
                    <a:pt x="0" y="147"/>
                  </a:cubicBezTo>
                  <a:close/>
                </a:path>
              </a:pathLst>
            </a:custGeom>
            <a:solidFill>
              <a:srgbClr val="C1E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îṡľ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BF58E09-C7FC-4266-AFBC-49048D824C6C}"/>
                </a:ext>
              </a:extLst>
            </p:cNvPr>
            <p:cNvSpPr/>
            <p:nvPr/>
          </p:nvSpPr>
          <p:spPr bwMode="auto">
            <a:xfrm>
              <a:off x="4370388" y="4392613"/>
              <a:ext cx="265113" cy="431800"/>
            </a:xfrm>
            <a:custGeom>
              <a:avLst/>
              <a:gdLst>
                <a:gd name="T0" fmla="*/ 2 w 80"/>
                <a:gd name="T1" fmla="*/ 131 h 131"/>
                <a:gd name="T2" fmla="*/ 0 w 80"/>
                <a:gd name="T3" fmla="*/ 131 h 131"/>
                <a:gd name="T4" fmla="*/ 1 w 80"/>
                <a:gd name="T5" fmla="*/ 128 h 131"/>
                <a:gd name="T6" fmla="*/ 61 w 80"/>
                <a:gd name="T7" fmla="*/ 2 h 131"/>
                <a:gd name="T8" fmla="*/ 63 w 80"/>
                <a:gd name="T9" fmla="*/ 0 h 131"/>
                <a:gd name="T10" fmla="*/ 65 w 80"/>
                <a:gd name="T11" fmla="*/ 2 h 131"/>
                <a:gd name="T12" fmla="*/ 3 w 80"/>
                <a:gd name="T13" fmla="*/ 131 h 131"/>
                <a:gd name="T14" fmla="*/ 2 w 80"/>
                <a:gd name="T15" fmla="*/ 13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31">
                  <a:moveTo>
                    <a:pt x="2" y="131"/>
                  </a:moveTo>
                  <a:cubicBezTo>
                    <a:pt x="1" y="131"/>
                    <a:pt x="1" y="131"/>
                    <a:pt x="0" y="131"/>
                  </a:cubicBezTo>
                  <a:cubicBezTo>
                    <a:pt x="0" y="130"/>
                    <a:pt x="0" y="128"/>
                    <a:pt x="1" y="128"/>
                  </a:cubicBezTo>
                  <a:cubicBezTo>
                    <a:pt x="76" y="76"/>
                    <a:pt x="61" y="3"/>
                    <a:pt x="61" y="2"/>
                  </a:cubicBezTo>
                  <a:cubicBezTo>
                    <a:pt x="61" y="1"/>
                    <a:pt x="62" y="0"/>
                    <a:pt x="63" y="0"/>
                  </a:cubicBezTo>
                  <a:cubicBezTo>
                    <a:pt x="64" y="0"/>
                    <a:pt x="65" y="1"/>
                    <a:pt x="65" y="2"/>
                  </a:cubicBezTo>
                  <a:cubicBezTo>
                    <a:pt x="65" y="2"/>
                    <a:pt x="80" y="77"/>
                    <a:pt x="3" y="131"/>
                  </a:cubicBezTo>
                  <a:cubicBezTo>
                    <a:pt x="3" y="131"/>
                    <a:pt x="2" y="131"/>
                    <a:pt x="2" y="1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ṥḷí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BD88417-2308-4C9F-8372-A618DC135552}"/>
                </a:ext>
              </a:extLst>
            </p:cNvPr>
            <p:cNvSpPr/>
            <p:nvPr/>
          </p:nvSpPr>
          <p:spPr bwMode="auto">
            <a:xfrm>
              <a:off x="4073526" y="4251326"/>
              <a:ext cx="403225" cy="692150"/>
            </a:xfrm>
            <a:custGeom>
              <a:avLst/>
              <a:gdLst>
                <a:gd name="T0" fmla="*/ 27 w 122"/>
                <a:gd name="T1" fmla="*/ 210 h 210"/>
                <a:gd name="T2" fmla="*/ 18 w 122"/>
                <a:gd name="T3" fmla="*/ 188 h 210"/>
                <a:gd name="T4" fmla="*/ 16 w 122"/>
                <a:gd name="T5" fmla="*/ 151 h 210"/>
                <a:gd name="T6" fmla="*/ 15 w 122"/>
                <a:gd name="T7" fmla="*/ 102 h 210"/>
                <a:gd name="T8" fmla="*/ 50 w 122"/>
                <a:gd name="T9" fmla="*/ 81 h 210"/>
                <a:gd name="T10" fmla="*/ 76 w 122"/>
                <a:gd name="T11" fmla="*/ 13 h 210"/>
                <a:gd name="T12" fmla="*/ 108 w 122"/>
                <a:gd name="T13" fmla="*/ 45 h 210"/>
                <a:gd name="T14" fmla="*/ 104 w 122"/>
                <a:gd name="T15" fmla="*/ 97 h 210"/>
                <a:gd name="T16" fmla="*/ 121 w 122"/>
                <a:gd name="T17" fmla="*/ 130 h 210"/>
                <a:gd name="T18" fmla="*/ 101 w 122"/>
                <a:gd name="T19" fmla="*/ 167 h 210"/>
                <a:gd name="T20" fmla="*/ 27 w 122"/>
                <a:gd name="T2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10">
                  <a:moveTo>
                    <a:pt x="27" y="210"/>
                  </a:moveTo>
                  <a:cubicBezTo>
                    <a:pt x="27" y="210"/>
                    <a:pt x="16" y="201"/>
                    <a:pt x="18" y="188"/>
                  </a:cubicBezTo>
                  <a:cubicBezTo>
                    <a:pt x="21" y="176"/>
                    <a:pt x="28" y="167"/>
                    <a:pt x="16" y="151"/>
                  </a:cubicBezTo>
                  <a:cubicBezTo>
                    <a:pt x="3" y="135"/>
                    <a:pt x="0" y="113"/>
                    <a:pt x="15" y="102"/>
                  </a:cubicBezTo>
                  <a:cubicBezTo>
                    <a:pt x="26" y="93"/>
                    <a:pt x="44" y="105"/>
                    <a:pt x="50" y="81"/>
                  </a:cubicBezTo>
                  <a:cubicBezTo>
                    <a:pt x="55" y="64"/>
                    <a:pt x="53" y="26"/>
                    <a:pt x="76" y="13"/>
                  </a:cubicBezTo>
                  <a:cubicBezTo>
                    <a:pt x="98" y="0"/>
                    <a:pt x="111" y="19"/>
                    <a:pt x="108" y="45"/>
                  </a:cubicBezTo>
                  <a:cubicBezTo>
                    <a:pt x="105" y="69"/>
                    <a:pt x="101" y="91"/>
                    <a:pt x="104" y="97"/>
                  </a:cubicBezTo>
                  <a:cubicBezTo>
                    <a:pt x="111" y="109"/>
                    <a:pt x="122" y="108"/>
                    <a:pt x="121" y="130"/>
                  </a:cubicBezTo>
                  <a:cubicBezTo>
                    <a:pt x="121" y="150"/>
                    <a:pt x="101" y="167"/>
                    <a:pt x="101" y="167"/>
                  </a:cubicBezTo>
                  <a:lnTo>
                    <a:pt x="27" y="210"/>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ïṡḻ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E210D9D-E99E-433D-9423-62FE39AC7E50}"/>
                </a:ext>
              </a:extLst>
            </p:cNvPr>
            <p:cNvSpPr/>
            <p:nvPr/>
          </p:nvSpPr>
          <p:spPr bwMode="auto">
            <a:xfrm>
              <a:off x="4259263" y="4364038"/>
              <a:ext cx="95250" cy="512763"/>
            </a:xfrm>
            <a:custGeom>
              <a:avLst/>
              <a:gdLst>
                <a:gd name="T0" fmla="*/ 8 w 29"/>
                <a:gd name="T1" fmla="*/ 156 h 156"/>
                <a:gd name="T2" fmla="*/ 6 w 29"/>
                <a:gd name="T3" fmla="*/ 155 h 156"/>
                <a:gd name="T4" fmla="*/ 25 w 29"/>
                <a:gd name="T5" fmla="*/ 1 h 156"/>
                <a:gd name="T6" fmla="*/ 28 w 29"/>
                <a:gd name="T7" fmla="*/ 0 h 156"/>
                <a:gd name="T8" fmla="*/ 29 w 29"/>
                <a:gd name="T9" fmla="*/ 3 h 156"/>
                <a:gd name="T10" fmla="*/ 10 w 29"/>
                <a:gd name="T11" fmla="*/ 154 h 156"/>
                <a:gd name="T12" fmla="*/ 8 w 29"/>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29" h="156">
                  <a:moveTo>
                    <a:pt x="8" y="156"/>
                  </a:moveTo>
                  <a:cubicBezTo>
                    <a:pt x="7" y="156"/>
                    <a:pt x="6" y="156"/>
                    <a:pt x="6" y="155"/>
                  </a:cubicBezTo>
                  <a:cubicBezTo>
                    <a:pt x="0" y="107"/>
                    <a:pt x="14" y="25"/>
                    <a:pt x="25" y="1"/>
                  </a:cubicBezTo>
                  <a:cubicBezTo>
                    <a:pt x="26" y="0"/>
                    <a:pt x="27" y="0"/>
                    <a:pt x="28" y="0"/>
                  </a:cubicBezTo>
                  <a:cubicBezTo>
                    <a:pt x="29" y="1"/>
                    <a:pt x="29" y="2"/>
                    <a:pt x="29" y="3"/>
                  </a:cubicBezTo>
                  <a:cubicBezTo>
                    <a:pt x="18" y="27"/>
                    <a:pt x="5" y="109"/>
                    <a:pt x="10" y="154"/>
                  </a:cubicBezTo>
                  <a:cubicBezTo>
                    <a:pt x="10" y="155"/>
                    <a:pt x="9" y="156"/>
                    <a:pt x="8" y="1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íšli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F3F3B65-E93A-4413-BA50-DBA299CA4EE9}"/>
                </a:ext>
              </a:extLst>
            </p:cNvPr>
            <p:cNvSpPr/>
            <p:nvPr/>
          </p:nvSpPr>
          <p:spPr bwMode="auto">
            <a:xfrm>
              <a:off x="4202113" y="4640263"/>
              <a:ext cx="87313" cy="119063"/>
            </a:xfrm>
            <a:custGeom>
              <a:avLst/>
              <a:gdLst>
                <a:gd name="T0" fmla="*/ 24 w 26"/>
                <a:gd name="T1" fmla="*/ 36 h 36"/>
                <a:gd name="T2" fmla="*/ 23 w 26"/>
                <a:gd name="T3" fmla="*/ 35 h 36"/>
                <a:gd name="T4" fmla="*/ 0 w 26"/>
                <a:gd name="T5" fmla="*/ 3 h 36"/>
                <a:gd name="T6" fmla="*/ 1 w 26"/>
                <a:gd name="T7" fmla="*/ 1 h 36"/>
                <a:gd name="T8" fmla="*/ 4 w 26"/>
                <a:gd name="T9" fmla="*/ 2 h 36"/>
                <a:gd name="T10" fmla="*/ 25 w 26"/>
                <a:gd name="T11" fmla="*/ 32 h 36"/>
                <a:gd name="T12" fmla="*/ 26 w 26"/>
                <a:gd name="T13" fmla="*/ 34 h 36"/>
                <a:gd name="T14" fmla="*/ 24 w 2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6">
                  <a:moveTo>
                    <a:pt x="24" y="36"/>
                  </a:moveTo>
                  <a:cubicBezTo>
                    <a:pt x="23" y="35"/>
                    <a:pt x="23" y="35"/>
                    <a:pt x="23" y="35"/>
                  </a:cubicBezTo>
                  <a:cubicBezTo>
                    <a:pt x="9" y="29"/>
                    <a:pt x="0" y="4"/>
                    <a:pt x="0" y="3"/>
                  </a:cubicBezTo>
                  <a:cubicBezTo>
                    <a:pt x="0" y="2"/>
                    <a:pt x="0" y="1"/>
                    <a:pt x="1" y="1"/>
                  </a:cubicBezTo>
                  <a:cubicBezTo>
                    <a:pt x="2" y="0"/>
                    <a:pt x="3" y="1"/>
                    <a:pt x="4" y="2"/>
                  </a:cubicBezTo>
                  <a:cubicBezTo>
                    <a:pt x="4" y="2"/>
                    <a:pt x="12" y="26"/>
                    <a:pt x="25" y="32"/>
                  </a:cubicBezTo>
                  <a:cubicBezTo>
                    <a:pt x="26" y="32"/>
                    <a:pt x="26" y="33"/>
                    <a:pt x="26" y="34"/>
                  </a:cubicBezTo>
                  <a:cubicBezTo>
                    <a:pt x="25" y="35"/>
                    <a:pt x="25" y="36"/>
                    <a:pt x="24"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ïṥli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21DD960-C468-4766-B32F-05C262187EED}"/>
                </a:ext>
              </a:extLst>
            </p:cNvPr>
            <p:cNvSpPr/>
            <p:nvPr/>
          </p:nvSpPr>
          <p:spPr bwMode="auto">
            <a:xfrm>
              <a:off x="4271963" y="4670426"/>
              <a:ext cx="146050" cy="141288"/>
            </a:xfrm>
            <a:custGeom>
              <a:avLst/>
              <a:gdLst>
                <a:gd name="T0" fmla="*/ 3 w 44"/>
                <a:gd name="T1" fmla="*/ 43 h 43"/>
                <a:gd name="T2" fmla="*/ 1 w 44"/>
                <a:gd name="T3" fmla="*/ 41 h 43"/>
                <a:gd name="T4" fmla="*/ 2 w 44"/>
                <a:gd name="T5" fmla="*/ 39 h 43"/>
                <a:gd name="T6" fmla="*/ 40 w 44"/>
                <a:gd name="T7" fmla="*/ 1 h 43"/>
                <a:gd name="T8" fmla="*/ 43 w 44"/>
                <a:gd name="T9" fmla="*/ 0 h 43"/>
                <a:gd name="T10" fmla="*/ 44 w 44"/>
                <a:gd name="T11" fmla="*/ 3 h 43"/>
                <a:gd name="T12" fmla="*/ 3 w 44"/>
                <a:gd name="T13" fmla="*/ 42 h 43"/>
                <a:gd name="T14" fmla="*/ 3 w 44"/>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3">
                  <a:moveTo>
                    <a:pt x="3" y="43"/>
                  </a:moveTo>
                  <a:cubicBezTo>
                    <a:pt x="2" y="43"/>
                    <a:pt x="1" y="42"/>
                    <a:pt x="1" y="41"/>
                  </a:cubicBezTo>
                  <a:cubicBezTo>
                    <a:pt x="0" y="40"/>
                    <a:pt x="1" y="39"/>
                    <a:pt x="2" y="39"/>
                  </a:cubicBezTo>
                  <a:cubicBezTo>
                    <a:pt x="25" y="29"/>
                    <a:pt x="40" y="1"/>
                    <a:pt x="40" y="1"/>
                  </a:cubicBezTo>
                  <a:cubicBezTo>
                    <a:pt x="41" y="0"/>
                    <a:pt x="42" y="0"/>
                    <a:pt x="43" y="0"/>
                  </a:cubicBezTo>
                  <a:cubicBezTo>
                    <a:pt x="44" y="1"/>
                    <a:pt x="44" y="2"/>
                    <a:pt x="44" y="3"/>
                  </a:cubicBezTo>
                  <a:cubicBezTo>
                    <a:pt x="43" y="4"/>
                    <a:pt x="28" y="32"/>
                    <a:pt x="3" y="42"/>
                  </a:cubicBezTo>
                  <a:lnTo>
                    <a:pt x="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ṧ1ï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A3146C3-3D0F-47B7-95C9-7265AD3B8C1D}"/>
                </a:ext>
              </a:extLst>
            </p:cNvPr>
            <p:cNvSpPr/>
            <p:nvPr/>
          </p:nvSpPr>
          <p:spPr bwMode="auto">
            <a:xfrm>
              <a:off x="6905626" y="3506788"/>
              <a:ext cx="406400" cy="592138"/>
            </a:xfrm>
            <a:custGeom>
              <a:avLst/>
              <a:gdLst>
                <a:gd name="T0" fmla="*/ 21 w 123"/>
                <a:gd name="T1" fmla="*/ 180 h 180"/>
                <a:gd name="T2" fmla="*/ 2 w 123"/>
                <a:gd name="T3" fmla="*/ 121 h 180"/>
                <a:gd name="T4" fmla="*/ 16 w 123"/>
                <a:gd name="T5" fmla="*/ 74 h 180"/>
                <a:gd name="T6" fmla="*/ 31 w 123"/>
                <a:gd name="T7" fmla="*/ 88 h 180"/>
                <a:gd name="T8" fmla="*/ 49 w 123"/>
                <a:gd name="T9" fmla="*/ 70 h 180"/>
                <a:gd name="T10" fmla="*/ 93 w 123"/>
                <a:gd name="T11" fmla="*/ 8 h 180"/>
                <a:gd name="T12" fmla="*/ 99 w 123"/>
                <a:gd name="T13" fmla="*/ 49 h 180"/>
                <a:gd name="T14" fmla="*/ 91 w 123"/>
                <a:gd name="T15" fmla="*/ 87 h 180"/>
                <a:gd name="T16" fmla="*/ 111 w 123"/>
                <a:gd name="T17" fmla="*/ 91 h 180"/>
                <a:gd name="T18" fmla="*/ 76 w 123"/>
                <a:gd name="T19" fmla="*/ 148 h 180"/>
                <a:gd name="T20" fmla="*/ 21 w 123"/>
                <a:gd name="T21"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180">
                  <a:moveTo>
                    <a:pt x="21" y="180"/>
                  </a:moveTo>
                  <a:cubicBezTo>
                    <a:pt x="21" y="180"/>
                    <a:pt x="4" y="152"/>
                    <a:pt x="2" y="121"/>
                  </a:cubicBezTo>
                  <a:cubicBezTo>
                    <a:pt x="0" y="90"/>
                    <a:pt x="7" y="78"/>
                    <a:pt x="16" y="74"/>
                  </a:cubicBezTo>
                  <a:cubicBezTo>
                    <a:pt x="26" y="70"/>
                    <a:pt x="26" y="82"/>
                    <a:pt x="31" y="88"/>
                  </a:cubicBezTo>
                  <a:cubicBezTo>
                    <a:pt x="36" y="95"/>
                    <a:pt x="46" y="91"/>
                    <a:pt x="49" y="70"/>
                  </a:cubicBezTo>
                  <a:cubicBezTo>
                    <a:pt x="53" y="50"/>
                    <a:pt x="66" y="14"/>
                    <a:pt x="93" y="8"/>
                  </a:cubicBezTo>
                  <a:cubicBezTo>
                    <a:pt x="123" y="0"/>
                    <a:pt x="107" y="35"/>
                    <a:pt x="99" y="49"/>
                  </a:cubicBezTo>
                  <a:cubicBezTo>
                    <a:pt x="92" y="63"/>
                    <a:pt x="86" y="81"/>
                    <a:pt x="91" y="87"/>
                  </a:cubicBezTo>
                  <a:cubicBezTo>
                    <a:pt x="96" y="92"/>
                    <a:pt x="104" y="82"/>
                    <a:pt x="111" y="91"/>
                  </a:cubicBezTo>
                  <a:cubicBezTo>
                    <a:pt x="120" y="101"/>
                    <a:pt x="92" y="139"/>
                    <a:pt x="76" y="148"/>
                  </a:cubicBezTo>
                  <a:lnTo>
                    <a:pt x="21" y="180"/>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ṩḷí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AEF9C72-37A4-4E9F-9899-E50DBAB41A93}"/>
                </a:ext>
              </a:extLst>
            </p:cNvPr>
            <p:cNvSpPr/>
            <p:nvPr/>
          </p:nvSpPr>
          <p:spPr bwMode="auto">
            <a:xfrm>
              <a:off x="7048501" y="3592513"/>
              <a:ext cx="161925" cy="468313"/>
            </a:xfrm>
            <a:custGeom>
              <a:avLst/>
              <a:gdLst>
                <a:gd name="T0" fmla="*/ 2 w 49"/>
                <a:gd name="T1" fmla="*/ 142 h 142"/>
                <a:gd name="T2" fmla="*/ 2 w 49"/>
                <a:gd name="T3" fmla="*/ 142 h 142"/>
                <a:gd name="T4" fmla="*/ 0 w 49"/>
                <a:gd name="T5" fmla="*/ 140 h 142"/>
                <a:gd name="T6" fmla="*/ 45 w 49"/>
                <a:gd name="T7" fmla="*/ 1 h 142"/>
                <a:gd name="T8" fmla="*/ 48 w 49"/>
                <a:gd name="T9" fmla="*/ 1 h 142"/>
                <a:gd name="T10" fmla="*/ 48 w 49"/>
                <a:gd name="T11" fmla="*/ 3 h 142"/>
                <a:gd name="T12" fmla="*/ 4 w 49"/>
                <a:gd name="T13" fmla="*/ 141 h 142"/>
                <a:gd name="T14" fmla="*/ 2 w 49"/>
                <a:gd name="T15" fmla="*/ 14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42">
                  <a:moveTo>
                    <a:pt x="2" y="142"/>
                  </a:moveTo>
                  <a:cubicBezTo>
                    <a:pt x="2" y="142"/>
                    <a:pt x="2" y="142"/>
                    <a:pt x="2" y="142"/>
                  </a:cubicBezTo>
                  <a:cubicBezTo>
                    <a:pt x="1" y="142"/>
                    <a:pt x="0" y="141"/>
                    <a:pt x="0" y="140"/>
                  </a:cubicBezTo>
                  <a:cubicBezTo>
                    <a:pt x="5" y="58"/>
                    <a:pt x="45" y="2"/>
                    <a:pt x="45" y="1"/>
                  </a:cubicBezTo>
                  <a:cubicBezTo>
                    <a:pt x="46" y="0"/>
                    <a:pt x="47" y="0"/>
                    <a:pt x="48" y="1"/>
                  </a:cubicBezTo>
                  <a:cubicBezTo>
                    <a:pt x="49" y="1"/>
                    <a:pt x="49" y="3"/>
                    <a:pt x="48" y="3"/>
                  </a:cubicBezTo>
                  <a:cubicBezTo>
                    <a:pt x="48" y="4"/>
                    <a:pt x="9" y="60"/>
                    <a:pt x="4" y="141"/>
                  </a:cubicBezTo>
                  <a:cubicBezTo>
                    <a:pt x="4" y="142"/>
                    <a:pt x="3" y="142"/>
                    <a:pt x="2" y="1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iṧļi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C1E25B5-4806-4145-B199-D8A78917FE71}"/>
                </a:ext>
              </a:extLst>
            </p:cNvPr>
            <p:cNvSpPr/>
            <p:nvPr/>
          </p:nvSpPr>
          <p:spPr bwMode="auto">
            <a:xfrm>
              <a:off x="6999288" y="3889376"/>
              <a:ext cx="71438" cy="95250"/>
            </a:xfrm>
            <a:custGeom>
              <a:avLst/>
              <a:gdLst>
                <a:gd name="T0" fmla="*/ 19 w 22"/>
                <a:gd name="T1" fmla="*/ 29 h 29"/>
                <a:gd name="T2" fmla="*/ 18 w 22"/>
                <a:gd name="T3" fmla="*/ 29 h 29"/>
                <a:gd name="T4" fmla="*/ 1 w 22"/>
                <a:gd name="T5" fmla="*/ 3 h 29"/>
                <a:gd name="T6" fmla="*/ 2 w 22"/>
                <a:gd name="T7" fmla="*/ 1 h 29"/>
                <a:gd name="T8" fmla="*/ 5 w 22"/>
                <a:gd name="T9" fmla="*/ 2 h 29"/>
                <a:gd name="T10" fmla="*/ 20 w 22"/>
                <a:gd name="T11" fmla="*/ 25 h 29"/>
                <a:gd name="T12" fmla="*/ 21 w 22"/>
                <a:gd name="T13" fmla="*/ 28 h 29"/>
                <a:gd name="T14" fmla="*/ 19 w 22"/>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19" y="29"/>
                  </a:moveTo>
                  <a:cubicBezTo>
                    <a:pt x="18" y="29"/>
                    <a:pt x="18" y="29"/>
                    <a:pt x="18" y="29"/>
                  </a:cubicBezTo>
                  <a:cubicBezTo>
                    <a:pt x="7" y="22"/>
                    <a:pt x="1" y="4"/>
                    <a:pt x="1" y="3"/>
                  </a:cubicBezTo>
                  <a:cubicBezTo>
                    <a:pt x="0" y="2"/>
                    <a:pt x="1" y="1"/>
                    <a:pt x="2" y="1"/>
                  </a:cubicBezTo>
                  <a:cubicBezTo>
                    <a:pt x="3" y="0"/>
                    <a:pt x="4" y="1"/>
                    <a:pt x="5" y="2"/>
                  </a:cubicBezTo>
                  <a:cubicBezTo>
                    <a:pt x="5" y="2"/>
                    <a:pt x="11" y="20"/>
                    <a:pt x="20" y="25"/>
                  </a:cubicBezTo>
                  <a:cubicBezTo>
                    <a:pt x="21" y="26"/>
                    <a:pt x="22" y="27"/>
                    <a:pt x="21" y="28"/>
                  </a:cubicBezTo>
                  <a:cubicBezTo>
                    <a:pt x="21" y="28"/>
                    <a:pt x="20" y="29"/>
                    <a:pt x="19"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sļï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4C3763A-AA39-49E0-B889-05E369DDBC1F}"/>
                </a:ext>
              </a:extLst>
            </p:cNvPr>
            <p:cNvSpPr/>
            <p:nvPr/>
          </p:nvSpPr>
          <p:spPr bwMode="auto">
            <a:xfrm>
              <a:off x="7061201" y="3852863"/>
              <a:ext cx="149225" cy="92075"/>
            </a:xfrm>
            <a:custGeom>
              <a:avLst/>
              <a:gdLst>
                <a:gd name="T0" fmla="*/ 2 w 45"/>
                <a:gd name="T1" fmla="*/ 28 h 28"/>
                <a:gd name="T2" fmla="*/ 0 w 45"/>
                <a:gd name="T3" fmla="*/ 26 h 28"/>
                <a:gd name="T4" fmla="*/ 2 w 45"/>
                <a:gd name="T5" fmla="*/ 24 h 28"/>
                <a:gd name="T6" fmla="*/ 41 w 45"/>
                <a:gd name="T7" fmla="*/ 1 h 28"/>
                <a:gd name="T8" fmla="*/ 44 w 45"/>
                <a:gd name="T9" fmla="*/ 1 h 28"/>
                <a:gd name="T10" fmla="*/ 44 w 45"/>
                <a:gd name="T11" fmla="*/ 3 h 28"/>
                <a:gd name="T12" fmla="*/ 3 w 45"/>
                <a:gd name="T13" fmla="*/ 28 h 28"/>
                <a:gd name="T14" fmla="*/ 2 w 45"/>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8">
                  <a:moveTo>
                    <a:pt x="2" y="28"/>
                  </a:moveTo>
                  <a:cubicBezTo>
                    <a:pt x="2" y="28"/>
                    <a:pt x="1" y="27"/>
                    <a:pt x="0" y="26"/>
                  </a:cubicBezTo>
                  <a:cubicBezTo>
                    <a:pt x="0" y="25"/>
                    <a:pt x="1" y="24"/>
                    <a:pt x="2" y="24"/>
                  </a:cubicBezTo>
                  <a:cubicBezTo>
                    <a:pt x="31" y="16"/>
                    <a:pt x="41" y="1"/>
                    <a:pt x="41" y="1"/>
                  </a:cubicBezTo>
                  <a:cubicBezTo>
                    <a:pt x="41" y="0"/>
                    <a:pt x="43" y="0"/>
                    <a:pt x="44" y="1"/>
                  </a:cubicBezTo>
                  <a:cubicBezTo>
                    <a:pt x="45" y="1"/>
                    <a:pt x="45" y="2"/>
                    <a:pt x="44" y="3"/>
                  </a:cubicBezTo>
                  <a:cubicBezTo>
                    <a:pt x="44" y="4"/>
                    <a:pt x="33" y="20"/>
                    <a:pt x="3" y="28"/>
                  </a:cubicBezTo>
                  <a:lnTo>
                    <a:pt x="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ṩľí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A719579-9E06-499C-A3DA-F7C6C8BA622B}"/>
                </a:ext>
              </a:extLst>
            </p:cNvPr>
            <p:cNvSpPr/>
            <p:nvPr/>
          </p:nvSpPr>
          <p:spPr bwMode="auto">
            <a:xfrm>
              <a:off x="5054601" y="3025776"/>
              <a:ext cx="485775" cy="1066800"/>
            </a:xfrm>
            <a:custGeom>
              <a:avLst/>
              <a:gdLst>
                <a:gd name="T0" fmla="*/ 147 w 147"/>
                <a:gd name="T1" fmla="*/ 264 h 324"/>
                <a:gd name="T2" fmla="*/ 107 w 147"/>
                <a:gd name="T3" fmla="*/ 183 h 324"/>
                <a:gd name="T4" fmla="*/ 71 w 147"/>
                <a:gd name="T5" fmla="*/ 8 h 324"/>
                <a:gd name="T6" fmla="*/ 1 w 147"/>
                <a:gd name="T7" fmla="*/ 120 h 324"/>
                <a:gd name="T8" fmla="*/ 147 w 147"/>
                <a:gd name="T9" fmla="*/ 324 h 324"/>
                <a:gd name="T10" fmla="*/ 147 w 147"/>
                <a:gd name="T11" fmla="*/ 264 h 324"/>
              </a:gdLst>
              <a:ahLst/>
              <a:cxnLst>
                <a:cxn ang="0">
                  <a:pos x="T0" y="T1"/>
                </a:cxn>
                <a:cxn ang="0">
                  <a:pos x="T2" y="T3"/>
                </a:cxn>
                <a:cxn ang="0">
                  <a:pos x="T4" y="T5"/>
                </a:cxn>
                <a:cxn ang="0">
                  <a:pos x="T6" y="T7"/>
                </a:cxn>
                <a:cxn ang="0">
                  <a:pos x="T8" y="T9"/>
                </a:cxn>
                <a:cxn ang="0">
                  <a:pos x="T10" y="T11"/>
                </a:cxn>
              </a:cxnLst>
              <a:rect l="0" t="0" r="r" b="b"/>
              <a:pathLst>
                <a:path w="147" h="324">
                  <a:moveTo>
                    <a:pt x="147" y="264"/>
                  </a:moveTo>
                  <a:cubicBezTo>
                    <a:pt x="147" y="264"/>
                    <a:pt x="109" y="255"/>
                    <a:pt x="107" y="183"/>
                  </a:cubicBezTo>
                  <a:cubicBezTo>
                    <a:pt x="105" y="105"/>
                    <a:pt x="116" y="15"/>
                    <a:pt x="71" y="8"/>
                  </a:cubicBezTo>
                  <a:cubicBezTo>
                    <a:pt x="26" y="0"/>
                    <a:pt x="0" y="56"/>
                    <a:pt x="1" y="120"/>
                  </a:cubicBezTo>
                  <a:cubicBezTo>
                    <a:pt x="1" y="177"/>
                    <a:pt x="24" y="300"/>
                    <a:pt x="147" y="324"/>
                  </a:cubicBezTo>
                  <a:lnTo>
                    <a:pt x="147" y="264"/>
                  </a:lnTo>
                  <a:close/>
                </a:path>
              </a:pathLst>
            </a:custGeom>
            <a:solidFill>
              <a:srgbClr val="1BBC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şļï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EE1C9E2-FFD7-4C96-9FD0-DB8E7303D82C}"/>
                </a:ext>
              </a:extLst>
            </p:cNvPr>
            <p:cNvSpPr/>
            <p:nvPr/>
          </p:nvSpPr>
          <p:spPr bwMode="auto">
            <a:xfrm>
              <a:off x="5153026" y="3133726"/>
              <a:ext cx="393700" cy="933450"/>
            </a:xfrm>
            <a:custGeom>
              <a:avLst/>
              <a:gdLst>
                <a:gd name="T0" fmla="*/ 117 w 119"/>
                <a:gd name="T1" fmla="*/ 283 h 283"/>
                <a:gd name="T2" fmla="*/ 117 w 119"/>
                <a:gd name="T3" fmla="*/ 283 h 283"/>
                <a:gd name="T4" fmla="*/ 50 w 119"/>
                <a:gd name="T5" fmla="*/ 238 h 283"/>
                <a:gd name="T6" fmla="*/ 21 w 119"/>
                <a:gd name="T7" fmla="*/ 1 h 283"/>
                <a:gd name="T8" fmla="*/ 23 w 119"/>
                <a:gd name="T9" fmla="*/ 0 h 283"/>
                <a:gd name="T10" fmla="*/ 25 w 119"/>
                <a:gd name="T11" fmla="*/ 2 h 283"/>
                <a:gd name="T12" fmla="*/ 53 w 119"/>
                <a:gd name="T13" fmla="*/ 236 h 283"/>
                <a:gd name="T14" fmla="*/ 117 w 119"/>
                <a:gd name="T15" fmla="*/ 279 h 283"/>
                <a:gd name="T16" fmla="*/ 119 w 119"/>
                <a:gd name="T17" fmla="*/ 282 h 283"/>
                <a:gd name="T18" fmla="*/ 117 w 119"/>
                <a:gd name="T19"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283">
                  <a:moveTo>
                    <a:pt x="117" y="283"/>
                  </a:moveTo>
                  <a:cubicBezTo>
                    <a:pt x="117" y="283"/>
                    <a:pt x="117" y="283"/>
                    <a:pt x="117" y="283"/>
                  </a:cubicBezTo>
                  <a:cubicBezTo>
                    <a:pt x="89" y="278"/>
                    <a:pt x="67" y="263"/>
                    <a:pt x="50" y="238"/>
                  </a:cubicBezTo>
                  <a:cubicBezTo>
                    <a:pt x="0" y="164"/>
                    <a:pt x="16" y="26"/>
                    <a:pt x="21" y="1"/>
                  </a:cubicBezTo>
                  <a:cubicBezTo>
                    <a:pt x="21" y="0"/>
                    <a:pt x="22" y="0"/>
                    <a:pt x="23" y="0"/>
                  </a:cubicBezTo>
                  <a:cubicBezTo>
                    <a:pt x="24" y="0"/>
                    <a:pt x="25" y="1"/>
                    <a:pt x="25" y="2"/>
                  </a:cubicBezTo>
                  <a:cubicBezTo>
                    <a:pt x="20" y="26"/>
                    <a:pt x="4" y="163"/>
                    <a:pt x="53" y="236"/>
                  </a:cubicBezTo>
                  <a:cubicBezTo>
                    <a:pt x="69" y="260"/>
                    <a:pt x="91" y="274"/>
                    <a:pt x="117" y="279"/>
                  </a:cubicBezTo>
                  <a:cubicBezTo>
                    <a:pt x="119" y="280"/>
                    <a:pt x="119" y="281"/>
                    <a:pt x="119" y="282"/>
                  </a:cubicBezTo>
                  <a:cubicBezTo>
                    <a:pt x="119" y="283"/>
                    <a:pt x="118" y="283"/>
                    <a:pt x="117" y="2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sḻi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50CF169-6183-4E86-8AE9-22608FDF19FA}"/>
                </a:ext>
              </a:extLst>
            </p:cNvPr>
            <p:cNvSpPr/>
            <p:nvPr/>
          </p:nvSpPr>
          <p:spPr bwMode="auto">
            <a:xfrm>
              <a:off x="4733926" y="3467101"/>
              <a:ext cx="806450" cy="1225550"/>
            </a:xfrm>
            <a:custGeom>
              <a:avLst/>
              <a:gdLst>
                <a:gd name="T0" fmla="*/ 244 w 244"/>
                <a:gd name="T1" fmla="*/ 367 h 372"/>
                <a:gd name="T2" fmla="*/ 103 w 244"/>
                <a:gd name="T3" fmla="*/ 343 h 372"/>
                <a:gd name="T4" fmla="*/ 88 w 244"/>
                <a:gd name="T5" fmla="*/ 278 h 372"/>
                <a:gd name="T6" fmla="*/ 90 w 244"/>
                <a:gd name="T7" fmla="*/ 232 h 372"/>
                <a:gd name="T8" fmla="*/ 13 w 244"/>
                <a:gd name="T9" fmla="*/ 115 h 372"/>
                <a:gd name="T10" fmla="*/ 32 w 244"/>
                <a:gd name="T11" fmla="*/ 11 h 372"/>
                <a:gd name="T12" fmla="*/ 77 w 244"/>
                <a:gd name="T13" fmla="*/ 55 h 372"/>
                <a:gd name="T14" fmla="*/ 155 w 244"/>
                <a:gd name="T15" fmla="*/ 72 h 372"/>
                <a:gd name="T16" fmla="*/ 184 w 244"/>
                <a:gd name="T17" fmla="*/ 127 h 372"/>
                <a:gd name="T18" fmla="*/ 212 w 244"/>
                <a:gd name="T19" fmla="*/ 152 h 372"/>
                <a:gd name="T20" fmla="*/ 244 w 244"/>
                <a:gd name="T21" fmla="*/ 180 h 372"/>
                <a:gd name="T22" fmla="*/ 244 w 244"/>
                <a:gd name="T23" fmla="*/ 36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372">
                  <a:moveTo>
                    <a:pt x="244" y="367"/>
                  </a:moveTo>
                  <a:cubicBezTo>
                    <a:pt x="204" y="372"/>
                    <a:pt x="140" y="372"/>
                    <a:pt x="103" y="343"/>
                  </a:cubicBezTo>
                  <a:cubicBezTo>
                    <a:pt x="66" y="313"/>
                    <a:pt x="74" y="288"/>
                    <a:pt x="88" y="278"/>
                  </a:cubicBezTo>
                  <a:cubicBezTo>
                    <a:pt x="102" y="267"/>
                    <a:pt x="114" y="255"/>
                    <a:pt x="90" y="232"/>
                  </a:cubicBezTo>
                  <a:cubicBezTo>
                    <a:pt x="65" y="208"/>
                    <a:pt x="26" y="171"/>
                    <a:pt x="13" y="115"/>
                  </a:cubicBezTo>
                  <a:cubicBezTo>
                    <a:pt x="0" y="58"/>
                    <a:pt x="7" y="23"/>
                    <a:pt x="32" y="11"/>
                  </a:cubicBezTo>
                  <a:cubicBezTo>
                    <a:pt x="56" y="0"/>
                    <a:pt x="63" y="18"/>
                    <a:pt x="77" y="55"/>
                  </a:cubicBezTo>
                  <a:cubicBezTo>
                    <a:pt x="92" y="93"/>
                    <a:pt x="126" y="61"/>
                    <a:pt x="155" y="72"/>
                  </a:cubicBezTo>
                  <a:cubicBezTo>
                    <a:pt x="183" y="84"/>
                    <a:pt x="182" y="107"/>
                    <a:pt x="184" y="127"/>
                  </a:cubicBezTo>
                  <a:cubicBezTo>
                    <a:pt x="186" y="147"/>
                    <a:pt x="195" y="152"/>
                    <a:pt x="212" y="152"/>
                  </a:cubicBezTo>
                  <a:cubicBezTo>
                    <a:pt x="228" y="152"/>
                    <a:pt x="244" y="162"/>
                    <a:pt x="244" y="180"/>
                  </a:cubicBezTo>
                  <a:lnTo>
                    <a:pt x="244" y="367"/>
                  </a:ln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Sļí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3C009D0-4696-4C05-BF76-852242567087}"/>
                </a:ext>
              </a:extLst>
            </p:cNvPr>
            <p:cNvSpPr/>
            <p:nvPr/>
          </p:nvSpPr>
          <p:spPr bwMode="auto">
            <a:xfrm>
              <a:off x="4889501" y="3743326"/>
              <a:ext cx="657225" cy="715963"/>
            </a:xfrm>
            <a:custGeom>
              <a:avLst/>
              <a:gdLst>
                <a:gd name="T0" fmla="*/ 197 w 199"/>
                <a:gd name="T1" fmla="*/ 217 h 217"/>
                <a:gd name="T2" fmla="*/ 197 w 199"/>
                <a:gd name="T3" fmla="*/ 217 h 217"/>
                <a:gd name="T4" fmla="*/ 94 w 199"/>
                <a:gd name="T5" fmla="*/ 150 h 217"/>
                <a:gd name="T6" fmla="*/ 0 w 199"/>
                <a:gd name="T7" fmla="*/ 3 h 217"/>
                <a:gd name="T8" fmla="*/ 1 w 199"/>
                <a:gd name="T9" fmla="*/ 1 h 217"/>
                <a:gd name="T10" fmla="*/ 4 w 199"/>
                <a:gd name="T11" fmla="*/ 2 h 217"/>
                <a:gd name="T12" fmla="*/ 97 w 199"/>
                <a:gd name="T13" fmla="*/ 147 h 217"/>
                <a:gd name="T14" fmla="*/ 198 w 199"/>
                <a:gd name="T15" fmla="*/ 213 h 217"/>
                <a:gd name="T16" fmla="*/ 199 w 199"/>
                <a:gd name="T17" fmla="*/ 216 h 217"/>
                <a:gd name="T18" fmla="*/ 197 w 199"/>
                <a:gd name="T1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217">
                  <a:moveTo>
                    <a:pt x="197" y="217"/>
                  </a:moveTo>
                  <a:cubicBezTo>
                    <a:pt x="197" y="217"/>
                    <a:pt x="197" y="217"/>
                    <a:pt x="197" y="217"/>
                  </a:cubicBezTo>
                  <a:cubicBezTo>
                    <a:pt x="195" y="217"/>
                    <a:pt x="154" y="205"/>
                    <a:pt x="94" y="150"/>
                  </a:cubicBezTo>
                  <a:cubicBezTo>
                    <a:pt x="31" y="92"/>
                    <a:pt x="1" y="4"/>
                    <a:pt x="0" y="3"/>
                  </a:cubicBezTo>
                  <a:cubicBezTo>
                    <a:pt x="0" y="2"/>
                    <a:pt x="0" y="1"/>
                    <a:pt x="1" y="1"/>
                  </a:cubicBezTo>
                  <a:cubicBezTo>
                    <a:pt x="3" y="0"/>
                    <a:pt x="4" y="1"/>
                    <a:pt x="4" y="2"/>
                  </a:cubicBezTo>
                  <a:cubicBezTo>
                    <a:pt x="4" y="3"/>
                    <a:pt x="34" y="89"/>
                    <a:pt x="97" y="147"/>
                  </a:cubicBezTo>
                  <a:cubicBezTo>
                    <a:pt x="156" y="201"/>
                    <a:pt x="197" y="213"/>
                    <a:pt x="198" y="213"/>
                  </a:cubicBezTo>
                  <a:cubicBezTo>
                    <a:pt x="199" y="214"/>
                    <a:pt x="199" y="215"/>
                    <a:pt x="199" y="216"/>
                  </a:cubicBezTo>
                  <a:cubicBezTo>
                    <a:pt x="199" y="217"/>
                    <a:pt x="198" y="217"/>
                    <a:pt x="197"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íṣḷï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D997ADB-F706-4A04-B360-549005AADD82}"/>
                </a:ext>
              </a:extLst>
            </p:cNvPr>
            <p:cNvSpPr/>
            <p:nvPr/>
          </p:nvSpPr>
          <p:spPr bwMode="auto">
            <a:xfrm>
              <a:off x="5195888" y="3921126"/>
              <a:ext cx="66675" cy="363538"/>
            </a:xfrm>
            <a:custGeom>
              <a:avLst/>
              <a:gdLst>
                <a:gd name="T0" fmla="*/ 18 w 20"/>
                <a:gd name="T1" fmla="*/ 110 h 110"/>
                <a:gd name="T2" fmla="*/ 16 w 20"/>
                <a:gd name="T3" fmla="*/ 109 h 110"/>
                <a:gd name="T4" fmla="*/ 0 w 20"/>
                <a:gd name="T5" fmla="*/ 2 h 110"/>
                <a:gd name="T6" fmla="*/ 2 w 20"/>
                <a:gd name="T7" fmla="*/ 0 h 110"/>
                <a:gd name="T8" fmla="*/ 4 w 20"/>
                <a:gd name="T9" fmla="*/ 2 h 110"/>
                <a:gd name="T10" fmla="*/ 20 w 20"/>
                <a:gd name="T11" fmla="*/ 107 h 110"/>
                <a:gd name="T12" fmla="*/ 18 w 20"/>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0" h="110">
                  <a:moveTo>
                    <a:pt x="18" y="110"/>
                  </a:moveTo>
                  <a:cubicBezTo>
                    <a:pt x="17" y="110"/>
                    <a:pt x="16" y="109"/>
                    <a:pt x="16" y="109"/>
                  </a:cubicBezTo>
                  <a:cubicBezTo>
                    <a:pt x="3" y="76"/>
                    <a:pt x="0" y="5"/>
                    <a:pt x="0" y="2"/>
                  </a:cubicBezTo>
                  <a:cubicBezTo>
                    <a:pt x="0" y="1"/>
                    <a:pt x="1" y="0"/>
                    <a:pt x="2" y="0"/>
                  </a:cubicBezTo>
                  <a:cubicBezTo>
                    <a:pt x="3" y="0"/>
                    <a:pt x="4" y="1"/>
                    <a:pt x="4" y="2"/>
                  </a:cubicBezTo>
                  <a:cubicBezTo>
                    <a:pt x="4" y="3"/>
                    <a:pt x="7" y="75"/>
                    <a:pt x="20" y="107"/>
                  </a:cubicBezTo>
                  <a:cubicBezTo>
                    <a:pt x="20" y="108"/>
                    <a:pt x="19" y="109"/>
                    <a:pt x="18"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ṣ1í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A66824A-6378-4B91-B544-43145FB71F82}"/>
                </a:ext>
              </a:extLst>
            </p:cNvPr>
            <p:cNvSpPr/>
            <p:nvPr/>
          </p:nvSpPr>
          <p:spPr bwMode="auto">
            <a:xfrm>
              <a:off x="5210176" y="4379913"/>
              <a:ext cx="201613" cy="58738"/>
            </a:xfrm>
            <a:custGeom>
              <a:avLst/>
              <a:gdLst>
                <a:gd name="T0" fmla="*/ 13 w 61"/>
                <a:gd name="T1" fmla="*/ 18 h 18"/>
                <a:gd name="T2" fmla="*/ 2 w 61"/>
                <a:gd name="T3" fmla="*/ 18 h 18"/>
                <a:gd name="T4" fmla="*/ 1 w 61"/>
                <a:gd name="T5" fmla="*/ 16 h 18"/>
                <a:gd name="T6" fmla="*/ 3 w 61"/>
                <a:gd name="T7" fmla="*/ 14 h 18"/>
                <a:gd name="T8" fmla="*/ 58 w 61"/>
                <a:gd name="T9" fmla="*/ 1 h 18"/>
                <a:gd name="T10" fmla="*/ 60 w 61"/>
                <a:gd name="T11" fmla="*/ 1 h 18"/>
                <a:gd name="T12" fmla="*/ 60 w 61"/>
                <a:gd name="T13" fmla="*/ 4 h 18"/>
                <a:gd name="T14" fmla="*/ 13 w 61"/>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8">
                  <a:moveTo>
                    <a:pt x="13" y="18"/>
                  </a:moveTo>
                  <a:cubicBezTo>
                    <a:pt x="7" y="18"/>
                    <a:pt x="3" y="18"/>
                    <a:pt x="2" y="18"/>
                  </a:cubicBezTo>
                  <a:cubicBezTo>
                    <a:pt x="1" y="18"/>
                    <a:pt x="0" y="17"/>
                    <a:pt x="1" y="16"/>
                  </a:cubicBezTo>
                  <a:cubicBezTo>
                    <a:pt x="1" y="15"/>
                    <a:pt x="2" y="14"/>
                    <a:pt x="3" y="14"/>
                  </a:cubicBezTo>
                  <a:cubicBezTo>
                    <a:pt x="3" y="14"/>
                    <a:pt x="40" y="18"/>
                    <a:pt x="58" y="1"/>
                  </a:cubicBezTo>
                  <a:cubicBezTo>
                    <a:pt x="58" y="0"/>
                    <a:pt x="60" y="0"/>
                    <a:pt x="60" y="1"/>
                  </a:cubicBezTo>
                  <a:cubicBezTo>
                    <a:pt x="61" y="1"/>
                    <a:pt x="61" y="3"/>
                    <a:pt x="60" y="4"/>
                  </a:cubicBezTo>
                  <a:cubicBezTo>
                    <a:pt x="48" y="16"/>
                    <a:pt x="26" y="18"/>
                    <a:pt x="1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ṩli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7DA1604-D3BF-45C3-BE84-F22B6A78792E}"/>
                </a:ext>
              </a:extLst>
            </p:cNvPr>
            <p:cNvSpPr/>
            <p:nvPr/>
          </p:nvSpPr>
          <p:spPr bwMode="auto">
            <a:xfrm>
              <a:off x="5700713" y="1354138"/>
              <a:ext cx="1235075" cy="3463925"/>
            </a:xfrm>
            <a:custGeom>
              <a:avLst/>
              <a:gdLst>
                <a:gd name="T0" fmla="*/ 356 w 374"/>
                <a:gd name="T1" fmla="*/ 6 h 1051"/>
                <a:gd name="T2" fmla="*/ 17 w 374"/>
                <a:gd name="T3" fmla="*/ 202 h 1051"/>
                <a:gd name="T4" fmla="*/ 0 w 374"/>
                <a:gd name="T5" fmla="*/ 232 h 1051"/>
                <a:gd name="T6" fmla="*/ 0 w 374"/>
                <a:gd name="T7" fmla="*/ 1036 h 1051"/>
                <a:gd name="T8" fmla="*/ 17 w 374"/>
                <a:gd name="T9" fmla="*/ 1046 h 1051"/>
                <a:gd name="T10" fmla="*/ 356 w 374"/>
                <a:gd name="T11" fmla="*/ 850 h 1051"/>
                <a:gd name="T12" fmla="*/ 374 w 374"/>
                <a:gd name="T13" fmla="*/ 820 h 1051"/>
                <a:gd name="T14" fmla="*/ 374 w 374"/>
                <a:gd name="T15" fmla="*/ 16 h 1051"/>
                <a:gd name="T16" fmla="*/ 356 w 374"/>
                <a:gd name="T17" fmla="*/ 6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1051">
                  <a:moveTo>
                    <a:pt x="356" y="6"/>
                  </a:moveTo>
                  <a:cubicBezTo>
                    <a:pt x="17" y="202"/>
                    <a:pt x="17" y="202"/>
                    <a:pt x="17" y="202"/>
                  </a:cubicBezTo>
                  <a:cubicBezTo>
                    <a:pt x="8" y="207"/>
                    <a:pt x="0" y="221"/>
                    <a:pt x="0" y="232"/>
                  </a:cubicBezTo>
                  <a:cubicBezTo>
                    <a:pt x="0" y="1036"/>
                    <a:pt x="0" y="1036"/>
                    <a:pt x="0" y="1036"/>
                  </a:cubicBezTo>
                  <a:cubicBezTo>
                    <a:pt x="0" y="1047"/>
                    <a:pt x="8" y="1051"/>
                    <a:pt x="17" y="1046"/>
                  </a:cubicBezTo>
                  <a:cubicBezTo>
                    <a:pt x="356" y="850"/>
                    <a:pt x="356" y="850"/>
                    <a:pt x="356" y="850"/>
                  </a:cubicBezTo>
                  <a:cubicBezTo>
                    <a:pt x="366" y="845"/>
                    <a:pt x="374" y="831"/>
                    <a:pt x="374" y="820"/>
                  </a:cubicBezTo>
                  <a:cubicBezTo>
                    <a:pt x="374" y="16"/>
                    <a:pt x="374" y="16"/>
                    <a:pt x="374" y="16"/>
                  </a:cubicBezTo>
                  <a:cubicBezTo>
                    <a:pt x="374" y="5"/>
                    <a:pt x="366" y="0"/>
                    <a:pt x="356" y="6"/>
                  </a:cubicBezTo>
                  <a:close/>
                </a:path>
              </a:pathLst>
            </a:custGeom>
            <a:solidFill>
              <a:srgbClr val="2460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1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0D50383-DFC8-46B9-925D-252F2906AF1C}"/>
                </a:ext>
              </a:extLst>
            </p:cNvPr>
            <p:cNvSpPr/>
            <p:nvPr/>
          </p:nvSpPr>
          <p:spPr bwMode="auto">
            <a:xfrm>
              <a:off x="5556251" y="1262063"/>
              <a:ext cx="1376363" cy="796925"/>
            </a:xfrm>
            <a:custGeom>
              <a:avLst/>
              <a:gdLst>
                <a:gd name="T0" fmla="*/ 61 w 417"/>
                <a:gd name="T1" fmla="*/ 230 h 242"/>
                <a:gd name="T2" fmla="*/ 400 w 417"/>
                <a:gd name="T3" fmla="*/ 34 h 242"/>
                <a:gd name="T4" fmla="*/ 417 w 417"/>
                <a:gd name="T5" fmla="*/ 41 h 242"/>
                <a:gd name="T6" fmla="*/ 400 w 417"/>
                <a:gd name="T7" fmla="*/ 14 h 242"/>
                <a:gd name="T8" fmla="*/ 386 w 417"/>
                <a:gd name="T9" fmla="*/ 6 h 242"/>
                <a:gd name="T10" fmla="*/ 351 w 417"/>
                <a:gd name="T11" fmla="*/ 6 h 242"/>
                <a:gd name="T12" fmla="*/ 12 w 417"/>
                <a:gd name="T13" fmla="*/ 201 h 242"/>
                <a:gd name="T14" fmla="*/ 0 w 417"/>
                <a:gd name="T15" fmla="*/ 214 h 242"/>
                <a:gd name="T16" fmla="*/ 49 w 417"/>
                <a:gd name="T17" fmla="*/ 242 h 242"/>
                <a:gd name="T18" fmla="*/ 61 w 417"/>
                <a:gd name="T19" fmla="*/ 23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242">
                  <a:moveTo>
                    <a:pt x="61" y="230"/>
                  </a:moveTo>
                  <a:cubicBezTo>
                    <a:pt x="400" y="34"/>
                    <a:pt x="400" y="34"/>
                    <a:pt x="400" y="34"/>
                  </a:cubicBezTo>
                  <a:cubicBezTo>
                    <a:pt x="409" y="29"/>
                    <a:pt x="416" y="32"/>
                    <a:pt x="417" y="41"/>
                  </a:cubicBezTo>
                  <a:cubicBezTo>
                    <a:pt x="416" y="30"/>
                    <a:pt x="409" y="19"/>
                    <a:pt x="400" y="14"/>
                  </a:cubicBezTo>
                  <a:cubicBezTo>
                    <a:pt x="386" y="6"/>
                    <a:pt x="386" y="6"/>
                    <a:pt x="386" y="6"/>
                  </a:cubicBezTo>
                  <a:cubicBezTo>
                    <a:pt x="377" y="0"/>
                    <a:pt x="361" y="0"/>
                    <a:pt x="351" y="6"/>
                  </a:cubicBezTo>
                  <a:cubicBezTo>
                    <a:pt x="12" y="201"/>
                    <a:pt x="12" y="201"/>
                    <a:pt x="12" y="201"/>
                  </a:cubicBezTo>
                  <a:cubicBezTo>
                    <a:pt x="8" y="204"/>
                    <a:pt x="3" y="209"/>
                    <a:pt x="0" y="214"/>
                  </a:cubicBezTo>
                  <a:cubicBezTo>
                    <a:pt x="49" y="242"/>
                    <a:pt x="49" y="242"/>
                    <a:pt x="49" y="242"/>
                  </a:cubicBezTo>
                  <a:cubicBezTo>
                    <a:pt x="52" y="237"/>
                    <a:pt x="56" y="232"/>
                    <a:pt x="61" y="230"/>
                  </a:cubicBezTo>
                  <a:close/>
                </a:path>
              </a:pathLst>
            </a:custGeom>
            <a:solidFill>
              <a:srgbClr val="4C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ļ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D7E0FDC-648D-42EA-ABBD-5EB6C2C53BC3}"/>
                </a:ext>
              </a:extLst>
            </p:cNvPr>
            <p:cNvSpPr/>
            <p:nvPr/>
          </p:nvSpPr>
          <p:spPr bwMode="auto">
            <a:xfrm>
              <a:off x="5540376" y="1966913"/>
              <a:ext cx="207963" cy="2851150"/>
            </a:xfrm>
            <a:custGeom>
              <a:avLst/>
              <a:gdLst>
                <a:gd name="T0" fmla="*/ 0 w 63"/>
                <a:gd name="T1" fmla="*/ 822 h 865"/>
                <a:gd name="T2" fmla="*/ 17 w 63"/>
                <a:gd name="T3" fmla="*/ 852 h 865"/>
                <a:gd name="T4" fmla="*/ 32 w 63"/>
                <a:gd name="T5" fmla="*/ 860 h 865"/>
                <a:gd name="T6" fmla="*/ 63 w 63"/>
                <a:gd name="T7" fmla="*/ 861 h 865"/>
                <a:gd name="T8" fmla="*/ 49 w 63"/>
                <a:gd name="T9" fmla="*/ 850 h 865"/>
                <a:gd name="T10" fmla="*/ 49 w 63"/>
                <a:gd name="T11" fmla="*/ 46 h 865"/>
                <a:gd name="T12" fmla="*/ 54 w 63"/>
                <a:gd name="T13" fmla="*/ 28 h 865"/>
                <a:gd name="T14" fmla="*/ 5 w 63"/>
                <a:gd name="T15" fmla="*/ 0 h 865"/>
                <a:gd name="T16" fmla="*/ 0 w 63"/>
                <a:gd name="T17" fmla="*/ 17 h 865"/>
                <a:gd name="T18" fmla="*/ 0 w 63"/>
                <a:gd name="T19" fmla="*/ 822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865">
                  <a:moveTo>
                    <a:pt x="0" y="822"/>
                  </a:moveTo>
                  <a:cubicBezTo>
                    <a:pt x="0" y="833"/>
                    <a:pt x="8" y="846"/>
                    <a:pt x="17" y="852"/>
                  </a:cubicBezTo>
                  <a:cubicBezTo>
                    <a:pt x="32" y="860"/>
                    <a:pt x="32" y="860"/>
                    <a:pt x="32" y="860"/>
                  </a:cubicBezTo>
                  <a:cubicBezTo>
                    <a:pt x="40" y="865"/>
                    <a:pt x="54" y="865"/>
                    <a:pt x="63" y="861"/>
                  </a:cubicBezTo>
                  <a:cubicBezTo>
                    <a:pt x="55" y="864"/>
                    <a:pt x="49" y="860"/>
                    <a:pt x="49" y="850"/>
                  </a:cubicBezTo>
                  <a:cubicBezTo>
                    <a:pt x="49" y="46"/>
                    <a:pt x="49" y="46"/>
                    <a:pt x="49" y="46"/>
                  </a:cubicBezTo>
                  <a:cubicBezTo>
                    <a:pt x="49" y="40"/>
                    <a:pt x="51" y="34"/>
                    <a:pt x="54" y="28"/>
                  </a:cubicBezTo>
                  <a:cubicBezTo>
                    <a:pt x="5" y="0"/>
                    <a:pt x="5" y="0"/>
                    <a:pt x="5" y="0"/>
                  </a:cubicBezTo>
                  <a:cubicBezTo>
                    <a:pt x="2" y="6"/>
                    <a:pt x="0" y="12"/>
                    <a:pt x="0" y="17"/>
                  </a:cubicBezTo>
                  <a:lnTo>
                    <a:pt x="0" y="822"/>
                  </a:lnTo>
                  <a:close/>
                </a:path>
              </a:pathLst>
            </a:custGeom>
            <a:solidFill>
              <a:srgbClr val="2343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Sľ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00A68D9-F267-4089-9B4D-6B3348DBDA84}"/>
                </a:ext>
              </a:extLst>
            </p:cNvPr>
            <p:cNvSpPr/>
            <p:nvPr/>
          </p:nvSpPr>
          <p:spPr bwMode="auto">
            <a:xfrm>
              <a:off x="5754688" y="1749426"/>
              <a:ext cx="1125538" cy="2673350"/>
            </a:xfrm>
            <a:custGeom>
              <a:avLst/>
              <a:gdLst>
                <a:gd name="T0" fmla="*/ 10 w 341"/>
                <a:gd name="T1" fmla="*/ 189 h 811"/>
                <a:gd name="T2" fmla="*/ 331 w 341"/>
                <a:gd name="T3" fmla="*/ 4 h 811"/>
                <a:gd name="T4" fmla="*/ 341 w 341"/>
                <a:gd name="T5" fmla="*/ 10 h 811"/>
                <a:gd name="T6" fmla="*/ 341 w 341"/>
                <a:gd name="T7" fmla="*/ 605 h 811"/>
                <a:gd name="T8" fmla="*/ 331 w 341"/>
                <a:gd name="T9" fmla="*/ 623 h 811"/>
                <a:gd name="T10" fmla="*/ 10 w 341"/>
                <a:gd name="T11" fmla="*/ 808 h 811"/>
                <a:gd name="T12" fmla="*/ 0 w 341"/>
                <a:gd name="T13" fmla="*/ 802 h 811"/>
                <a:gd name="T14" fmla="*/ 0 w 341"/>
                <a:gd name="T15" fmla="*/ 207 h 811"/>
                <a:gd name="T16" fmla="*/ 10 w 341"/>
                <a:gd name="T17" fmla="*/ 189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811">
                  <a:moveTo>
                    <a:pt x="10" y="189"/>
                  </a:moveTo>
                  <a:cubicBezTo>
                    <a:pt x="331" y="4"/>
                    <a:pt x="331" y="4"/>
                    <a:pt x="331" y="4"/>
                  </a:cubicBezTo>
                  <a:cubicBezTo>
                    <a:pt x="337" y="0"/>
                    <a:pt x="341" y="3"/>
                    <a:pt x="341" y="10"/>
                  </a:cubicBezTo>
                  <a:cubicBezTo>
                    <a:pt x="341" y="605"/>
                    <a:pt x="341" y="605"/>
                    <a:pt x="341" y="605"/>
                  </a:cubicBezTo>
                  <a:cubicBezTo>
                    <a:pt x="341" y="612"/>
                    <a:pt x="337" y="620"/>
                    <a:pt x="331" y="623"/>
                  </a:cubicBezTo>
                  <a:cubicBezTo>
                    <a:pt x="10" y="808"/>
                    <a:pt x="10" y="808"/>
                    <a:pt x="10" y="808"/>
                  </a:cubicBezTo>
                  <a:cubicBezTo>
                    <a:pt x="5" y="811"/>
                    <a:pt x="0" y="809"/>
                    <a:pt x="0" y="802"/>
                  </a:cubicBezTo>
                  <a:cubicBezTo>
                    <a:pt x="0" y="207"/>
                    <a:pt x="0" y="207"/>
                    <a:pt x="0" y="207"/>
                  </a:cubicBezTo>
                  <a:cubicBezTo>
                    <a:pt x="0" y="200"/>
                    <a:pt x="5" y="192"/>
                    <a:pt x="10" y="1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ṡlî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F981E3C-B7FF-4A33-8686-94998BCD06DA}"/>
                </a:ext>
              </a:extLst>
            </p:cNvPr>
            <p:cNvSpPr/>
            <p:nvPr/>
          </p:nvSpPr>
          <p:spPr bwMode="auto">
            <a:xfrm>
              <a:off x="6299201" y="1789113"/>
              <a:ext cx="39688" cy="58738"/>
            </a:xfrm>
            <a:custGeom>
              <a:avLst/>
              <a:gdLst>
                <a:gd name="T0" fmla="*/ 6 w 12"/>
                <a:gd name="T1" fmla="*/ 2 h 18"/>
                <a:gd name="T2" fmla="*/ 0 w 12"/>
                <a:gd name="T3" fmla="*/ 13 h 18"/>
                <a:gd name="T4" fmla="*/ 6 w 12"/>
                <a:gd name="T5" fmla="*/ 16 h 18"/>
                <a:gd name="T6" fmla="*/ 12 w 12"/>
                <a:gd name="T7" fmla="*/ 6 h 18"/>
                <a:gd name="T8" fmla="*/ 6 w 12"/>
                <a:gd name="T9" fmla="*/ 2 h 18"/>
              </a:gdLst>
              <a:ahLst/>
              <a:cxnLst>
                <a:cxn ang="0">
                  <a:pos x="T0" y="T1"/>
                </a:cxn>
                <a:cxn ang="0">
                  <a:pos x="T2" y="T3"/>
                </a:cxn>
                <a:cxn ang="0">
                  <a:pos x="T4" y="T5"/>
                </a:cxn>
                <a:cxn ang="0">
                  <a:pos x="T6" y="T7"/>
                </a:cxn>
                <a:cxn ang="0">
                  <a:pos x="T8" y="T9"/>
                </a:cxn>
              </a:cxnLst>
              <a:rect l="0" t="0" r="r" b="b"/>
              <a:pathLst>
                <a:path w="12" h="18">
                  <a:moveTo>
                    <a:pt x="6" y="2"/>
                  </a:moveTo>
                  <a:cubicBezTo>
                    <a:pt x="2" y="4"/>
                    <a:pt x="0" y="9"/>
                    <a:pt x="0" y="13"/>
                  </a:cubicBezTo>
                  <a:cubicBezTo>
                    <a:pt x="0" y="17"/>
                    <a:pt x="2" y="18"/>
                    <a:pt x="6" y="16"/>
                  </a:cubicBezTo>
                  <a:cubicBezTo>
                    <a:pt x="9" y="14"/>
                    <a:pt x="12" y="10"/>
                    <a:pt x="12" y="6"/>
                  </a:cubicBezTo>
                  <a:cubicBezTo>
                    <a:pt x="12" y="2"/>
                    <a:pt x="9" y="0"/>
                    <a:pt x="6" y="2"/>
                  </a:cubicBezTo>
                  <a:close/>
                </a:path>
              </a:pathLst>
            </a:custGeom>
            <a:solidFill>
              <a:srgbClr val="00217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ṣḷî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D54FC37-243B-45F8-8413-18DE922ECD1F}"/>
                </a:ext>
              </a:extLst>
            </p:cNvPr>
            <p:cNvSpPr/>
            <p:nvPr/>
          </p:nvSpPr>
          <p:spPr bwMode="auto">
            <a:xfrm>
              <a:off x="6238876" y="4175126"/>
              <a:ext cx="158750" cy="234950"/>
            </a:xfrm>
            <a:custGeom>
              <a:avLst/>
              <a:gdLst>
                <a:gd name="T0" fmla="*/ 24 w 48"/>
                <a:gd name="T1" fmla="*/ 8 h 71"/>
                <a:gd name="T2" fmla="*/ 0 w 48"/>
                <a:gd name="T3" fmla="*/ 50 h 71"/>
                <a:gd name="T4" fmla="*/ 24 w 48"/>
                <a:gd name="T5" fmla="*/ 64 h 71"/>
                <a:gd name="T6" fmla="*/ 48 w 48"/>
                <a:gd name="T7" fmla="*/ 22 h 71"/>
                <a:gd name="T8" fmla="*/ 24 w 48"/>
                <a:gd name="T9" fmla="*/ 8 h 71"/>
              </a:gdLst>
              <a:ahLst/>
              <a:cxnLst>
                <a:cxn ang="0">
                  <a:pos x="T0" y="T1"/>
                </a:cxn>
                <a:cxn ang="0">
                  <a:pos x="T2" y="T3"/>
                </a:cxn>
                <a:cxn ang="0">
                  <a:pos x="T4" y="T5"/>
                </a:cxn>
                <a:cxn ang="0">
                  <a:pos x="T6" y="T7"/>
                </a:cxn>
                <a:cxn ang="0">
                  <a:pos x="T8" y="T9"/>
                </a:cxn>
              </a:cxnLst>
              <a:rect l="0" t="0" r="r" b="b"/>
              <a:pathLst>
                <a:path w="48" h="71">
                  <a:moveTo>
                    <a:pt x="24" y="8"/>
                  </a:moveTo>
                  <a:cubicBezTo>
                    <a:pt x="10" y="16"/>
                    <a:pt x="0" y="34"/>
                    <a:pt x="0" y="50"/>
                  </a:cubicBezTo>
                  <a:cubicBezTo>
                    <a:pt x="0" y="65"/>
                    <a:pt x="10" y="71"/>
                    <a:pt x="24" y="64"/>
                  </a:cubicBezTo>
                  <a:cubicBezTo>
                    <a:pt x="37" y="56"/>
                    <a:pt x="48" y="37"/>
                    <a:pt x="48" y="22"/>
                  </a:cubicBezTo>
                  <a:cubicBezTo>
                    <a:pt x="48" y="7"/>
                    <a:pt x="37" y="0"/>
                    <a:pt x="24" y="8"/>
                  </a:cubicBezTo>
                  <a:close/>
                </a:path>
              </a:pathLst>
            </a:custGeom>
            <a:solidFill>
              <a:srgbClr val="2343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ŝlí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F88D52E-8F0B-476E-BBAD-848838C8AEDF}"/>
                </a:ext>
              </a:extLst>
            </p:cNvPr>
            <p:cNvSpPr/>
            <p:nvPr/>
          </p:nvSpPr>
          <p:spPr bwMode="auto">
            <a:xfrm>
              <a:off x="6088063" y="1987551"/>
              <a:ext cx="79375" cy="117475"/>
            </a:xfrm>
            <a:custGeom>
              <a:avLst/>
              <a:gdLst>
                <a:gd name="T0" fmla="*/ 12 w 24"/>
                <a:gd name="T1" fmla="*/ 4 h 36"/>
                <a:gd name="T2" fmla="*/ 0 w 24"/>
                <a:gd name="T3" fmla="*/ 25 h 36"/>
                <a:gd name="T4" fmla="*/ 12 w 24"/>
                <a:gd name="T5" fmla="*/ 32 h 36"/>
                <a:gd name="T6" fmla="*/ 24 w 24"/>
                <a:gd name="T7" fmla="*/ 11 h 36"/>
                <a:gd name="T8" fmla="*/ 12 w 24"/>
                <a:gd name="T9" fmla="*/ 4 h 36"/>
              </a:gdLst>
              <a:ahLst/>
              <a:cxnLst>
                <a:cxn ang="0">
                  <a:pos x="T0" y="T1"/>
                </a:cxn>
                <a:cxn ang="0">
                  <a:pos x="T2" y="T3"/>
                </a:cxn>
                <a:cxn ang="0">
                  <a:pos x="T4" y="T5"/>
                </a:cxn>
                <a:cxn ang="0">
                  <a:pos x="T6" y="T7"/>
                </a:cxn>
                <a:cxn ang="0">
                  <a:pos x="T8" y="T9"/>
                </a:cxn>
              </a:cxnLst>
              <a:rect l="0" t="0" r="r" b="b"/>
              <a:pathLst>
                <a:path w="24" h="36">
                  <a:moveTo>
                    <a:pt x="12" y="4"/>
                  </a:moveTo>
                  <a:cubicBezTo>
                    <a:pt x="5" y="8"/>
                    <a:pt x="0" y="17"/>
                    <a:pt x="0" y="25"/>
                  </a:cubicBezTo>
                  <a:cubicBezTo>
                    <a:pt x="0" y="33"/>
                    <a:pt x="5" y="36"/>
                    <a:pt x="12" y="32"/>
                  </a:cubicBezTo>
                  <a:cubicBezTo>
                    <a:pt x="19" y="28"/>
                    <a:pt x="24" y="19"/>
                    <a:pt x="24" y="11"/>
                  </a:cubicBezTo>
                  <a:cubicBezTo>
                    <a:pt x="24" y="3"/>
                    <a:pt x="19" y="0"/>
                    <a:pt x="12" y="4"/>
                  </a:cubicBezTo>
                  <a:close/>
                </a:path>
              </a:pathLst>
            </a:custGeom>
            <a:solidFill>
              <a:srgbClr val="00217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sļi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DCF080B-27BD-41A7-B0D5-581D3C534998}"/>
                </a:ext>
              </a:extLst>
            </p:cNvPr>
            <p:cNvSpPr/>
            <p:nvPr/>
          </p:nvSpPr>
          <p:spPr bwMode="auto">
            <a:xfrm>
              <a:off x="6226176" y="1782763"/>
              <a:ext cx="320675" cy="233363"/>
            </a:xfrm>
            <a:custGeom>
              <a:avLst/>
              <a:gdLst>
                <a:gd name="T0" fmla="*/ 0 w 97"/>
                <a:gd name="T1" fmla="*/ 63 h 71"/>
                <a:gd name="T2" fmla="*/ 9 w 97"/>
                <a:gd name="T3" fmla="*/ 68 h 71"/>
                <a:gd name="T4" fmla="*/ 89 w 97"/>
                <a:gd name="T5" fmla="*/ 22 h 71"/>
                <a:gd name="T6" fmla="*/ 97 w 97"/>
                <a:gd name="T7" fmla="*/ 7 h 71"/>
                <a:gd name="T8" fmla="*/ 89 w 97"/>
                <a:gd name="T9" fmla="*/ 3 h 71"/>
                <a:gd name="T10" fmla="*/ 9 w 97"/>
                <a:gd name="T11" fmla="*/ 49 h 71"/>
                <a:gd name="T12" fmla="*/ 0 w 97"/>
                <a:gd name="T13" fmla="*/ 63 h 71"/>
              </a:gdLst>
              <a:ahLst/>
              <a:cxnLst>
                <a:cxn ang="0">
                  <a:pos x="T0" y="T1"/>
                </a:cxn>
                <a:cxn ang="0">
                  <a:pos x="T2" y="T3"/>
                </a:cxn>
                <a:cxn ang="0">
                  <a:pos x="T4" y="T5"/>
                </a:cxn>
                <a:cxn ang="0">
                  <a:pos x="T6" y="T7"/>
                </a:cxn>
                <a:cxn ang="0">
                  <a:pos x="T8" y="T9"/>
                </a:cxn>
                <a:cxn ang="0">
                  <a:pos x="T10" y="T11"/>
                </a:cxn>
                <a:cxn ang="0">
                  <a:pos x="T12" y="T13"/>
                </a:cxn>
              </a:cxnLst>
              <a:rect l="0" t="0" r="r" b="b"/>
              <a:pathLst>
                <a:path w="97" h="71">
                  <a:moveTo>
                    <a:pt x="0" y="63"/>
                  </a:moveTo>
                  <a:cubicBezTo>
                    <a:pt x="0" y="69"/>
                    <a:pt x="4" y="71"/>
                    <a:pt x="9" y="68"/>
                  </a:cubicBezTo>
                  <a:cubicBezTo>
                    <a:pt x="89" y="22"/>
                    <a:pt x="89" y="22"/>
                    <a:pt x="89" y="22"/>
                  </a:cubicBezTo>
                  <a:cubicBezTo>
                    <a:pt x="94" y="19"/>
                    <a:pt x="97" y="12"/>
                    <a:pt x="97" y="7"/>
                  </a:cubicBezTo>
                  <a:cubicBezTo>
                    <a:pt x="97" y="2"/>
                    <a:pt x="94" y="0"/>
                    <a:pt x="89" y="3"/>
                  </a:cubicBezTo>
                  <a:cubicBezTo>
                    <a:pt x="9" y="49"/>
                    <a:pt x="9" y="49"/>
                    <a:pt x="9" y="49"/>
                  </a:cubicBezTo>
                  <a:cubicBezTo>
                    <a:pt x="4" y="52"/>
                    <a:pt x="0" y="58"/>
                    <a:pt x="0" y="63"/>
                  </a:cubicBezTo>
                  <a:close/>
                </a:path>
              </a:pathLst>
            </a:custGeom>
            <a:solidFill>
              <a:srgbClr val="00217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sļî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8AAF6D2-6417-46BF-A430-953B765CEEE5}"/>
                </a:ext>
              </a:extLst>
            </p:cNvPr>
            <p:cNvSpPr/>
            <p:nvPr/>
          </p:nvSpPr>
          <p:spPr bwMode="auto">
            <a:xfrm>
              <a:off x="5595938" y="2444751"/>
              <a:ext cx="66675" cy="95250"/>
            </a:xfrm>
            <a:custGeom>
              <a:avLst/>
              <a:gdLst>
                <a:gd name="T0" fmla="*/ 10 w 20"/>
                <a:gd name="T1" fmla="*/ 3 h 29"/>
                <a:gd name="T2" fmla="*/ 20 w 20"/>
                <a:gd name="T3" fmla="*/ 20 h 29"/>
                <a:gd name="T4" fmla="*/ 10 w 20"/>
                <a:gd name="T5" fmla="*/ 26 h 29"/>
                <a:gd name="T6" fmla="*/ 0 w 20"/>
                <a:gd name="T7" fmla="*/ 9 h 29"/>
                <a:gd name="T8" fmla="*/ 10 w 20"/>
                <a:gd name="T9" fmla="*/ 3 h 29"/>
              </a:gdLst>
              <a:ahLst/>
              <a:cxnLst>
                <a:cxn ang="0">
                  <a:pos x="T0" y="T1"/>
                </a:cxn>
                <a:cxn ang="0">
                  <a:pos x="T2" y="T3"/>
                </a:cxn>
                <a:cxn ang="0">
                  <a:pos x="T4" y="T5"/>
                </a:cxn>
                <a:cxn ang="0">
                  <a:pos x="T6" y="T7"/>
                </a:cxn>
                <a:cxn ang="0">
                  <a:pos x="T8" y="T9"/>
                </a:cxn>
              </a:cxnLst>
              <a:rect l="0" t="0" r="r" b="b"/>
              <a:pathLst>
                <a:path w="20" h="29">
                  <a:moveTo>
                    <a:pt x="10" y="3"/>
                  </a:moveTo>
                  <a:cubicBezTo>
                    <a:pt x="15" y="7"/>
                    <a:pt x="20" y="14"/>
                    <a:pt x="20" y="20"/>
                  </a:cubicBezTo>
                  <a:cubicBezTo>
                    <a:pt x="20" y="27"/>
                    <a:pt x="15" y="29"/>
                    <a:pt x="10" y="26"/>
                  </a:cubicBezTo>
                  <a:cubicBezTo>
                    <a:pt x="5" y="23"/>
                    <a:pt x="0" y="15"/>
                    <a:pt x="0" y="9"/>
                  </a:cubicBezTo>
                  <a:cubicBezTo>
                    <a:pt x="0" y="3"/>
                    <a:pt x="5" y="0"/>
                    <a:pt x="10" y="3"/>
                  </a:cubicBezTo>
                  <a:close/>
                </a:path>
              </a:pathLst>
            </a:custGeom>
            <a:solidFill>
              <a:srgbClr val="00217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lï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9E3D0C2-BCE2-48D4-B869-84CE55613E10}"/>
                </a:ext>
              </a:extLst>
            </p:cNvPr>
            <p:cNvSpPr/>
            <p:nvPr/>
          </p:nvSpPr>
          <p:spPr bwMode="auto">
            <a:xfrm>
              <a:off x="5595938" y="2692401"/>
              <a:ext cx="66675" cy="95250"/>
            </a:xfrm>
            <a:custGeom>
              <a:avLst/>
              <a:gdLst>
                <a:gd name="T0" fmla="*/ 10 w 20"/>
                <a:gd name="T1" fmla="*/ 4 h 29"/>
                <a:gd name="T2" fmla="*/ 20 w 20"/>
                <a:gd name="T3" fmla="*/ 20 h 29"/>
                <a:gd name="T4" fmla="*/ 10 w 20"/>
                <a:gd name="T5" fmla="*/ 26 h 29"/>
                <a:gd name="T6" fmla="*/ 0 w 20"/>
                <a:gd name="T7" fmla="*/ 9 h 29"/>
                <a:gd name="T8" fmla="*/ 10 w 20"/>
                <a:gd name="T9" fmla="*/ 4 h 29"/>
              </a:gdLst>
              <a:ahLst/>
              <a:cxnLst>
                <a:cxn ang="0">
                  <a:pos x="T0" y="T1"/>
                </a:cxn>
                <a:cxn ang="0">
                  <a:pos x="T2" y="T3"/>
                </a:cxn>
                <a:cxn ang="0">
                  <a:pos x="T4" y="T5"/>
                </a:cxn>
                <a:cxn ang="0">
                  <a:pos x="T6" y="T7"/>
                </a:cxn>
                <a:cxn ang="0">
                  <a:pos x="T8" y="T9"/>
                </a:cxn>
              </a:cxnLst>
              <a:rect l="0" t="0" r="r" b="b"/>
              <a:pathLst>
                <a:path w="20" h="29">
                  <a:moveTo>
                    <a:pt x="10" y="4"/>
                  </a:moveTo>
                  <a:cubicBezTo>
                    <a:pt x="15" y="7"/>
                    <a:pt x="20" y="14"/>
                    <a:pt x="20" y="20"/>
                  </a:cubicBezTo>
                  <a:cubicBezTo>
                    <a:pt x="20" y="27"/>
                    <a:pt x="15" y="29"/>
                    <a:pt x="10" y="26"/>
                  </a:cubicBezTo>
                  <a:cubicBezTo>
                    <a:pt x="5" y="23"/>
                    <a:pt x="0" y="15"/>
                    <a:pt x="0" y="9"/>
                  </a:cubicBezTo>
                  <a:cubicBezTo>
                    <a:pt x="0" y="3"/>
                    <a:pt x="5" y="0"/>
                    <a:pt x="10" y="4"/>
                  </a:cubicBezTo>
                  <a:close/>
                </a:path>
              </a:pathLst>
            </a:custGeom>
            <a:solidFill>
              <a:srgbClr val="00217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ṥļi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29DEC87-D0D4-4B10-9949-00F673091B58}"/>
                </a:ext>
              </a:extLst>
            </p:cNvPr>
            <p:cNvSpPr/>
            <p:nvPr/>
          </p:nvSpPr>
          <p:spPr bwMode="auto">
            <a:xfrm>
              <a:off x="5586413" y="2451101"/>
              <a:ext cx="65088" cy="96838"/>
            </a:xfrm>
            <a:custGeom>
              <a:avLst/>
              <a:gdLst>
                <a:gd name="T0" fmla="*/ 10 w 20"/>
                <a:gd name="T1" fmla="*/ 3 h 29"/>
                <a:gd name="T2" fmla="*/ 20 w 20"/>
                <a:gd name="T3" fmla="*/ 20 h 29"/>
                <a:gd name="T4" fmla="*/ 10 w 20"/>
                <a:gd name="T5" fmla="*/ 26 h 29"/>
                <a:gd name="T6" fmla="*/ 0 w 20"/>
                <a:gd name="T7" fmla="*/ 9 h 29"/>
                <a:gd name="T8" fmla="*/ 10 w 20"/>
                <a:gd name="T9" fmla="*/ 3 h 29"/>
              </a:gdLst>
              <a:ahLst/>
              <a:cxnLst>
                <a:cxn ang="0">
                  <a:pos x="T0" y="T1"/>
                </a:cxn>
                <a:cxn ang="0">
                  <a:pos x="T2" y="T3"/>
                </a:cxn>
                <a:cxn ang="0">
                  <a:pos x="T4" y="T5"/>
                </a:cxn>
                <a:cxn ang="0">
                  <a:pos x="T6" y="T7"/>
                </a:cxn>
                <a:cxn ang="0">
                  <a:pos x="T8" y="T9"/>
                </a:cxn>
              </a:cxnLst>
              <a:rect l="0" t="0" r="r" b="b"/>
              <a:pathLst>
                <a:path w="20" h="29">
                  <a:moveTo>
                    <a:pt x="10" y="3"/>
                  </a:moveTo>
                  <a:cubicBezTo>
                    <a:pt x="15" y="6"/>
                    <a:pt x="20" y="14"/>
                    <a:pt x="20" y="20"/>
                  </a:cubicBezTo>
                  <a:cubicBezTo>
                    <a:pt x="20" y="26"/>
                    <a:pt x="15" y="29"/>
                    <a:pt x="10" y="26"/>
                  </a:cubicBezTo>
                  <a:cubicBezTo>
                    <a:pt x="5" y="22"/>
                    <a:pt x="0" y="15"/>
                    <a:pt x="0" y="9"/>
                  </a:cubicBezTo>
                  <a:cubicBezTo>
                    <a:pt x="0" y="2"/>
                    <a:pt x="5" y="0"/>
                    <a:pt x="10" y="3"/>
                  </a:cubicBezTo>
                  <a:close/>
                </a:path>
              </a:pathLst>
            </a:custGeom>
            <a:solidFill>
              <a:srgbClr val="2460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ŝľí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B4C3B58-AF02-46E7-875C-225DE27B2732}"/>
                </a:ext>
              </a:extLst>
            </p:cNvPr>
            <p:cNvSpPr/>
            <p:nvPr/>
          </p:nvSpPr>
          <p:spPr bwMode="auto">
            <a:xfrm>
              <a:off x="5586413" y="2698751"/>
              <a:ext cx="65088" cy="95250"/>
            </a:xfrm>
            <a:custGeom>
              <a:avLst/>
              <a:gdLst>
                <a:gd name="T0" fmla="*/ 10 w 20"/>
                <a:gd name="T1" fmla="*/ 3 h 29"/>
                <a:gd name="T2" fmla="*/ 20 w 20"/>
                <a:gd name="T3" fmla="*/ 20 h 29"/>
                <a:gd name="T4" fmla="*/ 10 w 20"/>
                <a:gd name="T5" fmla="*/ 26 h 29"/>
                <a:gd name="T6" fmla="*/ 0 w 20"/>
                <a:gd name="T7" fmla="*/ 9 h 29"/>
                <a:gd name="T8" fmla="*/ 10 w 20"/>
                <a:gd name="T9" fmla="*/ 3 h 29"/>
              </a:gdLst>
              <a:ahLst/>
              <a:cxnLst>
                <a:cxn ang="0">
                  <a:pos x="T0" y="T1"/>
                </a:cxn>
                <a:cxn ang="0">
                  <a:pos x="T2" y="T3"/>
                </a:cxn>
                <a:cxn ang="0">
                  <a:pos x="T4" y="T5"/>
                </a:cxn>
                <a:cxn ang="0">
                  <a:pos x="T6" y="T7"/>
                </a:cxn>
                <a:cxn ang="0">
                  <a:pos x="T8" y="T9"/>
                </a:cxn>
              </a:cxnLst>
              <a:rect l="0" t="0" r="r" b="b"/>
              <a:pathLst>
                <a:path w="20" h="29">
                  <a:moveTo>
                    <a:pt x="10" y="3"/>
                  </a:moveTo>
                  <a:cubicBezTo>
                    <a:pt x="15" y="6"/>
                    <a:pt x="20" y="14"/>
                    <a:pt x="20" y="20"/>
                  </a:cubicBezTo>
                  <a:cubicBezTo>
                    <a:pt x="20" y="26"/>
                    <a:pt x="15" y="29"/>
                    <a:pt x="10" y="26"/>
                  </a:cubicBezTo>
                  <a:cubicBezTo>
                    <a:pt x="5" y="23"/>
                    <a:pt x="0" y="15"/>
                    <a:pt x="0" y="9"/>
                  </a:cubicBezTo>
                  <a:cubicBezTo>
                    <a:pt x="0" y="3"/>
                    <a:pt x="5" y="0"/>
                    <a:pt x="10" y="3"/>
                  </a:cubicBezTo>
                  <a:close/>
                </a:path>
              </a:pathLst>
            </a:custGeom>
            <a:solidFill>
              <a:srgbClr val="2460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ŝḻî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F30E635-CB28-4A2F-8A7C-E0CD778C5FFD}"/>
                </a:ext>
              </a:extLst>
            </p:cNvPr>
            <p:cNvSpPr/>
            <p:nvPr/>
          </p:nvSpPr>
          <p:spPr bwMode="auto">
            <a:xfrm>
              <a:off x="5969001" y="1812926"/>
              <a:ext cx="1125538" cy="2671763"/>
            </a:xfrm>
            <a:custGeom>
              <a:avLst/>
              <a:gdLst>
                <a:gd name="T0" fmla="*/ 341 w 341"/>
                <a:gd name="T1" fmla="*/ 10 h 811"/>
                <a:gd name="T2" fmla="*/ 331 w 341"/>
                <a:gd name="T3" fmla="*/ 4 h 811"/>
                <a:gd name="T4" fmla="*/ 293 w 341"/>
                <a:gd name="T5" fmla="*/ 26 h 811"/>
                <a:gd name="T6" fmla="*/ 10 w 341"/>
                <a:gd name="T7" fmla="*/ 189 h 811"/>
                <a:gd name="T8" fmla="*/ 0 w 341"/>
                <a:gd name="T9" fmla="*/ 207 h 811"/>
                <a:gd name="T10" fmla="*/ 0 w 341"/>
                <a:gd name="T11" fmla="*/ 802 h 811"/>
                <a:gd name="T12" fmla="*/ 10 w 341"/>
                <a:gd name="T13" fmla="*/ 808 h 811"/>
                <a:gd name="T14" fmla="*/ 293 w 341"/>
                <a:gd name="T15" fmla="*/ 645 h 811"/>
                <a:gd name="T16" fmla="*/ 331 w 341"/>
                <a:gd name="T17" fmla="*/ 623 h 811"/>
                <a:gd name="T18" fmla="*/ 341 w 341"/>
                <a:gd name="T19" fmla="*/ 605 h 811"/>
                <a:gd name="T20" fmla="*/ 341 w 341"/>
                <a:gd name="T21" fmla="*/ 1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811">
                  <a:moveTo>
                    <a:pt x="341" y="10"/>
                  </a:moveTo>
                  <a:cubicBezTo>
                    <a:pt x="341" y="3"/>
                    <a:pt x="337" y="0"/>
                    <a:pt x="331" y="4"/>
                  </a:cubicBezTo>
                  <a:cubicBezTo>
                    <a:pt x="293" y="26"/>
                    <a:pt x="293" y="26"/>
                    <a:pt x="293" y="26"/>
                  </a:cubicBezTo>
                  <a:cubicBezTo>
                    <a:pt x="10" y="189"/>
                    <a:pt x="10" y="189"/>
                    <a:pt x="10" y="189"/>
                  </a:cubicBezTo>
                  <a:cubicBezTo>
                    <a:pt x="5" y="192"/>
                    <a:pt x="0" y="200"/>
                    <a:pt x="0" y="207"/>
                  </a:cubicBezTo>
                  <a:cubicBezTo>
                    <a:pt x="0" y="802"/>
                    <a:pt x="0" y="802"/>
                    <a:pt x="0" y="802"/>
                  </a:cubicBezTo>
                  <a:cubicBezTo>
                    <a:pt x="0" y="808"/>
                    <a:pt x="5" y="811"/>
                    <a:pt x="10" y="808"/>
                  </a:cubicBezTo>
                  <a:cubicBezTo>
                    <a:pt x="293" y="645"/>
                    <a:pt x="293" y="645"/>
                    <a:pt x="293" y="645"/>
                  </a:cubicBezTo>
                  <a:cubicBezTo>
                    <a:pt x="331" y="623"/>
                    <a:pt x="331" y="623"/>
                    <a:pt x="331" y="623"/>
                  </a:cubicBezTo>
                  <a:cubicBezTo>
                    <a:pt x="337" y="619"/>
                    <a:pt x="341" y="611"/>
                    <a:pt x="341" y="605"/>
                  </a:cubicBezTo>
                  <a:lnTo>
                    <a:pt x="34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ïṥḷï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8A87B5F-FDF5-4A1D-B7AE-928AE00BC519}"/>
                </a:ext>
              </a:extLst>
            </p:cNvPr>
            <p:cNvSpPr/>
            <p:nvPr/>
          </p:nvSpPr>
          <p:spPr bwMode="auto">
            <a:xfrm>
              <a:off x="5962651" y="1890713"/>
              <a:ext cx="976313" cy="2593975"/>
            </a:xfrm>
            <a:custGeom>
              <a:avLst/>
              <a:gdLst>
                <a:gd name="T0" fmla="*/ 8 w 296"/>
                <a:gd name="T1" fmla="*/ 787 h 787"/>
                <a:gd name="T2" fmla="*/ 4 w 296"/>
                <a:gd name="T3" fmla="*/ 786 h 787"/>
                <a:gd name="T4" fmla="*/ 0 w 296"/>
                <a:gd name="T5" fmla="*/ 778 h 787"/>
                <a:gd name="T6" fmla="*/ 0 w 296"/>
                <a:gd name="T7" fmla="*/ 183 h 787"/>
                <a:gd name="T8" fmla="*/ 11 w 296"/>
                <a:gd name="T9" fmla="*/ 163 h 787"/>
                <a:gd name="T10" fmla="*/ 294 w 296"/>
                <a:gd name="T11" fmla="*/ 0 h 787"/>
                <a:gd name="T12" fmla="*/ 296 w 296"/>
                <a:gd name="T13" fmla="*/ 3 h 787"/>
                <a:gd name="T14" fmla="*/ 13 w 296"/>
                <a:gd name="T15" fmla="*/ 166 h 787"/>
                <a:gd name="T16" fmla="*/ 4 w 296"/>
                <a:gd name="T17" fmla="*/ 183 h 787"/>
                <a:gd name="T18" fmla="*/ 4 w 296"/>
                <a:gd name="T19" fmla="*/ 778 h 787"/>
                <a:gd name="T20" fmla="*/ 6 w 296"/>
                <a:gd name="T21" fmla="*/ 783 h 787"/>
                <a:gd name="T22" fmla="*/ 11 w 296"/>
                <a:gd name="T23" fmla="*/ 782 h 787"/>
                <a:gd name="T24" fmla="*/ 294 w 296"/>
                <a:gd name="T25" fmla="*/ 619 h 787"/>
                <a:gd name="T26" fmla="*/ 296 w 296"/>
                <a:gd name="T27" fmla="*/ 623 h 787"/>
                <a:gd name="T28" fmla="*/ 13 w 296"/>
                <a:gd name="T29" fmla="*/ 785 h 787"/>
                <a:gd name="T30" fmla="*/ 8 w 296"/>
                <a:gd name="T31" fmla="*/ 787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787">
                  <a:moveTo>
                    <a:pt x="8" y="787"/>
                  </a:moveTo>
                  <a:cubicBezTo>
                    <a:pt x="6" y="787"/>
                    <a:pt x="5" y="787"/>
                    <a:pt x="4" y="786"/>
                  </a:cubicBezTo>
                  <a:cubicBezTo>
                    <a:pt x="2" y="785"/>
                    <a:pt x="0" y="782"/>
                    <a:pt x="0" y="778"/>
                  </a:cubicBezTo>
                  <a:cubicBezTo>
                    <a:pt x="0" y="183"/>
                    <a:pt x="0" y="183"/>
                    <a:pt x="0" y="183"/>
                  </a:cubicBezTo>
                  <a:cubicBezTo>
                    <a:pt x="0" y="175"/>
                    <a:pt x="5" y="167"/>
                    <a:pt x="11" y="163"/>
                  </a:cubicBezTo>
                  <a:cubicBezTo>
                    <a:pt x="294" y="0"/>
                    <a:pt x="294" y="0"/>
                    <a:pt x="294" y="0"/>
                  </a:cubicBezTo>
                  <a:cubicBezTo>
                    <a:pt x="296" y="3"/>
                    <a:pt x="296" y="3"/>
                    <a:pt x="296" y="3"/>
                  </a:cubicBezTo>
                  <a:cubicBezTo>
                    <a:pt x="13" y="166"/>
                    <a:pt x="13" y="166"/>
                    <a:pt x="13" y="166"/>
                  </a:cubicBezTo>
                  <a:cubicBezTo>
                    <a:pt x="8" y="169"/>
                    <a:pt x="4" y="177"/>
                    <a:pt x="4" y="183"/>
                  </a:cubicBezTo>
                  <a:cubicBezTo>
                    <a:pt x="4" y="778"/>
                    <a:pt x="4" y="778"/>
                    <a:pt x="4" y="778"/>
                  </a:cubicBezTo>
                  <a:cubicBezTo>
                    <a:pt x="4" y="780"/>
                    <a:pt x="5" y="782"/>
                    <a:pt x="6" y="783"/>
                  </a:cubicBezTo>
                  <a:cubicBezTo>
                    <a:pt x="7" y="783"/>
                    <a:pt x="9" y="783"/>
                    <a:pt x="11" y="782"/>
                  </a:cubicBezTo>
                  <a:cubicBezTo>
                    <a:pt x="294" y="619"/>
                    <a:pt x="294" y="619"/>
                    <a:pt x="294" y="619"/>
                  </a:cubicBezTo>
                  <a:cubicBezTo>
                    <a:pt x="296" y="623"/>
                    <a:pt x="296" y="623"/>
                    <a:pt x="296" y="623"/>
                  </a:cubicBezTo>
                  <a:cubicBezTo>
                    <a:pt x="13" y="785"/>
                    <a:pt x="13" y="785"/>
                    <a:pt x="13" y="785"/>
                  </a:cubicBezTo>
                  <a:cubicBezTo>
                    <a:pt x="12" y="787"/>
                    <a:pt x="10" y="787"/>
                    <a:pt x="8" y="787"/>
                  </a:cubicBez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ŝlí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49020FC-DF7F-43ED-B02B-63C4BEAFE099}"/>
                </a:ext>
              </a:extLst>
            </p:cNvPr>
            <p:cNvSpPr/>
            <p:nvPr/>
          </p:nvSpPr>
          <p:spPr bwMode="auto">
            <a:xfrm>
              <a:off x="6932613" y="1812926"/>
              <a:ext cx="168275" cy="2132013"/>
            </a:xfrm>
            <a:custGeom>
              <a:avLst/>
              <a:gdLst>
                <a:gd name="T0" fmla="*/ 2 w 51"/>
                <a:gd name="T1" fmla="*/ 647 h 647"/>
                <a:gd name="T2" fmla="*/ 0 w 51"/>
                <a:gd name="T3" fmla="*/ 643 h 647"/>
                <a:gd name="T4" fmla="*/ 38 w 51"/>
                <a:gd name="T5" fmla="*/ 621 h 647"/>
                <a:gd name="T6" fmla="*/ 47 w 51"/>
                <a:gd name="T7" fmla="*/ 605 h 647"/>
                <a:gd name="T8" fmla="*/ 47 w 51"/>
                <a:gd name="T9" fmla="*/ 10 h 647"/>
                <a:gd name="T10" fmla="*/ 45 w 51"/>
                <a:gd name="T11" fmla="*/ 5 h 647"/>
                <a:gd name="T12" fmla="*/ 40 w 51"/>
                <a:gd name="T13" fmla="*/ 5 h 647"/>
                <a:gd name="T14" fmla="*/ 2 w 51"/>
                <a:gd name="T15" fmla="*/ 27 h 647"/>
                <a:gd name="T16" fmla="*/ 0 w 51"/>
                <a:gd name="T17" fmla="*/ 24 h 647"/>
                <a:gd name="T18" fmla="*/ 38 w 51"/>
                <a:gd name="T19" fmla="*/ 2 h 647"/>
                <a:gd name="T20" fmla="*/ 47 w 51"/>
                <a:gd name="T21" fmla="*/ 1 h 647"/>
                <a:gd name="T22" fmla="*/ 51 w 51"/>
                <a:gd name="T23" fmla="*/ 10 h 647"/>
                <a:gd name="T24" fmla="*/ 51 w 51"/>
                <a:gd name="T25" fmla="*/ 605 h 647"/>
                <a:gd name="T26" fmla="*/ 40 w 51"/>
                <a:gd name="T27" fmla="*/ 624 h 647"/>
                <a:gd name="T28" fmla="*/ 2 w 51"/>
                <a:gd name="T29"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647">
                  <a:moveTo>
                    <a:pt x="2" y="647"/>
                  </a:moveTo>
                  <a:cubicBezTo>
                    <a:pt x="0" y="643"/>
                    <a:pt x="0" y="643"/>
                    <a:pt x="0" y="643"/>
                  </a:cubicBezTo>
                  <a:cubicBezTo>
                    <a:pt x="38" y="621"/>
                    <a:pt x="38" y="621"/>
                    <a:pt x="38" y="621"/>
                  </a:cubicBezTo>
                  <a:cubicBezTo>
                    <a:pt x="43" y="618"/>
                    <a:pt x="47" y="611"/>
                    <a:pt x="47" y="605"/>
                  </a:cubicBezTo>
                  <a:cubicBezTo>
                    <a:pt x="47" y="10"/>
                    <a:pt x="47" y="10"/>
                    <a:pt x="47" y="10"/>
                  </a:cubicBezTo>
                  <a:cubicBezTo>
                    <a:pt x="47" y="7"/>
                    <a:pt x="47" y="5"/>
                    <a:pt x="45" y="5"/>
                  </a:cubicBezTo>
                  <a:cubicBezTo>
                    <a:pt x="44" y="4"/>
                    <a:pt x="42" y="4"/>
                    <a:pt x="40" y="5"/>
                  </a:cubicBezTo>
                  <a:cubicBezTo>
                    <a:pt x="2" y="27"/>
                    <a:pt x="2" y="27"/>
                    <a:pt x="2" y="27"/>
                  </a:cubicBezTo>
                  <a:cubicBezTo>
                    <a:pt x="0" y="24"/>
                    <a:pt x="0" y="24"/>
                    <a:pt x="0" y="24"/>
                  </a:cubicBezTo>
                  <a:cubicBezTo>
                    <a:pt x="38" y="2"/>
                    <a:pt x="38" y="2"/>
                    <a:pt x="38" y="2"/>
                  </a:cubicBezTo>
                  <a:cubicBezTo>
                    <a:pt x="41" y="0"/>
                    <a:pt x="45" y="0"/>
                    <a:pt x="47" y="1"/>
                  </a:cubicBezTo>
                  <a:cubicBezTo>
                    <a:pt x="50" y="3"/>
                    <a:pt x="51" y="6"/>
                    <a:pt x="51" y="10"/>
                  </a:cubicBezTo>
                  <a:cubicBezTo>
                    <a:pt x="51" y="605"/>
                    <a:pt x="51" y="605"/>
                    <a:pt x="51" y="605"/>
                  </a:cubicBezTo>
                  <a:cubicBezTo>
                    <a:pt x="51" y="612"/>
                    <a:pt x="46" y="621"/>
                    <a:pt x="40" y="624"/>
                  </a:cubicBezTo>
                  <a:lnTo>
                    <a:pt x="2" y="647"/>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ïślï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CD82D79-EA3A-4743-A7F3-F6B15131BE33}"/>
                </a:ext>
              </a:extLst>
            </p:cNvPr>
            <p:cNvSpPr/>
            <p:nvPr/>
          </p:nvSpPr>
          <p:spPr bwMode="auto">
            <a:xfrm>
              <a:off x="7486651" y="1470026"/>
              <a:ext cx="538163" cy="463550"/>
            </a:xfrm>
            <a:custGeom>
              <a:avLst/>
              <a:gdLst>
                <a:gd name="T0" fmla="*/ 146 w 163"/>
                <a:gd name="T1" fmla="*/ 33 h 141"/>
                <a:gd name="T2" fmla="*/ 139 w 163"/>
                <a:gd name="T3" fmla="*/ 37 h 141"/>
                <a:gd name="T4" fmla="*/ 140 w 163"/>
                <a:gd name="T5" fmla="*/ 30 h 141"/>
                <a:gd name="T6" fmla="*/ 119 w 163"/>
                <a:gd name="T7" fmla="*/ 18 h 141"/>
                <a:gd name="T8" fmla="*/ 110 w 163"/>
                <a:gd name="T9" fmla="*/ 26 h 141"/>
                <a:gd name="T10" fmla="*/ 110 w 163"/>
                <a:gd name="T11" fmla="*/ 26 h 141"/>
                <a:gd name="T12" fmla="*/ 81 w 163"/>
                <a:gd name="T13" fmla="*/ 9 h 141"/>
                <a:gd name="T14" fmla="*/ 53 w 163"/>
                <a:gd name="T15" fmla="*/ 58 h 141"/>
                <a:gd name="T16" fmla="*/ 53 w 163"/>
                <a:gd name="T17" fmla="*/ 61 h 141"/>
                <a:gd name="T18" fmla="*/ 42 w 163"/>
                <a:gd name="T19" fmla="*/ 64 h 141"/>
                <a:gd name="T20" fmla="*/ 21 w 163"/>
                <a:gd name="T21" fmla="*/ 100 h 141"/>
                <a:gd name="T22" fmla="*/ 21 w 163"/>
                <a:gd name="T23" fmla="*/ 105 h 141"/>
                <a:gd name="T24" fmla="*/ 18 w 163"/>
                <a:gd name="T25" fmla="*/ 107 h 141"/>
                <a:gd name="T26" fmla="*/ 0 w 163"/>
                <a:gd name="T27" fmla="*/ 131 h 141"/>
                <a:gd name="T28" fmla="*/ 18 w 163"/>
                <a:gd name="T29" fmla="*/ 135 h 141"/>
                <a:gd name="T30" fmla="*/ 146 w 163"/>
                <a:gd name="T31" fmla="*/ 61 h 141"/>
                <a:gd name="T32" fmla="*/ 163 w 163"/>
                <a:gd name="T33" fmla="*/ 37 h 141"/>
                <a:gd name="T34" fmla="*/ 146 w 163"/>
                <a:gd name="T35" fmla="*/ 3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41">
                  <a:moveTo>
                    <a:pt x="146" y="33"/>
                  </a:moveTo>
                  <a:cubicBezTo>
                    <a:pt x="139" y="37"/>
                    <a:pt x="139" y="37"/>
                    <a:pt x="139" y="37"/>
                  </a:cubicBezTo>
                  <a:cubicBezTo>
                    <a:pt x="140" y="35"/>
                    <a:pt x="140" y="32"/>
                    <a:pt x="140" y="30"/>
                  </a:cubicBezTo>
                  <a:cubicBezTo>
                    <a:pt x="140" y="17"/>
                    <a:pt x="131" y="11"/>
                    <a:pt x="119" y="18"/>
                  </a:cubicBezTo>
                  <a:cubicBezTo>
                    <a:pt x="116" y="20"/>
                    <a:pt x="112" y="23"/>
                    <a:pt x="110" y="26"/>
                  </a:cubicBezTo>
                  <a:cubicBezTo>
                    <a:pt x="110" y="26"/>
                    <a:pt x="110" y="26"/>
                    <a:pt x="110" y="26"/>
                  </a:cubicBezTo>
                  <a:cubicBezTo>
                    <a:pt x="110" y="8"/>
                    <a:pt x="97" y="0"/>
                    <a:pt x="81" y="9"/>
                  </a:cubicBezTo>
                  <a:cubicBezTo>
                    <a:pt x="66" y="18"/>
                    <a:pt x="53" y="40"/>
                    <a:pt x="53" y="58"/>
                  </a:cubicBezTo>
                  <a:cubicBezTo>
                    <a:pt x="53" y="59"/>
                    <a:pt x="53" y="60"/>
                    <a:pt x="53" y="61"/>
                  </a:cubicBezTo>
                  <a:cubicBezTo>
                    <a:pt x="50" y="60"/>
                    <a:pt x="46" y="61"/>
                    <a:pt x="42" y="64"/>
                  </a:cubicBezTo>
                  <a:cubicBezTo>
                    <a:pt x="30" y="70"/>
                    <a:pt x="21" y="87"/>
                    <a:pt x="21" y="100"/>
                  </a:cubicBezTo>
                  <a:cubicBezTo>
                    <a:pt x="21" y="102"/>
                    <a:pt x="21" y="104"/>
                    <a:pt x="21" y="105"/>
                  </a:cubicBezTo>
                  <a:cubicBezTo>
                    <a:pt x="18" y="107"/>
                    <a:pt x="18" y="107"/>
                    <a:pt x="18" y="107"/>
                  </a:cubicBezTo>
                  <a:cubicBezTo>
                    <a:pt x="8" y="113"/>
                    <a:pt x="0" y="123"/>
                    <a:pt x="0" y="131"/>
                  </a:cubicBezTo>
                  <a:cubicBezTo>
                    <a:pt x="0" y="139"/>
                    <a:pt x="8" y="141"/>
                    <a:pt x="18" y="135"/>
                  </a:cubicBezTo>
                  <a:cubicBezTo>
                    <a:pt x="146" y="61"/>
                    <a:pt x="146" y="61"/>
                    <a:pt x="146" y="61"/>
                  </a:cubicBezTo>
                  <a:cubicBezTo>
                    <a:pt x="155" y="56"/>
                    <a:pt x="163" y="45"/>
                    <a:pt x="163" y="37"/>
                  </a:cubicBezTo>
                  <a:cubicBezTo>
                    <a:pt x="163" y="30"/>
                    <a:pt x="155" y="28"/>
                    <a:pt x="146" y="33"/>
                  </a:cubicBez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Sli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5A83CA5-4E0A-4FA4-B9F5-BC0258E1E142}"/>
                </a:ext>
              </a:extLst>
            </p:cNvPr>
            <p:cNvSpPr/>
            <p:nvPr/>
          </p:nvSpPr>
          <p:spPr bwMode="auto">
            <a:xfrm>
              <a:off x="6318251" y="2230438"/>
              <a:ext cx="430213" cy="633413"/>
            </a:xfrm>
            <a:custGeom>
              <a:avLst/>
              <a:gdLst>
                <a:gd name="T0" fmla="*/ 65 w 130"/>
                <a:gd name="T1" fmla="*/ 21 h 192"/>
                <a:gd name="T2" fmla="*/ 130 w 130"/>
                <a:gd name="T3" fmla="*/ 58 h 192"/>
                <a:gd name="T4" fmla="*/ 65 w 130"/>
                <a:gd name="T5" fmla="*/ 171 h 192"/>
                <a:gd name="T6" fmla="*/ 0 w 130"/>
                <a:gd name="T7" fmla="*/ 133 h 192"/>
                <a:gd name="T8" fmla="*/ 65 w 130"/>
                <a:gd name="T9" fmla="*/ 21 h 192"/>
              </a:gdLst>
              <a:ahLst/>
              <a:cxnLst>
                <a:cxn ang="0">
                  <a:pos x="T0" y="T1"/>
                </a:cxn>
                <a:cxn ang="0">
                  <a:pos x="T2" y="T3"/>
                </a:cxn>
                <a:cxn ang="0">
                  <a:pos x="T4" y="T5"/>
                </a:cxn>
                <a:cxn ang="0">
                  <a:pos x="T6" y="T7"/>
                </a:cxn>
                <a:cxn ang="0">
                  <a:pos x="T8" y="T9"/>
                </a:cxn>
              </a:cxnLst>
              <a:rect l="0" t="0" r="r" b="b"/>
              <a:pathLst>
                <a:path w="130" h="192">
                  <a:moveTo>
                    <a:pt x="65" y="21"/>
                  </a:moveTo>
                  <a:cubicBezTo>
                    <a:pt x="101" y="0"/>
                    <a:pt x="130" y="17"/>
                    <a:pt x="130" y="58"/>
                  </a:cubicBezTo>
                  <a:cubicBezTo>
                    <a:pt x="130" y="100"/>
                    <a:pt x="101" y="150"/>
                    <a:pt x="65" y="171"/>
                  </a:cubicBezTo>
                  <a:cubicBezTo>
                    <a:pt x="29" y="192"/>
                    <a:pt x="0" y="175"/>
                    <a:pt x="0" y="133"/>
                  </a:cubicBezTo>
                  <a:cubicBezTo>
                    <a:pt x="0" y="92"/>
                    <a:pt x="29" y="42"/>
                    <a:pt x="65" y="21"/>
                  </a:cubicBez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š1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2035925-3049-415C-996A-D220383C9BA1}"/>
                </a:ext>
              </a:extLst>
            </p:cNvPr>
            <p:cNvSpPr/>
            <p:nvPr/>
          </p:nvSpPr>
          <p:spPr bwMode="auto">
            <a:xfrm>
              <a:off x="6464301" y="2386013"/>
              <a:ext cx="138113" cy="204788"/>
            </a:xfrm>
            <a:custGeom>
              <a:avLst/>
              <a:gdLst>
                <a:gd name="T0" fmla="*/ 21 w 42"/>
                <a:gd name="T1" fmla="*/ 6 h 62"/>
                <a:gd name="T2" fmla="*/ 42 w 42"/>
                <a:gd name="T3" fmla="*/ 19 h 62"/>
                <a:gd name="T4" fmla="*/ 21 w 42"/>
                <a:gd name="T5" fmla="*/ 55 h 62"/>
                <a:gd name="T6" fmla="*/ 0 w 42"/>
                <a:gd name="T7" fmla="*/ 43 h 62"/>
                <a:gd name="T8" fmla="*/ 21 w 42"/>
                <a:gd name="T9" fmla="*/ 6 h 62"/>
              </a:gdLst>
              <a:ahLst/>
              <a:cxnLst>
                <a:cxn ang="0">
                  <a:pos x="T0" y="T1"/>
                </a:cxn>
                <a:cxn ang="0">
                  <a:pos x="T2" y="T3"/>
                </a:cxn>
                <a:cxn ang="0">
                  <a:pos x="T4" y="T5"/>
                </a:cxn>
                <a:cxn ang="0">
                  <a:pos x="T6" y="T7"/>
                </a:cxn>
                <a:cxn ang="0">
                  <a:pos x="T8" y="T9"/>
                </a:cxn>
              </a:cxnLst>
              <a:rect l="0" t="0" r="r" b="b"/>
              <a:pathLst>
                <a:path w="42" h="62">
                  <a:moveTo>
                    <a:pt x="21" y="6"/>
                  </a:moveTo>
                  <a:cubicBezTo>
                    <a:pt x="32" y="0"/>
                    <a:pt x="42" y="5"/>
                    <a:pt x="42" y="19"/>
                  </a:cubicBezTo>
                  <a:cubicBezTo>
                    <a:pt x="42" y="32"/>
                    <a:pt x="32" y="48"/>
                    <a:pt x="21" y="55"/>
                  </a:cubicBezTo>
                  <a:cubicBezTo>
                    <a:pt x="9" y="62"/>
                    <a:pt x="0" y="56"/>
                    <a:pt x="0" y="43"/>
                  </a:cubicBezTo>
                  <a:cubicBezTo>
                    <a:pt x="0" y="30"/>
                    <a:pt x="9" y="13"/>
                    <a:pt x="21" y="6"/>
                  </a:cubicBez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íS1í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475D333-F9C5-40A2-8C5C-17E271855D39}"/>
                </a:ext>
              </a:extLst>
            </p:cNvPr>
            <p:cNvSpPr/>
            <p:nvPr/>
          </p:nvSpPr>
          <p:spPr bwMode="auto">
            <a:xfrm>
              <a:off x="6400801" y="2540001"/>
              <a:ext cx="268288" cy="290513"/>
            </a:xfrm>
            <a:custGeom>
              <a:avLst/>
              <a:gdLst>
                <a:gd name="T0" fmla="*/ 81 w 81"/>
                <a:gd name="T1" fmla="*/ 31 h 88"/>
                <a:gd name="T2" fmla="*/ 46 w 81"/>
                <a:gd name="T3" fmla="*/ 11 h 88"/>
                <a:gd name="T4" fmla="*/ 34 w 81"/>
                <a:gd name="T5" fmla="*/ 18 h 88"/>
                <a:gd name="T6" fmla="*/ 0 w 81"/>
                <a:gd name="T7" fmla="*/ 78 h 88"/>
                <a:gd name="T8" fmla="*/ 0 w 81"/>
                <a:gd name="T9" fmla="*/ 84 h 88"/>
                <a:gd name="T10" fmla="*/ 40 w 81"/>
                <a:gd name="T11" fmla="*/ 77 h 88"/>
                <a:gd name="T12" fmla="*/ 81 w 81"/>
                <a:gd name="T13" fmla="*/ 36 h 88"/>
                <a:gd name="T14" fmla="*/ 81 w 81"/>
                <a:gd name="T15" fmla="*/ 31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8">
                  <a:moveTo>
                    <a:pt x="81" y="31"/>
                  </a:moveTo>
                  <a:cubicBezTo>
                    <a:pt x="81" y="9"/>
                    <a:pt x="65" y="0"/>
                    <a:pt x="46" y="11"/>
                  </a:cubicBezTo>
                  <a:cubicBezTo>
                    <a:pt x="34" y="18"/>
                    <a:pt x="34" y="18"/>
                    <a:pt x="34" y="18"/>
                  </a:cubicBezTo>
                  <a:cubicBezTo>
                    <a:pt x="15" y="29"/>
                    <a:pt x="0" y="56"/>
                    <a:pt x="0" y="78"/>
                  </a:cubicBezTo>
                  <a:cubicBezTo>
                    <a:pt x="0" y="84"/>
                    <a:pt x="0" y="84"/>
                    <a:pt x="0" y="84"/>
                  </a:cubicBezTo>
                  <a:cubicBezTo>
                    <a:pt x="11" y="88"/>
                    <a:pt x="25" y="86"/>
                    <a:pt x="40" y="77"/>
                  </a:cubicBezTo>
                  <a:cubicBezTo>
                    <a:pt x="55" y="68"/>
                    <a:pt x="70" y="53"/>
                    <a:pt x="81" y="36"/>
                  </a:cubicBezTo>
                  <a:lnTo>
                    <a:pt x="81" y="31"/>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1i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1B2A7B6-4BE1-4C9A-8018-BB28B6ED6CD5}"/>
                </a:ext>
              </a:extLst>
            </p:cNvPr>
            <p:cNvSpPr/>
            <p:nvPr/>
          </p:nvSpPr>
          <p:spPr bwMode="auto">
            <a:xfrm>
              <a:off x="6094413" y="2928938"/>
              <a:ext cx="320675" cy="234950"/>
            </a:xfrm>
            <a:custGeom>
              <a:avLst/>
              <a:gdLst>
                <a:gd name="T0" fmla="*/ 7 w 97"/>
                <a:gd name="T1" fmla="*/ 50 h 71"/>
                <a:gd name="T2" fmla="*/ 91 w 97"/>
                <a:gd name="T3" fmla="*/ 2 h 71"/>
                <a:gd name="T4" fmla="*/ 97 w 97"/>
                <a:gd name="T5" fmla="*/ 6 h 71"/>
                <a:gd name="T6" fmla="*/ 97 w 97"/>
                <a:gd name="T7" fmla="*/ 9 h 71"/>
                <a:gd name="T8" fmla="*/ 91 w 97"/>
                <a:gd name="T9" fmla="*/ 21 h 71"/>
                <a:gd name="T10" fmla="*/ 7 w 97"/>
                <a:gd name="T11" fmla="*/ 69 h 71"/>
                <a:gd name="T12" fmla="*/ 0 w 97"/>
                <a:gd name="T13" fmla="*/ 65 h 71"/>
                <a:gd name="T14" fmla="*/ 0 w 97"/>
                <a:gd name="T15" fmla="*/ 62 h 71"/>
                <a:gd name="T16" fmla="*/ 7 w 97"/>
                <a:gd name="T17" fmla="*/ 5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71">
                  <a:moveTo>
                    <a:pt x="7" y="50"/>
                  </a:moveTo>
                  <a:cubicBezTo>
                    <a:pt x="91" y="2"/>
                    <a:pt x="91" y="2"/>
                    <a:pt x="91" y="2"/>
                  </a:cubicBezTo>
                  <a:cubicBezTo>
                    <a:pt x="94" y="0"/>
                    <a:pt x="97" y="2"/>
                    <a:pt x="97" y="6"/>
                  </a:cubicBezTo>
                  <a:cubicBezTo>
                    <a:pt x="97" y="9"/>
                    <a:pt x="97" y="9"/>
                    <a:pt x="97" y="9"/>
                  </a:cubicBezTo>
                  <a:cubicBezTo>
                    <a:pt x="97" y="13"/>
                    <a:pt x="94" y="19"/>
                    <a:pt x="91" y="21"/>
                  </a:cubicBezTo>
                  <a:cubicBezTo>
                    <a:pt x="7" y="69"/>
                    <a:pt x="7" y="69"/>
                    <a:pt x="7" y="69"/>
                  </a:cubicBezTo>
                  <a:cubicBezTo>
                    <a:pt x="3" y="71"/>
                    <a:pt x="0" y="70"/>
                    <a:pt x="0" y="65"/>
                  </a:cubicBezTo>
                  <a:cubicBezTo>
                    <a:pt x="0" y="62"/>
                    <a:pt x="0" y="62"/>
                    <a:pt x="0" y="62"/>
                  </a:cubicBezTo>
                  <a:cubicBezTo>
                    <a:pt x="0" y="58"/>
                    <a:pt x="3" y="53"/>
                    <a:pt x="7" y="50"/>
                  </a:cubicBezTo>
                  <a:close/>
                </a:path>
              </a:pathLst>
            </a:custGeom>
            <a:solidFill>
              <a:srgbClr val="4C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ṩḷï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7D36FB7-2CB6-41B0-8351-C3AA05E90BDB}"/>
                </a:ext>
              </a:extLst>
            </p:cNvPr>
            <p:cNvSpPr/>
            <p:nvPr/>
          </p:nvSpPr>
          <p:spPr bwMode="auto">
            <a:xfrm>
              <a:off x="6094413" y="2800351"/>
              <a:ext cx="858838" cy="614363"/>
            </a:xfrm>
            <a:custGeom>
              <a:avLst/>
              <a:gdLst>
                <a:gd name="T0" fmla="*/ 3 w 260"/>
                <a:gd name="T1" fmla="*/ 148 h 186"/>
                <a:gd name="T2" fmla="*/ 257 w 260"/>
                <a:gd name="T3" fmla="*/ 2 h 186"/>
                <a:gd name="T4" fmla="*/ 260 w 260"/>
                <a:gd name="T5" fmla="*/ 4 h 186"/>
                <a:gd name="T6" fmla="*/ 260 w 260"/>
                <a:gd name="T7" fmla="*/ 33 h 186"/>
                <a:gd name="T8" fmla="*/ 257 w 260"/>
                <a:gd name="T9" fmla="*/ 39 h 186"/>
                <a:gd name="T10" fmla="*/ 3 w 260"/>
                <a:gd name="T11" fmla="*/ 185 h 186"/>
                <a:gd name="T12" fmla="*/ 0 w 260"/>
                <a:gd name="T13" fmla="*/ 183 h 186"/>
                <a:gd name="T14" fmla="*/ 0 w 260"/>
                <a:gd name="T15" fmla="*/ 154 h 186"/>
                <a:gd name="T16" fmla="*/ 3 w 260"/>
                <a:gd name="T17" fmla="*/ 14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6">
                  <a:moveTo>
                    <a:pt x="3" y="148"/>
                  </a:moveTo>
                  <a:cubicBezTo>
                    <a:pt x="257" y="2"/>
                    <a:pt x="257" y="2"/>
                    <a:pt x="257" y="2"/>
                  </a:cubicBezTo>
                  <a:cubicBezTo>
                    <a:pt x="258" y="0"/>
                    <a:pt x="260" y="1"/>
                    <a:pt x="260" y="4"/>
                  </a:cubicBezTo>
                  <a:cubicBezTo>
                    <a:pt x="260" y="33"/>
                    <a:pt x="260" y="33"/>
                    <a:pt x="260" y="33"/>
                  </a:cubicBezTo>
                  <a:cubicBezTo>
                    <a:pt x="260" y="35"/>
                    <a:pt x="258" y="38"/>
                    <a:pt x="257" y="39"/>
                  </a:cubicBezTo>
                  <a:cubicBezTo>
                    <a:pt x="3" y="185"/>
                    <a:pt x="3" y="185"/>
                    <a:pt x="3" y="185"/>
                  </a:cubicBezTo>
                  <a:cubicBezTo>
                    <a:pt x="2" y="186"/>
                    <a:pt x="0" y="185"/>
                    <a:pt x="0" y="183"/>
                  </a:cubicBezTo>
                  <a:cubicBezTo>
                    <a:pt x="0" y="154"/>
                    <a:pt x="0" y="154"/>
                    <a:pt x="0" y="154"/>
                  </a:cubicBezTo>
                  <a:cubicBezTo>
                    <a:pt x="0" y="151"/>
                    <a:pt x="2" y="149"/>
                    <a:pt x="3" y="148"/>
                  </a:cubicBezTo>
                  <a:close/>
                </a:path>
              </a:pathLst>
            </a:custGeom>
            <a:solidFill>
              <a:srgbClr val="C1E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ṥlî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9514931-08A4-4A42-8C66-FFB40F43DE61}"/>
                </a:ext>
              </a:extLst>
            </p:cNvPr>
            <p:cNvSpPr/>
            <p:nvPr/>
          </p:nvSpPr>
          <p:spPr bwMode="auto">
            <a:xfrm>
              <a:off x="6094413" y="3360738"/>
              <a:ext cx="320675" cy="238125"/>
            </a:xfrm>
            <a:custGeom>
              <a:avLst/>
              <a:gdLst>
                <a:gd name="T0" fmla="*/ 7 w 97"/>
                <a:gd name="T1" fmla="*/ 51 h 72"/>
                <a:gd name="T2" fmla="*/ 91 w 97"/>
                <a:gd name="T3" fmla="*/ 2 h 72"/>
                <a:gd name="T4" fmla="*/ 97 w 97"/>
                <a:gd name="T5" fmla="*/ 6 h 72"/>
                <a:gd name="T6" fmla="*/ 97 w 97"/>
                <a:gd name="T7" fmla="*/ 9 h 72"/>
                <a:gd name="T8" fmla="*/ 91 w 97"/>
                <a:gd name="T9" fmla="*/ 21 h 72"/>
                <a:gd name="T10" fmla="*/ 7 w 97"/>
                <a:gd name="T11" fmla="*/ 69 h 72"/>
                <a:gd name="T12" fmla="*/ 0 w 97"/>
                <a:gd name="T13" fmla="*/ 65 h 72"/>
                <a:gd name="T14" fmla="*/ 0 w 97"/>
                <a:gd name="T15" fmla="*/ 63 h 72"/>
                <a:gd name="T16" fmla="*/ 7 w 97"/>
                <a:gd name="T17" fmla="*/ 5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72">
                  <a:moveTo>
                    <a:pt x="7" y="51"/>
                  </a:moveTo>
                  <a:cubicBezTo>
                    <a:pt x="91" y="2"/>
                    <a:pt x="91" y="2"/>
                    <a:pt x="91" y="2"/>
                  </a:cubicBezTo>
                  <a:cubicBezTo>
                    <a:pt x="94" y="0"/>
                    <a:pt x="97" y="2"/>
                    <a:pt x="97" y="6"/>
                  </a:cubicBezTo>
                  <a:cubicBezTo>
                    <a:pt x="97" y="9"/>
                    <a:pt x="97" y="9"/>
                    <a:pt x="97" y="9"/>
                  </a:cubicBezTo>
                  <a:cubicBezTo>
                    <a:pt x="97" y="14"/>
                    <a:pt x="94" y="19"/>
                    <a:pt x="91" y="21"/>
                  </a:cubicBezTo>
                  <a:cubicBezTo>
                    <a:pt x="7" y="69"/>
                    <a:pt x="7" y="69"/>
                    <a:pt x="7" y="69"/>
                  </a:cubicBezTo>
                  <a:cubicBezTo>
                    <a:pt x="3" y="72"/>
                    <a:pt x="0" y="70"/>
                    <a:pt x="0" y="65"/>
                  </a:cubicBezTo>
                  <a:cubicBezTo>
                    <a:pt x="0" y="63"/>
                    <a:pt x="0" y="63"/>
                    <a:pt x="0" y="63"/>
                  </a:cubicBezTo>
                  <a:cubicBezTo>
                    <a:pt x="0" y="58"/>
                    <a:pt x="3" y="53"/>
                    <a:pt x="7" y="51"/>
                  </a:cubicBezTo>
                  <a:close/>
                </a:path>
              </a:pathLst>
            </a:custGeom>
            <a:solidFill>
              <a:srgbClr val="4C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šlï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650E319-9D8F-4EC6-8DB7-8F998909A10B}"/>
                </a:ext>
              </a:extLst>
            </p:cNvPr>
            <p:cNvSpPr/>
            <p:nvPr/>
          </p:nvSpPr>
          <p:spPr bwMode="auto">
            <a:xfrm>
              <a:off x="6094413" y="3235326"/>
              <a:ext cx="858838" cy="614363"/>
            </a:xfrm>
            <a:custGeom>
              <a:avLst/>
              <a:gdLst>
                <a:gd name="T0" fmla="*/ 3 w 260"/>
                <a:gd name="T1" fmla="*/ 147 h 186"/>
                <a:gd name="T2" fmla="*/ 257 w 260"/>
                <a:gd name="T3" fmla="*/ 1 h 186"/>
                <a:gd name="T4" fmla="*/ 260 w 260"/>
                <a:gd name="T5" fmla="*/ 3 h 186"/>
                <a:gd name="T6" fmla="*/ 260 w 260"/>
                <a:gd name="T7" fmla="*/ 32 h 186"/>
                <a:gd name="T8" fmla="*/ 257 w 260"/>
                <a:gd name="T9" fmla="*/ 38 h 186"/>
                <a:gd name="T10" fmla="*/ 3 w 260"/>
                <a:gd name="T11" fmla="*/ 184 h 186"/>
                <a:gd name="T12" fmla="*/ 0 w 260"/>
                <a:gd name="T13" fmla="*/ 182 h 186"/>
                <a:gd name="T14" fmla="*/ 0 w 260"/>
                <a:gd name="T15" fmla="*/ 153 h 186"/>
                <a:gd name="T16" fmla="*/ 3 w 260"/>
                <a:gd name="T17" fmla="*/ 14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6">
                  <a:moveTo>
                    <a:pt x="3" y="147"/>
                  </a:moveTo>
                  <a:cubicBezTo>
                    <a:pt x="257" y="1"/>
                    <a:pt x="257" y="1"/>
                    <a:pt x="257" y="1"/>
                  </a:cubicBezTo>
                  <a:cubicBezTo>
                    <a:pt x="258" y="0"/>
                    <a:pt x="260" y="1"/>
                    <a:pt x="260" y="3"/>
                  </a:cubicBezTo>
                  <a:cubicBezTo>
                    <a:pt x="260" y="32"/>
                    <a:pt x="260" y="32"/>
                    <a:pt x="260" y="32"/>
                  </a:cubicBezTo>
                  <a:cubicBezTo>
                    <a:pt x="260" y="35"/>
                    <a:pt x="258" y="37"/>
                    <a:pt x="257" y="38"/>
                  </a:cubicBezTo>
                  <a:cubicBezTo>
                    <a:pt x="3" y="184"/>
                    <a:pt x="3" y="184"/>
                    <a:pt x="3" y="184"/>
                  </a:cubicBezTo>
                  <a:cubicBezTo>
                    <a:pt x="2" y="186"/>
                    <a:pt x="0" y="185"/>
                    <a:pt x="0" y="182"/>
                  </a:cubicBezTo>
                  <a:cubicBezTo>
                    <a:pt x="0" y="153"/>
                    <a:pt x="0" y="153"/>
                    <a:pt x="0" y="153"/>
                  </a:cubicBezTo>
                  <a:cubicBezTo>
                    <a:pt x="0" y="151"/>
                    <a:pt x="2" y="148"/>
                    <a:pt x="3" y="147"/>
                  </a:cubicBezTo>
                  <a:close/>
                </a:path>
              </a:pathLst>
            </a:custGeom>
            <a:solidFill>
              <a:srgbClr val="C1E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sľî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D02DA48-8B96-4B59-A71B-617A08996763}"/>
                </a:ext>
              </a:extLst>
            </p:cNvPr>
            <p:cNvSpPr/>
            <p:nvPr/>
          </p:nvSpPr>
          <p:spPr bwMode="auto">
            <a:xfrm>
              <a:off x="6415088" y="3578226"/>
              <a:ext cx="376238" cy="360363"/>
            </a:xfrm>
            <a:custGeom>
              <a:avLst/>
              <a:gdLst>
                <a:gd name="T0" fmla="*/ 7 w 114"/>
                <a:gd name="T1" fmla="*/ 60 h 109"/>
                <a:gd name="T2" fmla="*/ 107 w 114"/>
                <a:gd name="T3" fmla="*/ 2 h 109"/>
                <a:gd name="T4" fmla="*/ 114 w 114"/>
                <a:gd name="T5" fmla="*/ 6 h 109"/>
                <a:gd name="T6" fmla="*/ 114 w 114"/>
                <a:gd name="T7" fmla="*/ 37 h 109"/>
                <a:gd name="T8" fmla="*/ 107 w 114"/>
                <a:gd name="T9" fmla="*/ 49 h 109"/>
                <a:gd name="T10" fmla="*/ 7 w 114"/>
                <a:gd name="T11" fmla="*/ 107 h 109"/>
                <a:gd name="T12" fmla="*/ 0 w 114"/>
                <a:gd name="T13" fmla="*/ 103 h 109"/>
                <a:gd name="T14" fmla="*/ 0 w 114"/>
                <a:gd name="T15" fmla="*/ 72 h 109"/>
                <a:gd name="T16" fmla="*/ 7 w 114"/>
                <a:gd name="T17" fmla="*/ 6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09">
                  <a:moveTo>
                    <a:pt x="7" y="60"/>
                  </a:moveTo>
                  <a:cubicBezTo>
                    <a:pt x="107" y="2"/>
                    <a:pt x="107" y="2"/>
                    <a:pt x="107" y="2"/>
                  </a:cubicBezTo>
                  <a:cubicBezTo>
                    <a:pt x="111" y="0"/>
                    <a:pt x="114" y="2"/>
                    <a:pt x="114" y="6"/>
                  </a:cubicBezTo>
                  <a:cubicBezTo>
                    <a:pt x="114" y="37"/>
                    <a:pt x="114" y="37"/>
                    <a:pt x="114" y="37"/>
                  </a:cubicBezTo>
                  <a:cubicBezTo>
                    <a:pt x="114" y="41"/>
                    <a:pt x="111" y="47"/>
                    <a:pt x="107" y="49"/>
                  </a:cubicBezTo>
                  <a:cubicBezTo>
                    <a:pt x="7" y="107"/>
                    <a:pt x="7" y="107"/>
                    <a:pt x="7" y="107"/>
                  </a:cubicBezTo>
                  <a:cubicBezTo>
                    <a:pt x="4" y="109"/>
                    <a:pt x="0" y="107"/>
                    <a:pt x="0" y="103"/>
                  </a:cubicBezTo>
                  <a:cubicBezTo>
                    <a:pt x="0" y="72"/>
                    <a:pt x="0" y="72"/>
                    <a:pt x="0" y="72"/>
                  </a:cubicBezTo>
                  <a:cubicBezTo>
                    <a:pt x="0" y="67"/>
                    <a:pt x="4" y="62"/>
                    <a:pt x="7" y="60"/>
                  </a:cubicBezTo>
                  <a:close/>
                </a:path>
              </a:pathLst>
            </a:custGeom>
            <a:solidFill>
              <a:srgbClr val="4C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íṩľí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EB6D799-D176-4395-B3AB-430DD7BDCFD3}"/>
                </a:ext>
              </a:extLst>
            </p:cNvPr>
            <p:cNvSpPr/>
            <p:nvPr/>
          </p:nvSpPr>
          <p:spPr bwMode="auto">
            <a:xfrm>
              <a:off x="6880226" y="2894013"/>
              <a:ext cx="1000125" cy="631825"/>
            </a:xfrm>
            <a:custGeom>
              <a:avLst/>
              <a:gdLst>
                <a:gd name="T0" fmla="*/ 103 w 303"/>
                <a:gd name="T1" fmla="*/ 137 h 192"/>
                <a:gd name="T2" fmla="*/ 51 w 303"/>
                <a:gd name="T3" fmla="*/ 62 h 192"/>
                <a:gd name="T4" fmla="*/ 52 w 303"/>
                <a:gd name="T5" fmla="*/ 42 h 192"/>
                <a:gd name="T6" fmla="*/ 54 w 303"/>
                <a:gd name="T7" fmla="*/ 26 h 192"/>
                <a:gd name="T8" fmla="*/ 46 w 303"/>
                <a:gd name="T9" fmla="*/ 27 h 192"/>
                <a:gd name="T10" fmla="*/ 40 w 303"/>
                <a:gd name="T11" fmla="*/ 40 h 192"/>
                <a:gd name="T12" fmla="*/ 18 w 303"/>
                <a:gd name="T13" fmla="*/ 14 h 192"/>
                <a:gd name="T14" fmla="*/ 3 w 303"/>
                <a:gd name="T15" fmla="*/ 3 h 192"/>
                <a:gd name="T16" fmla="*/ 7 w 303"/>
                <a:gd name="T17" fmla="*/ 18 h 192"/>
                <a:gd name="T18" fmla="*/ 15 w 303"/>
                <a:gd name="T19" fmla="*/ 31 h 192"/>
                <a:gd name="T20" fmla="*/ 9 w 303"/>
                <a:gd name="T21" fmla="*/ 36 h 192"/>
                <a:gd name="T22" fmla="*/ 7 w 303"/>
                <a:gd name="T23" fmla="*/ 45 h 192"/>
                <a:gd name="T24" fmla="*/ 5 w 303"/>
                <a:gd name="T25" fmla="*/ 55 h 192"/>
                <a:gd name="T26" fmla="*/ 22 w 303"/>
                <a:gd name="T27" fmla="*/ 73 h 192"/>
                <a:gd name="T28" fmla="*/ 37 w 303"/>
                <a:gd name="T29" fmla="*/ 86 h 192"/>
                <a:gd name="T30" fmla="*/ 83 w 303"/>
                <a:gd name="T31" fmla="*/ 168 h 192"/>
                <a:gd name="T32" fmla="*/ 98 w 303"/>
                <a:gd name="T33" fmla="*/ 181 h 192"/>
                <a:gd name="T34" fmla="*/ 172 w 303"/>
                <a:gd name="T35" fmla="*/ 124 h 192"/>
                <a:gd name="T36" fmla="*/ 188 w 303"/>
                <a:gd name="T37" fmla="*/ 122 h 192"/>
                <a:gd name="T38" fmla="*/ 189 w 303"/>
                <a:gd name="T39" fmla="*/ 131 h 192"/>
                <a:gd name="T40" fmla="*/ 197 w 303"/>
                <a:gd name="T41" fmla="*/ 176 h 192"/>
                <a:gd name="T42" fmla="*/ 255 w 303"/>
                <a:gd name="T43" fmla="*/ 184 h 192"/>
                <a:gd name="T44" fmla="*/ 291 w 303"/>
                <a:gd name="T45" fmla="*/ 165 h 192"/>
                <a:gd name="T46" fmla="*/ 277 w 303"/>
                <a:gd name="T47" fmla="*/ 144 h 192"/>
                <a:gd name="T48" fmla="*/ 303 w 303"/>
                <a:gd name="T49" fmla="*/ 74 h 192"/>
                <a:gd name="T50" fmla="*/ 220 w 303"/>
                <a:gd name="T51" fmla="*/ 61 h 192"/>
                <a:gd name="T52" fmla="*/ 213 w 303"/>
                <a:gd name="T53" fmla="*/ 59 h 192"/>
                <a:gd name="T54" fmla="*/ 188 w 303"/>
                <a:gd name="T55" fmla="*/ 61 h 192"/>
                <a:gd name="T56" fmla="*/ 103 w 303"/>
                <a:gd name="T57" fmla="*/ 13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3" h="192">
                  <a:moveTo>
                    <a:pt x="103" y="137"/>
                  </a:moveTo>
                  <a:cubicBezTo>
                    <a:pt x="103" y="137"/>
                    <a:pt x="54" y="70"/>
                    <a:pt x="51" y="62"/>
                  </a:cubicBezTo>
                  <a:cubicBezTo>
                    <a:pt x="49" y="55"/>
                    <a:pt x="51" y="46"/>
                    <a:pt x="52" y="42"/>
                  </a:cubicBezTo>
                  <a:cubicBezTo>
                    <a:pt x="52" y="38"/>
                    <a:pt x="53" y="29"/>
                    <a:pt x="54" y="26"/>
                  </a:cubicBezTo>
                  <a:cubicBezTo>
                    <a:pt x="55" y="22"/>
                    <a:pt x="49" y="22"/>
                    <a:pt x="46" y="27"/>
                  </a:cubicBezTo>
                  <a:cubicBezTo>
                    <a:pt x="43" y="31"/>
                    <a:pt x="41" y="39"/>
                    <a:pt x="40" y="40"/>
                  </a:cubicBezTo>
                  <a:cubicBezTo>
                    <a:pt x="38" y="42"/>
                    <a:pt x="25" y="23"/>
                    <a:pt x="18" y="14"/>
                  </a:cubicBezTo>
                  <a:cubicBezTo>
                    <a:pt x="11" y="5"/>
                    <a:pt x="7" y="0"/>
                    <a:pt x="3" y="3"/>
                  </a:cubicBezTo>
                  <a:cubicBezTo>
                    <a:pt x="0" y="5"/>
                    <a:pt x="2" y="11"/>
                    <a:pt x="7" y="18"/>
                  </a:cubicBezTo>
                  <a:cubicBezTo>
                    <a:pt x="12" y="26"/>
                    <a:pt x="14" y="29"/>
                    <a:pt x="15" y="31"/>
                  </a:cubicBezTo>
                  <a:cubicBezTo>
                    <a:pt x="16" y="32"/>
                    <a:pt x="12" y="32"/>
                    <a:pt x="9" y="36"/>
                  </a:cubicBezTo>
                  <a:cubicBezTo>
                    <a:pt x="8" y="38"/>
                    <a:pt x="9" y="43"/>
                    <a:pt x="7" y="45"/>
                  </a:cubicBezTo>
                  <a:cubicBezTo>
                    <a:pt x="5" y="47"/>
                    <a:pt x="3" y="50"/>
                    <a:pt x="5" y="55"/>
                  </a:cubicBezTo>
                  <a:cubicBezTo>
                    <a:pt x="8" y="60"/>
                    <a:pt x="15" y="67"/>
                    <a:pt x="22" y="73"/>
                  </a:cubicBezTo>
                  <a:cubicBezTo>
                    <a:pt x="29" y="78"/>
                    <a:pt x="32" y="79"/>
                    <a:pt x="37" y="86"/>
                  </a:cubicBezTo>
                  <a:cubicBezTo>
                    <a:pt x="41" y="93"/>
                    <a:pt x="80" y="164"/>
                    <a:pt x="83" y="168"/>
                  </a:cubicBezTo>
                  <a:cubicBezTo>
                    <a:pt x="85" y="172"/>
                    <a:pt x="90" y="181"/>
                    <a:pt x="98" y="181"/>
                  </a:cubicBezTo>
                  <a:cubicBezTo>
                    <a:pt x="106" y="182"/>
                    <a:pt x="169" y="127"/>
                    <a:pt x="172" y="124"/>
                  </a:cubicBezTo>
                  <a:cubicBezTo>
                    <a:pt x="183" y="116"/>
                    <a:pt x="186" y="115"/>
                    <a:pt x="188" y="122"/>
                  </a:cubicBezTo>
                  <a:cubicBezTo>
                    <a:pt x="188" y="125"/>
                    <a:pt x="189" y="128"/>
                    <a:pt x="189" y="131"/>
                  </a:cubicBezTo>
                  <a:cubicBezTo>
                    <a:pt x="190" y="141"/>
                    <a:pt x="197" y="176"/>
                    <a:pt x="197" y="176"/>
                  </a:cubicBezTo>
                  <a:cubicBezTo>
                    <a:pt x="197" y="176"/>
                    <a:pt x="229" y="192"/>
                    <a:pt x="255" y="184"/>
                  </a:cubicBezTo>
                  <a:cubicBezTo>
                    <a:pt x="282" y="176"/>
                    <a:pt x="291" y="165"/>
                    <a:pt x="291" y="165"/>
                  </a:cubicBezTo>
                  <a:cubicBezTo>
                    <a:pt x="277" y="144"/>
                    <a:pt x="277" y="144"/>
                    <a:pt x="277" y="144"/>
                  </a:cubicBezTo>
                  <a:cubicBezTo>
                    <a:pt x="281" y="135"/>
                    <a:pt x="298" y="99"/>
                    <a:pt x="303" y="74"/>
                  </a:cubicBezTo>
                  <a:cubicBezTo>
                    <a:pt x="220" y="61"/>
                    <a:pt x="220" y="61"/>
                    <a:pt x="220" y="61"/>
                  </a:cubicBezTo>
                  <a:cubicBezTo>
                    <a:pt x="219" y="60"/>
                    <a:pt x="216" y="60"/>
                    <a:pt x="213" y="59"/>
                  </a:cubicBezTo>
                  <a:cubicBezTo>
                    <a:pt x="208" y="58"/>
                    <a:pt x="197" y="54"/>
                    <a:pt x="188" y="61"/>
                  </a:cubicBezTo>
                  <a:cubicBezTo>
                    <a:pt x="160" y="86"/>
                    <a:pt x="103" y="137"/>
                    <a:pt x="103" y="137"/>
                  </a:cubicBezTo>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šľi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D5E812A-9EAE-4DEE-AB0E-1DB58E28E399}"/>
                </a:ext>
              </a:extLst>
            </p:cNvPr>
            <p:cNvSpPr/>
            <p:nvPr/>
          </p:nvSpPr>
          <p:spPr bwMode="auto">
            <a:xfrm>
              <a:off x="7712076" y="4716463"/>
              <a:ext cx="134938" cy="85725"/>
            </a:xfrm>
            <a:custGeom>
              <a:avLst/>
              <a:gdLst>
                <a:gd name="T0" fmla="*/ 15 w 41"/>
                <a:gd name="T1" fmla="*/ 0 h 26"/>
                <a:gd name="T2" fmla="*/ 0 w 41"/>
                <a:gd name="T3" fmla="*/ 21 h 26"/>
                <a:gd name="T4" fmla="*/ 21 w 41"/>
                <a:gd name="T5" fmla="*/ 25 h 26"/>
                <a:gd name="T6" fmla="*/ 39 w 41"/>
                <a:gd name="T7" fmla="*/ 20 h 26"/>
                <a:gd name="T8" fmla="*/ 36 w 41"/>
                <a:gd name="T9" fmla="*/ 0 h 26"/>
                <a:gd name="T10" fmla="*/ 15 w 41"/>
                <a:gd name="T11" fmla="*/ 0 h 26"/>
              </a:gdLst>
              <a:ahLst/>
              <a:cxnLst>
                <a:cxn ang="0">
                  <a:pos x="T0" y="T1"/>
                </a:cxn>
                <a:cxn ang="0">
                  <a:pos x="T2" y="T3"/>
                </a:cxn>
                <a:cxn ang="0">
                  <a:pos x="T4" y="T5"/>
                </a:cxn>
                <a:cxn ang="0">
                  <a:pos x="T6" y="T7"/>
                </a:cxn>
                <a:cxn ang="0">
                  <a:pos x="T8" y="T9"/>
                </a:cxn>
                <a:cxn ang="0">
                  <a:pos x="T10" y="T11"/>
                </a:cxn>
              </a:cxnLst>
              <a:rect l="0" t="0" r="r" b="b"/>
              <a:pathLst>
                <a:path w="41" h="26">
                  <a:moveTo>
                    <a:pt x="15" y="0"/>
                  </a:moveTo>
                  <a:cubicBezTo>
                    <a:pt x="0" y="21"/>
                    <a:pt x="0" y="21"/>
                    <a:pt x="0" y="21"/>
                  </a:cubicBezTo>
                  <a:cubicBezTo>
                    <a:pt x="0" y="21"/>
                    <a:pt x="7" y="25"/>
                    <a:pt x="21" y="25"/>
                  </a:cubicBezTo>
                  <a:cubicBezTo>
                    <a:pt x="34" y="26"/>
                    <a:pt x="38" y="21"/>
                    <a:pt x="39" y="20"/>
                  </a:cubicBezTo>
                  <a:cubicBezTo>
                    <a:pt x="41" y="16"/>
                    <a:pt x="37" y="7"/>
                    <a:pt x="36" y="0"/>
                  </a:cubicBezTo>
                  <a:lnTo>
                    <a:pt x="15" y="0"/>
                  </a:lnTo>
                  <a:close/>
                </a:path>
              </a:pathLst>
            </a:custGeom>
            <a:solidFill>
              <a:srgbClr val="00217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isl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5CF2AB1-7F6B-40CD-B407-18431AA19575}"/>
                </a:ext>
              </a:extLst>
            </p:cNvPr>
            <p:cNvSpPr/>
            <p:nvPr/>
          </p:nvSpPr>
          <p:spPr bwMode="auto">
            <a:xfrm>
              <a:off x="7540626" y="4738688"/>
              <a:ext cx="273050" cy="125413"/>
            </a:xfrm>
            <a:custGeom>
              <a:avLst/>
              <a:gdLst>
                <a:gd name="T0" fmla="*/ 53 w 83"/>
                <a:gd name="T1" fmla="*/ 4 h 38"/>
                <a:gd name="T2" fmla="*/ 22 w 83"/>
                <a:gd name="T3" fmla="*/ 1 h 38"/>
                <a:gd name="T4" fmla="*/ 3 w 83"/>
                <a:gd name="T5" fmla="*/ 11 h 38"/>
                <a:gd name="T6" fmla="*/ 23 w 83"/>
                <a:gd name="T7" fmla="*/ 24 h 38"/>
                <a:gd name="T8" fmla="*/ 53 w 83"/>
                <a:gd name="T9" fmla="*/ 32 h 38"/>
                <a:gd name="T10" fmla="*/ 74 w 83"/>
                <a:gd name="T11" fmla="*/ 36 h 38"/>
                <a:gd name="T12" fmla="*/ 83 w 83"/>
                <a:gd name="T13" fmla="*/ 27 h 38"/>
                <a:gd name="T14" fmla="*/ 78 w 83"/>
                <a:gd name="T15" fmla="*/ 8 h 38"/>
                <a:gd name="T16" fmla="*/ 53 w 83"/>
                <a:gd name="T1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38">
                  <a:moveTo>
                    <a:pt x="53" y="4"/>
                  </a:moveTo>
                  <a:cubicBezTo>
                    <a:pt x="53" y="4"/>
                    <a:pt x="35" y="3"/>
                    <a:pt x="22" y="1"/>
                  </a:cubicBezTo>
                  <a:cubicBezTo>
                    <a:pt x="10" y="0"/>
                    <a:pt x="0" y="6"/>
                    <a:pt x="3" y="11"/>
                  </a:cubicBezTo>
                  <a:cubicBezTo>
                    <a:pt x="6" y="16"/>
                    <a:pt x="13" y="20"/>
                    <a:pt x="23" y="24"/>
                  </a:cubicBezTo>
                  <a:cubicBezTo>
                    <a:pt x="33" y="27"/>
                    <a:pt x="43" y="29"/>
                    <a:pt x="53" y="32"/>
                  </a:cubicBezTo>
                  <a:cubicBezTo>
                    <a:pt x="63" y="35"/>
                    <a:pt x="69" y="38"/>
                    <a:pt x="74" y="36"/>
                  </a:cubicBezTo>
                  <a:cubicBezTo>
                    <a:pt x="80" y="34"/>
                    <a:pt x="83" y="32"/>
                    <a:pt x="83" y="27"/>
                  </a:cubicBezTo>
                  <a:cubicBezTo>
                    <a:pt x="82" y="23"/>
                    <a:pt x="78" y="8"/>
                    <a:pt x="78" y="8"/>
                  </a:cubicBezTo>
                  <a:lnTo>
                    <a:pt x="53" y="4"/>
                  </a:lnTo>
                  <a:close/>
                </a:path>
              </a:pathLst>
            </a:custGeom>
            <a:solidFill>
              <a:srgbClr val="00217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ṧľi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F962437-BD28-4028-B020-1A16C3D783E0}"/>
                </a:ext>
              </a:extLst>
            </p:cNvPr>
            <p:cNvSpPr/>
            <p:nvPr/>
          </p:nvSpPr>
          <p:spPr bwMode="auto">
            <a:xfrm>
              <a:off x="7758113" y="4640263"/>
              <a:ext cx="82550" cy="98425"/>
            </a:xfrm>
            <a:custGeom>
              <a:avLst/>
              <a:gdLst>
                <a:gd name="T0" fmla="*/ 25 w 25"/>
                <a:gd name="T1" fmla="*/ 3 h 30"/>
                <a:gd name="T2" fmla="*/ 22 w 25"/>
                <a:gd name="T3" fmla="*/ 25 h 30"/>
                <a:gd name="T4" fmla="*/ 1 w 25"/>
                <a:gd name="T5" fmla="*/ 23 h 30"/>
                <a:gd name="T6" fmla="*/ 0 w 25"/>
                <a:gd name="T7" fmla="*/ 0 h 30"/>
                <a:gd name="T8" fmla="*/ 25 w 25"/>
                <a:gd name="T9" fmla="*/ 3 h 30"/>
              </a:gdLst>
              <a:ahLst/>
              <a:cxnLst>
                <a:cxn ang="0">
                  <a:pos x="T0" y="T1"/>
                </a:cxn>
                <a:cxn ang="0">
                  <a:pos x="T2" y="T3"/>
                </a:cxn>
                <a:cxn ang="0">
                  <a:pos x="T4" y="T5"/>
                </a:cxn>
                <a:cxn ang="0">
                  <a:pos x="T6" y="T7"/>
                </a:cxn>
                <a:cxn ang="0">
                  <a:pos x="T8" y="T9"/>
                </a:cxn>
              </a:cxnLst>
              <a:rect l="0" t="0" r="r" b="b"/>
              <a:pathLst>
                <a:path w="25" h="30">
                  <a:moveTo>
                    <a:pt x="25" y="3"/>
                  </a:moveTo>
                  <a:cubicBezTo>
                    <a:pt x="25" y="3"/>
                    <a:pt x="22" y="21"/>
                    <a:pt x="22" y="25"/>
                  </a:cubicBezTo>
                  <a:cubicBezTo>
                    <a:pt x="22" y="29"/>
                    <a:pt x="4" y="30"/>
                    <a:pt x="1" y="23"/>
                  </a:cubicBezTo>
                  <a:cubicBezTo>
                    <a:pt x="0" y="0"/>
                    <a:pt x="0" y="0"/>
                    <a:pt x="0" y="0"/>
                  </a:cubicBezTo>
                  <a:lnTo>
                    <a:pt x="25" y="3"/>
                  </a:lnTo>
                  <a:close/>
                </a:path>
              </a:pathLst>
            </a:custGeom>
            <a:solidFill>
              <a:srgbClr val="F28F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îŝľ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34D2A8B-4924-4682-B97A-D8EEFCFAB120}"/>
                </a:ext>
              </a:extLst>
            </p:cNvPr>
            <p:cNvSpPr/>
            <p:nvPr/>
          </p:nvSpPr>
          <p:spPr bwMode="auto">
            <a:xfrm>
              <a:off x="7602538" y="4686301"/>
              <a:ext cx="198438" cy="119063"/>
            </a:xfrm>
            <a:custGeom>
              <a:avLst/>
              <a:gdLst>
                <a:gd name="T0" fmla="*/ 53 w 60"/>
                <a:gd name="T1" fmla="*/ 0 h 36"/>
                <a:gd name="T2" fmla="*/ 60 w 60"/>
                <a:gd name="T3" fmla="*/ 28 h 36"/>
                <a:gd name="T4" fmla="*/ 46 w 60"/>
                <a:gd name="T5" fmla="*/ 34 h 36"/>
                <a:gd name="T6" fmla="*/ 4 w 60"/>
                <a:gd name="T7" fmla="*/ 24 h 36"/>
                <a:gd name="T8" fmla="*/ 14 w 60"/>
                <a:gd name="T9" fmla="*/ 19 h 36"/>
                <a:gd name="T10" fmla="*/ 34 w 60"/>
                <a:gd name="T11" fmla="*/ 20 h 36"/>
                <a:gd name="T12" fmla="*/ 29 w 60"/>
                <a:gd name="T13" fmla="*/ 7 h 36"/>
                <a:gd name="T14" fmla="*/ 53 w 60"/>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6">
                  <a:moveTo>
                    <a:pt x="53" y="0"/>
                  </a:moveTo>
                  <a:cubicBezTo>
                    <a:pt x="60" y="28"/>
                    <a:pt x="60" y="28"/>
                    <a:pt x="60" y="28"/>
                  </a:cubicBezTo>
                  <a:cubicBezTo>
                    <a:pt x="60" y="28"/>
                    <a:pt x="60" y="32"/>
                    <a:pt x="46" y="34"/>
                  </a:cubicBezTo>
                  <a:cubicBezTo>
                    <a:pt x="31" y="36"/>
                    <a:pt x="8" y="26"/>
                    <a:pt x="4" y="24"/>
                  </a:cubicBezTo>
                  <a:cubicBezTo>
                    <a:pt x="0" y="22"/>
                    <a:pt x="0" y="18"/>
                    <a:pt x="14" y="19"/>
                  </a:cubicBezTo>
                  <a:cubicBezTo>
                    <a:pt x="29" y="20"/>
                    <a:pt x="34" y="20"/>
                    <a:pt x="34" y="20"/>
                  </a:cubicBezTo>
                  <a:cubicBezTo>
                    <a:pt x="29" y="7"/>
                    <a:pt x="29" y="7"/>
                    <a:pt x="29" y="7"/>
                  </a:cubicBezTo>
                  <a:lnTo>
                    <a:pt x="53" y="0"/>
                  </a:ln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ṩľî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09AA58F-F8E3-4BCA-AF87-0BC13811C5CE}"/>
                </a:ext>
              </a:extLst>
            </p:cNvPr>
            <p:cNvSpPr/>
            <p:nvPr/>
          </p:nvSpPr>
          <p:spPr bwMode="auto">
            <a:xfrm>
              <a:off x="7816851" y="3127376"/>
              <a:ext cx="192088" cy="474663"/>
            </a:xfrm>
            <a:custGeom>
              <a:avLst/>
              <a:gdLst>
                <a:gd name="T0" fmla="*/ 19 w 58"/>
                <a:gd name="T1" fmla="*/ 3 h 144"/>
                <a:gd name="T2" fmla="*/ 29 w 58"/>
                <a:gd name="T3" fmla="*/ 0 h 144"/>
                <a:gd name="T4" fmla="*/ 53 w 58"/>
                <a:gd name="T5" fmla="*/ 74 h 144"/>
                <a:gd name="T6" fmla="*/ 53 w 58"/>
                <a:gd name="T7" fmla="*/ 96 h 144"/>
                <a:gd name="T8" fmla="*/ 19 w 58"/>
                <a:gd name="T9" fmla="*/ 144 h 144"/>
                <a:gd name="T10" fmla="*/ 0 w 58"/>
                <a:gd name="T11" fmla="*/ 126 h 144"/>
                <a:gd name="T12" fmla="*/ 21 w 58"/>
                <a:gd name="T13" fmla="*/ 88 h 144"/>
                <a:gd name="T14" fmla="*/ 3 w 58"/>
                <a:gd name="T15" fmla="*/ 51 h 144"/>
                <a:gd name="T16" fmla="*/ 19 w 58"/>
                <a:gd name="T17" fmla="*/ 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44">
                  <a:moveTo>
                    <a:pt x="19" y="3"/>
                  </a:moveTo>
                  <a:cubicBezTo>
                    <a:pt x="29" y="0"/>
                    <a:pt x="29" y="0"/>
                    <a:pt x="29" y="0"/>
                  </a:cubicBezTo>
                  <a:cubicBezTo>
                    <a:pt x="29" y="0"/>
                    <a:pt x="50" y="68"/>
                    <a:pt x="53" y="74"/>
                  </a:cubicBezTo>
                  <a:cubicBezTo>
                    <a:pt x="55" y="81"/>
                    <a:pt x="58" y="88"/>
                    <a:pt x="53" y="96"/>
                  </a:cubicBezTo>
                  <a:cubicBezTo>
                    <a:pt x="48" y="105"/>
                    <a:pt x="19" y="144"/>
                    <a:pt x="19" y="144"/>
                  </a:cubicBezTo>
                  <a:cubicBezTo>
                    <a:pt x="0" y="126"/>
                    <a:pt x="0" y="126"/>
                    <a:pt x="0" y="126"/>
                  </a:cubicBezTo>
                  <a:cubicBezTo>
                    <a:pt x="21" y="88"/>
                    <a:pt x="21" y="88"/>
                    <a:pt x="21" y="88"/>
                  </a:cubicBezTo>
                  <a:cubicBezTo>
                    <a:pt x="3" y="51"/>
                    <a:pt x="3" y="51"/>
                    <a:pt x="3" y="51"/>
                  </a:cubicBezTo>
                  <a:lnTo>
                    <a:pt x="19" y="3"/>
                  </a:lnTo>
                  <a:close/>
                </a:path>
              </a:pathLst>
            </a:custGeom>
            <a:solidFill>
              <a:srgbClr val="F28F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ŝľ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A16AD40-1627-497E-8DD5-C54DFD95F47E}"/>
                </a:ext>
              </a:extLst>
            </p:cNvPr>
            <p:cNvSpPr/>
            <p:nvPr/>
          </p:nvSpPr>
          <p:spPr bwMode="auto">
            <a:xfrm>
              <a:off x="7507288" y="2659063"/>
              <a:ext cx="379413" cy="315913"/>
            </a:xfrm>
            <a:custGeom>
              <a:avLst/>
              <a:gdLst>
                <a:gd name="T0" fmla="*/ 8 w 115"/>
                <a:gd name="T1" fmla="*/ 57 h 96"/>
                <a:gd name="T2" fmla="*/ 8 w 115"/>
                <a:gd name="T3" fmla="*/ 28 h 96"/>
                <a:gd name="T4" fmla="*/ 68 w 115"/>
                <a:gd name="T5" fmla="*/ 4 h 96"/>
                <a:gd name="T6" fmla="*/ 103 w 115"/>
                <a:gd name="T7" fmla="*/ 31 h 96"/>
                <a:gd name="T8" fmla="*/ 115 w 115"/>
                <a:gd name="T9" fmla="*/ 96 h 96"/>
                <a:gd name="T10" fmla="*/ 8 w 115"/>
                <a:gd name="T11" fmla="*/ 57 h 96"/>
              </a:gdLst>
              <a:ahLst/>
              <a:cxnLst>
                <a:cxn ang="0">
                  <a:pos x="T0" y="T1"/>
                </a:cxn>
                <a:cxn ang="0">
                  <a:pos x="T2" y="T3"/>
                </a:cxn>
                <a:cxn ang="0">
                  <a:pos x="T4" y="T5"/>
                </a:cxn>
                <a:cxn ang="0">
                  <a:pos x="T6" y="T7"/>
                </a:cxn>
                <a:cxn ang="0">
                  <a:pos x="T8" y="T9"/>
                </a:cxn>
                <a:cxn ang="0">
                  <a:pos x="T10" y="T11"/>
                </a:cxn>
              </a:cxnLst>
              <a:rect l="0" t="0" r="r" b="b"/>
              <a:pathLst>
                <a:path w="115" h="96">
                  <a:moveTo>
                    <a:pt x="8" y="57"/>
                  </a:moveTo>
                  <a:cubicBezTo>
                    <a:pt x="8" y="57"/>
                    <a:pt x="0" y="44"/>
                    <a:pt x="8" y="28"/>
                  </a:cubicBezTo>
                  <a:cubicBezTo>
                    <a:pt x="18" y="9"/>
                    <a:pt x="41" y="0"/>
                    <a:pt x="68" y="4"/>
                  </a:cubicBezTo>
                  <a:cubicBezTo>
                    <a:pt x="81" y="5"/>
                    <a:pt x="95" y="16"/>
                    <a:pt x="103" y="31"/>
                  </a:cubicBezTo>
                  <a:cubicBezTo>
                    <a:pt x="112" y="48"/>
                    <a:pt x="113" y="83"/>
                    <a:pt x="115" y="96"/>
                  </a:cubicBezTo>
                  <a:lnTo>
                    <a:pt x="8" y="57"/>
                  </a:lnTo>
                  <a:close/>
                </a:path>
              </a:pathLst>
            </a:custGeom>
            <a:solidFill>
              <a:srgbClr val="00217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îṣ1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E2B37B4-46BD-4EA7-A9BD-EEE32E1C9284}"/>
                </a:ext>
              </a:extLst>
            </p:cNvPr>
            <p:cNvSpPr/>
            <p:nvPr/>
          </p:nvSpPr>
          <p:spPr bwMode="auto">
            <a:xfrm>
              <a:off x="7510463" y="2873376"/>
              <a:ext cx="19050" cy="49213"/>
            </a:xfrm>
            <a:custGeom>
              <a:avLst/>
              <a:gdLst>
                <a:gd name="T0" fmla="*/ 6 w 6"/>
                <a:gd name="T1" fmla="*/ 0 h 15"/>
                <a:gd name="T2" fmla="*/ 1 w 6"/>
                <a:gd name="T3" fmla="*/ 13 h 15"/>
                <a:gd name="T4" fmla="*/ 6 w 6"/>
                <a:gd name="T5" fmla="*/ 15 h 15"/>
                <a:gd name="T6" fmla="*/ 6 w 6"/>
                <a:gd name="T7" fmla="*/ 0 h 15"/>
              </a:gdLst>
              <a:ahLst/>
              <a:cxnLst>
                <a:cxn ang="0">
                  <a:pos x="T0" y="T1"/>
                </a:cxn>
                <a:cxn ang="0">
                  <a:pos x="T2" y="T3"/>
                </a:cxn>
                <a:cxn ang="0">
                  <a:pos x="T4" y="T5"/>
                </a:cxn>
                <a:cxn ang="0">
                  <a:pos x="T6" y="T7"/>
                </a:cxn>
              </a:cxnLst>
              <a:rect l="0" t="0" r="r" b="b"/>
              <a:pathLst>
                <a:path w="6" h="15">
                  <a:moveTo>
                    <a:pt x="6" y="0"/>
                  </a:moveTo>
                  <a:cubicBezTo>
                    <a:pt x="6" y="0"/>
                    <a:pt x="0" y="12"/>
                    <a:pt x="1" y="13"/>
                  </a:cubicBezTo>
                  <a:cubicBezTo>
                    <a:pt x="2" y="14"/>
                    <a:pt x="6" y="15"/>
                    <a:pt x="6" y="15"/>
                  </a:cubicBezTo>
                  <a:lnTo>
                    <a:pt x="6" y="0"/>
                  </a:ln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ḻî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D7C6908-F2F8-4675-A2D7-4D0056E60651}"/>
                </a:ext>
              </a:extLst>
            </p:cNvPr>
            <p:cNvSpPr/>
            <p:nvPr/>
          </p:nvSpPr>
          <p:spPr bwMode="auto">
            <a:xfrm>
              <a:off x="7529513" y="2714626"/>
              <a:ext cx="255588" cy="303213"/>
            </a:xfrm>
            <a:custGeom>
              <a:avLst/>
              <a:gdLst>
                <a:gd name="T0" fmla="*/ 20 w 77"/>
                <a:gd name="T1" fmla="*/ 9 h 92"/>
                <a:gd name="T2" fmla="*/ 0 w 77"/>
                <a:gd name="T3" fmla="*/ 49 h 92"/>
                <a:gd name="T4" fmla="*/ 8 w 77"/>
                <a:gd name="T5" fmla="*/ 90 h 92"/>
                <a:gd name="T6" fmla="*/ 34 w 77"/>
                <a:gd name="T7" fmla="*/ 89 h 92"/>
                <a:gd name="T8" fmla="*/ 69 w 77"/>
                <a:gd name="T9" fmla="*/ 62 h 92"/>
                <a:gd name="T10" fmla="*/ 63 w 77"/>
                <a:gd name="T11" fmla="*/ 11 h 92"/>
                <a:gd name="T12" fmla="*/ 20 w 77"/>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77" h="92">
                  <a:moveTo>
                    <a:pt x="20" y="9"/>
                  </a:moveTo>
                  <a:cubicBezTo>
                    <a:pt x="13" y="14"/>
                    <a:pt x="1" y="22"/>
                    <a:pt x="0" y="49"/>
                  </a:cubicBezTo>
                  <a:cubicBezTo>
                    <a:pt x="0" y="78"/>
                    <a:pt x="4" y="87"/>
                    <a:pt x="8" y="90"/>
                  </a:cubicBezTo>
                  <a:cubicBezTo>
                    <a:pt x="11" y="92"/>
                    <a:pt x="27" y="91"/>
                    <a:pt x="34" y="89"/>
                  </a:cubicBezTo>
                  <a:cubicBezTo>
                    <a:pt x="41" y="88"/>
                    <a:pt x="61" y="78"/>
                    <a:pt x="69" y="62"/>
                  </a:cubicBezTo>
                  <a:cubicBezTo>
                    <a:pt x="77" y="45"/>
                    <a:pt x="76" y="18"/>
                    <a:pt x="63" y="11"/>
                  </a:cubicBezTo>
                  <a:cubicBezTo>
                    <a:pt x="45" y="0"/>
                    <a:pt x="26" y="5"/>
                    <a:pt x="20" y="9"/>
                  </a:cubicBez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îṡḻ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17694AB-6A02-43FC-B908-8A8C0B25744F}"/>
                </a:ext>
              </a:extLst>
            </p:cNvPr>
            <p:cNvSpPr/>
            <p:nvPr/>
          </p:nvSpPr>
          <p:spPr bwMode="auto">
            <a:xfrm>
              <a:off x="7708901" y="3436938"/>
              <a:ext cx="233363" cy="1230313"/>
            </a:xfrm>
            <a:custGeom>
              <a:avLst/>
              <a:gdLst>
                <a:gd name="T0" fmla="*/ 40 w 71"/>
                <a:gd name="T1" fmla="*/ 0 h 373"/>
                <a:gd name="T2" fmla="*/ 66 w 71"/>
                <a:gd name="T3" fmla="*/ 58 h 373"/>
                <a:gd name="T4" fmla="*/ 50 w 71"/>
                <a:gd name="T5" fmla="*/ 189 h 373"/>
                <a:gd name="T6" fmla="*/ 62 w 71"/>
                <a:gd name="T7" fmla="*/ 222 h 373"/>
                <a:gd name="T8" fmla="*/ 40 w 71"/>
                <a:gd name="T9" fmla="*/ 368 h 373"/>
                <a:gd name="T10" fmla="*/ 15 w 71"/>
                <a:gd name="T11" fmla="*/ 365 h 373"/>
                <a:gd name="T12" fmla="*/ 0 w 71"/>
                <a:gd name="T13" fmla="*/ 124 h 373"/>
                <a:gd name="T14" fmla="*/ 8 w 71"/>
                <a:gd name="T15" fmla="*/ 94 h 373"/>
                <a:gd name="T16" fmla="*/ 40 w 71"/>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3">
                  <a:moveTo>
                    <a:pt x="40" y="0"/>
                  </a:moveTo>
                  <a:cubicBezTo>
                    <a:pt x="52" y="19"/>
                    <a:pt x="64" y="36"/>
                    <a:pt x="66" y="58"/>
                  </a:cubicBezTo>
                  <a:cubicBezTo>
                    <a:pt x="71" y="104"/>
                    <a:pt x="54" y="156"/>
                    <a:pt x="50" y="189"/>
                  </a:cubicBezTo>
                  <a:cubicBezTo>
                    <a:pt x="50" y="189"/>
                    <a:pt x="62" y="204"/>
                    <a:pt x="62" y="222"/>
                  </a:cubicBezTo>
                  <a:cubicBezTo>
                    <a:pt x="62" y="236"/>
                    <a:pt x="40" y="368"/>
                    <a:pt x="40" y="368"/>
                  </a:cubicBezTo>
                  <a:cubicBezTo>
                    <a:pt x="40" y="368"/>
                    <a:pt x="23" y="373"/>
                    <a:pt x="15" y="365"/>
                  </a:cubicBezTo>
                  <a:cubicBezTo>
                    <a:pt x="0" y="124"/>
                    <a:pt x="0" y="124"/>
                    <a:pt x="0" y="124"/>
                  </a:cubicBezTo>
                  <a:cubicBezTo>
                    <a:pt x="8" y="94"/>
                    <a:pt x="8" y="94"/>
                    <a:pt x="8" y="94"/>
                  </a:cubicBezTo>
                  <a:lnTo>
                    <a:pt x="40" y="0"/>
                  </a:lnTo>
                  <a:close/>
                </a:path>
              </a:pathLst>
            </a:custGeom>
            <a:solidFill>
              <a:srgbClr val="2460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ş1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1FD7000-742C-4D20-83E1-73F489CE0B81}"/>
                </a:ext>
              </a:extLst>
            </p:cNvPr>
            <p:cNvSpPr/>
            <p:nvPr/>
          </p:nvSpPr>
          <p:spPr bwMode="auto">
            <a:xfrm>
              <a:off x="7708901" y="3690938"/>
              <a:ext cx="171450" cy="487363"/>
            </a:xfrm>
            <a:custGeom>
              <a:avLst/>
              <a:gdLst>
                <a:gd name="T0" fmla="*/ 0 w 52"/>
                <a:gd name="T1" fmla="*/ 47 h 148"/>
                <a:gd name="T2" fmla="*/ 8 w 52"/>
                <a:gd name="T3" fmla="*/ 17 h 148"/>
                <a:gd name="T4" fmla="*/ 52 w 52"/>
                <a:gd name="T5" fmla="*/ 0 h 148"/>
                <a:gd name="T6" fmla="*/ 20 w 52"/>
                <a:gd name="T7" fmla="*/ 23 h 148"/>
                <a:gd name="T8" fmla="*/ 7 w 52"/>
                <a:gd name="T9" fmla="*/ 61 h 148"/>
                <a:gd name="T10" fmla="*/ 6 w 52"/>
                <a:gd name="T11" fmla="*/ 148 h 148"/>
                <a:gd name="T12" fmla="*/ 0 w 52"/>
                <a:gd name="T13" fmla="*/ 47 h 148"/>
              </a:gdLst>
              <a:ahLst/>
              <a:cxnLst>
                <a:cxn ang="0">
                  <a:pos x="T0" y="T1"/>
                </a:cxn>
                <a:cxn ang="0">
                  <a:pos x="T2" y="T3"/>
                </a:cxn>
                <a:cxn ang="0">
                  <a:pos x="T4" y="T5"/>
                </a:cxn>
                <a:cxn ang="0">
                  <a:pos x="T6" y="T7"/>
                </a:cxn>
                <a:cxn ang="0">
                  <a:pos x="T8" y="T9"/>
                </a:cxn>
                <a:cxn ang="0">
                  <a:pos x="T10" y="T11"/>
                </a:cxn>
                <a:cxn ang="0">
                  <a:pos x="T12" y="T13"/>
                </a:cxn>
              </a:cxnLst>
              <a:rect l="0" t="0" r="r" b="b"/>
              <a:pathLst>
                <a:path w="52" h="148">
                  <a:moveTo>
                    <a:pt x="0" y="47"/>
                  </a:moveTo>
                  <a:cubicBezTo>
                    <a:pt x="8" y="17"/>
                    <a:pt x="8" y="17"/>
                    <a:pt x="8" y="17"/>
                  </a:cubicBezTo>
                  <a:cubicBezTo>
                    <a:pt x="8" y="17"/>
                    <a:pt x="30" y="12"/>
                    <a:pt x="52" y="0"/>
                  </a:cubicBezTo>
                  <a:cubicBezTo>
                    <a:pt x="52" y="0"/>
                    <a:pt x="43" y="15"/>
                    <a:pt x="20" y="23"/>
                  </a:cubicBezTo>
                  <a:cubicBezTo>
                    <a:pt x="7" y="61"/>
                    <a:pt x="7" y="61"/>
                    <a:pt x="7" y="61"/>
                  </a:cubicBezTo>
                  <a:cubicBezTo>
                    <a:pt x="6" y="148"/>
                    <a:pt x="6" y="148"/>
                    <a:pt x="6" y="148"/>
                  </a:cubicBezTo>
                  <a:lnTo>
                    <a:pt x="0" y="47"/>
                  </a:lnTo>
                  <a:close/>
                </a:path>
              </a:pathLst>
            </a:custGeom>
            <a:solidFill>
              <a:srgbClr val="2343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ṥļi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4DE71FB-4A1A-4947-99A3-84312EF6547F}"/>
                </a:ext>
              </a:extLst>
            </p:cNvPr>
            <p:cNvSpPr/>
            <p:nvPr/>
          </p:nvSpPr>
          <p:spPr bwMode="auto">
            <a:xfrm>
              <a:off x="7443788" y="3436938"/>
              <a:ext cx="469900" cy="1282700"/>
            </a:xfrm>
            <a:custGeom>
              <a:avLst/>
              <a:gdLst>
                <a:gd name="T0" fmla="*/ 120 w 142"/>
                <a:gd name="T1" fmla="*/ 0 h 389"/>
                <a:gd name="T2" fmla="*/ 139 w 142"/>
                <a:gd name="T3" fmla="*/ 47 h 389"/>
                <a:gd name="T4" fmla="*/ 88 w 142"/>
                <a:gd name="T5" fmla="*/ 94 h 389"/>
                <a:gd name="T6" fmla="*/ 55 w 142"/>
                <a:gd name="T7" fmla="*/ 214 h 389"/>
                <a:gd name="T8" fmla="*/ 77 w 142"/>
                <a:gd name="T9" fmla="*/ 246 h 389"/>
                <a:gd name="T10" fmla="*/ 101 w 142"/>
                <a:gd name="T11" fmla="*/ 379 h 389"/>
                <a:gd name="T12" fmla="*/ 77 w 142"/>
                <a:gd name="T13" fmla="*/ 386 h 389"/>
                <a:gd name="T14" fmla="*/ 8 w 142"/>
                <a:gd name="T15" fmla="*/ 229 h 389"/>
                <a:gd name="T16" fmla="*/ 2 w 142"/>
                <a:gd name="T17" fmla="*/ 196 h 389"/>
                <a:gd name="T18" fmla="*/ 26 w 142"/>
                <a:gd name="T19" fmla="*/ 11 h 389"/>
                <a:gd name="T20" fmla="*/ 120 w 142"/>
                <a:gd name="T21"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389">
                  <a:moveTo>
                    <a:pt x="120" y="0"/>
                  </a:moveTo>
                  <a:cubicBezTo>
                    <a:pt x="126" y="11"/>
                    <a:pt x="142" y="29"/>
                    <a:pt x="139" y="47"/>
                  </a:cubicBezTo>
                  <a:cubicBezTo>
                    <a:pt x="135" y="69"/>
                    <a:pt x="123" y="84"/>
                    <a:pt x="88" y="94"/>
                  </a:cubicBezTo>
                  <a:cubicBezTo>
                    <a:pt x="55" y="214"/>
                    <a:pt x="55" y="214"/>
                    <a:pt x="55" y="214"/>
                  </a:cubicBezTo>
                  <a:cubicBezTo>
                    <a:pt x="55" y="214"/>
                    <a:pt x="72" y="230"/>
                    <a:pt x="77" y="246"/>
                  </a:cubicBezTo>
                  <a:cubicBezTo>
                    <a:pt x="82" y="261"/>
                    <a:pt x="101" y="379"/>
                    <a:pt x="101" y="379"/>
                  </a:cubicBezTo>
                  <a:cubicBezTo>
                    <a:pt x="101" y="379"/>
                    <a:pt x="96" y="389"/>
                    <a:pt x="77" y="386"/>
                  </a:cubicBezTo>
                  <a:cubicBezTo>
                    <a:pt x="77" y="386"/>
                    <a:pt x="12" y="238"/>
                    <a:pt x="8" y="229"/>
                  </a:cubicBezTo>
                  <a:cubicBezTo>
                    <a:pt x="3" y="219"/>
                    <a:pt x="0" y="212"/>
                    <a:pt x="2" y="196"/>
                  </a:cubicBezTo>
                  <a:cubicBezTo>
                    <a:pt x="4" y="181"/>
                    <a:pt x="26" y="11"/>
                    <a:pt x="26" y="11"/>
                  </a:cubicBezTo>
                  <a:lnTo>
                    <a:pt x="120" y="0"/>
                  </a:lnTo>
                  <a:close/>
                </a:path>
              </a:pathLst>
            </a:custGeom>
            <a:solidFill>
              <a:srgbClr val="2460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śḷ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62962EA-90F0-4B16-93DB-1CE9FD706EDB}"/>
                </a:ext>
              </a:extLst>
            </p:cNvPr>
            <p:cNvSpPr/>
            <p:nvPr/>
          </p:nvSpPr>
          <p:spPr bwMode="auto">
            <a:xfrm>
              <a:off x="7500938" y="3087688"/>
              <a:ext cx="379413" cy="438150"/>
            </a:xfrm>
            <a:custGeom>
              <a:avLst/>
              <a:gdLst>
                <a:gd name="T0" fmla="*/ 115 w 115"/>
                <a:gd name="T1" fmla="*/ 15 h 133"/>
                <a:gd name="T2" fmla="*/ 32 w 115"/>
                <a:gd name="T3" fmla="*/ 2 h 133"/>
                <a:gd name="T4" fmla="*/ 25 w 115"/>
                <a:gd name="T5" fmla="*/ 0 h 133"/>
                <a:gd name="T6" fmla="*/ 25 w 115"/>
                <a:gd name="T7" fmla="*/ 0 h 133"/>
                <a:gd name="T8" fmla="*/ 0 w 115"/>
                <a:gd name="T9" fmla="*/ 63 h 133"/>
                <a:gd name="T10" fmla="*/ 0 w 115"/>
                <a:gd name="T11" fmla="*/ 63 h 133"/>
                <a:gd name="T12" fmla="*/ 1 w 115"/>
                <a:gd name="T13" fmla="*/ 72 h 133"/>
                <a:gd name="T14" fmla="*/ 9 w 115"/>
                <a:gd name="T15" fmla="*/ 117 h 133"/>
                <a:gd name="T16" fmla="*/ 67 w 115"/>
                <a:gd name="T17" fmla="*/ 125 h 133"/>
                <a:gd name="T18" fmla="*/ 103 w 115"/>
                <a:gd name="T19" fmla="*/ 106 h 133"/>
                <a:gd name="T20" fmla="*/ 89 w 115"/>
                <a:gd name="T21" fmla="*/ 85 h 133"/>
                <a:gd name="T22" fmla="*/ 115 w 115"/>
                <a:gd name="T23" fmla="*/ 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133">
                  <a:moveTo>
                    <a:pt x="115" y="15"/>
                  </a:moveTo>
                  <a:cubicBezTo>
                    <a:pt x="32" y="2"/>
                    <a:pt x="32" y="2"/>
                    <a:pt x="32" y="2"/>
                  </a:cubicBezTo>
                  <a:cubicBezTo>
                    <a:pt x="31" y="1"/>
                    <a:pt x="28" y="1"/>
                    <a:pt x="25" y="0"/>
                  </a:cubicBezTo>
                  <a:cubicBezTo>
                    <a:pt x="25" y="0"/>
                    <a:pt x="25" y="0"/>
                    <a:pt x="25" y="0"/>
                  </a:cubicBezTo>
                  <a:cubicBezTo>
                    <a:pt x="25" y="0"/>
                    <a:pt x="21" y="51"/>
                    <a:pt x="0" y="63"/>
                  </a:cubicBezTo>
                  <a:cubicBezTo>
                    <a:pt x="0" y="63"/>
                    <a:pt x="0" y="63"/>
                    <a:pt x="0" y="63"/>
                  </a:cubicBezTo>
                  <a:cubicBezTo>
                    <a:pt x="0" y="66"/>
                    <a:pt x="1" y="69"/>
                    <a:pt x="1" y="72"/>
                  </a:cubicBezTo>
                  <a:cubicBezTo>
                    <a:pt x="2" y="82"/>
                    <a:pt x="9" y="117"/>
                    <a:pt x="9" y="117"/>
                  </a:cubicBezTo>
                  <a:cubicBezTo>
                    <a:pt x="9" y="117"/>
                    <a:pt x="41" y="133"/>
                    <a:pt x="67" y="125"/>
                  </a:cubicBezTo>
                  <a:cubicBezTo>
                    <a:pt x="94" y="117"/>
                    <a:pt x="103" y="106"/>
                    <a:pt x="103" y="106"/>
                  </a:cubicBezTo>
                  <a:cubicBezTo>
                    <a:pt x="89" y="85"/>
                    <a:pt x="89" y="85"/>
                    <a:pt x="89" y="85"/>
                  </a:cubicBezTo>
                  <a:cubicBezTo>
                    <a:pt x="93" y="76"/>
                    <a:pt x="110" y="40"/>
                    <a:pt x="115" y="15"/>
                  </a:cubicBezTo>
                  <a:close/>
                </a:path>
              </a:pathLst>
            </a:custGeom>
            <a:solidFill>
              <a:srgbClr val="FFDB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ḻ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E8A128F-8039-40F7-8E33-A2E41DC560C1}"/>
                </a:ext>
              </a:extLst>
            </p:cNvPr>
            <p:cNvSpPr/>
            <p:nvPr/>
          </p:nvSpPr>
          <p:spPr bwMode="auto">
            <a:xfrm>
              <a:off x="7694613" y="3338513"/>
              <a:ext cx="112713" cy="55563"/>
            </a:xfrm>
            <a:custGeom>
              <a:avLst/>
              <a:gdLst>
                <a:gd name="T0" fmla="*/ 34 w 34"/>
                <a:gd name="T1" fmla="*/ 0 h 17"/>
                <a:gd name="T2" fmla="*/ 0 w 34"/>
                <a:gd name="T3" fmla="*/ 17 h 17"/>
                <a:gd name="T4" fmla="*/ 30 w 34"/>
                <a:gd name="T5" fmla="*/ 9 h 17"/>
                <a:gd name="T6" fmla="*/ 34 w 34"/>
                <a:gd name="T7" fmla="*/ 0 h 17"/>
              </a:gdLst>
              <a:ahLst/>
              <a:cxnLst>
                <a:cxn ang="0">
                  <a:pos x="T0" y="T1"/>
                </a:cxn>
                <a:cxn ang="0">
                  <a:pos x="T2" y="T3"/>
                </a:cxn>
                <a:cxn ang="0">
                  <a:pos x="T4" y="T5"/>
                </a:cxn>
                <a:cxn ang="0">
                  <a:pos x="T6" y="T7"/>
                </a:cxn>
              </a:cxnLst>
              <a:rect l="0" t="0" r="r" b="b"/>
              <a:pathLst>
                <a:path w="34" h="17">
                  <a:moveTo>
                    <a:pt x="34" y="0"/>
                  </a:moveTo>
                  <a:cubicBezTo>
                    <a:pt x="34" y="1"/>
                    <a:pt x="8" y="15"/>
                    <a:pt x="0" y="17"/>
                  </a:cubicBezTo>
                  <a:cubicBezTo>
                    <a:pt x="12" y="17"/>
                    <a:pt x="22" y="14"/>
                    <a:pt x="30" y="9"/>
                  </a:cubicBezTo>
                  <a:lnTo>
                    <a:pt x="34"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îS1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2481193-8255-4EB4-BC52-6D12D27C2C46}"/>
                </a:ext>
              </a:extLst>
            </p:cNvPr>
            <p:cNvSpPr/>
            <p:nvPr/>
          </p:nvSpPr>
          <p:spPr bwMode="auto">
            <a:xfrm>
              <a:off x="7577138" y="2689226"/>
              <a:ext cx="385763" cy="636588"/>
            </a:xfrm>
            <a:custGeom>
              <a:avLst/>
              <a:gdLst>
                <a:gd name="T0" fmla="*/ 4 w 117"/>
                <a:gd name="T1" fmla="*/ 19 h 193"/>
                <a:gd name="T2" fmla="*/ 9 w 117"/>
                <a:gd name="T3" fmla="*/ 60 h 193"/>
                <a:gd name="T4" fmla="*/ 21 w 117"/>
                <a:gd name="T5" fmla="*/ 51 h 193"/>
                <a:gd name="T6" fmla="*/ 24 w 117"/>
                <a:gd name="T7" fmla="*/ 71 h 193"/>
                <a:gd name="T8" fmla="*/ 12 w 117"/>
                <a:gd name="T9" fmla="*/ 76 h 193"/>
                <a:gd name="T10" fmla="*/ 9 w 117"/>
                <a:gd name="T11" fmla="*/ 110 h 193"/>
                <a:gd name="T12" fmla="*/ 22 w 117"/>
                <a:gd name="T13" fmla="*/ 174 h 193"/>
                <a:gd name="T14" fmla="*/ 105 w 117"/>
                <a:gd name="T15" fmla="*/ 164 h 193"/>
                <a:gd name="T16" fmla="*/ 94 w 117"/>
                <a:gd name="T17" fmla="*/ 87 h 193"/>
                <a:gd name="T18" fmla="*/ 53 w 117"/>
                <a:gd name="T19" fmla="*/ 7 h 193"/>
                <a:gd name="T20" fmla="*/ 4 w 117"/>
                <a:gd name="T21" fmla="*/ 1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93">
                  <a:moveTo>
                    <a:pt x="4" y="19"/>
                  </a:moveTo>
                  <a:cubicBezTo>
                    <a:pt x="4" y="19"/>
                    <a:pt x="0" y="45"/>
                    <a:pt x="9" y="60"/>
                  </a:cubicBezTo>
                  <a:cubicBezTo>
                    <a:pt x="9" y="60"/>
                    <a:pt x="13" y="49"/>
                    <a:pt x="21" y="51"/>
                  </a:cubicBezTo>
                  <a:cubicBezTo>
                    <a:pt x="30" y="53"/>
                    <a:pt x="31" y="65"/>
                    <a:pt x="24" y="71"/>
                  </a:cubicBezTo>
                  <a:cubicBezTo>
                    <a:pt x="18" y="78"/>
                    <a:pt x="12" y="76"/>
                    <a:pt x="12" y="76"/>
                  </a:cubicBezTo>
                  <a:cubicBezTo>
                    <a:pt x="12" y="76"/>
                    <a:pt x="10" y="94"/>
                    <a:pt x="9" y="110"/>
                  </a:cubicBezTo>
                  <a:cubicBezTo>
                    <a:pt x="9" y="125"/>
                    <a:pt x="4" y="160"/>
                    <a:pt x="22" y="174"/>
                  </a:cubicBezTo>
                  <a:cubicBezTo>
                    <a:pt x="40" y="188"/>
                    <a:pt x="84" y="193"/>
                    <a:pt x="105" y="164"/>
                  </a:cubicBezTo>
                  <a:cubicBezTo>
                    <a:pt x="117" y="148"/>
                    <a:pt x="101" y="119"/>
                    <a:pt x="94" y="87"/>
                  </a:cubicBezTo>
                  <a:cubicBezTo>
                    <a:pt x="88" y="58"/>
                    <a:pt x="84" y="14"/>
                    <a:pt x="53" y="7"/>
                  </a:cubicBezTo>
                  <a:cubicBezTo>
                    <a:pt x="21" y="0"/>
                    <a:pt x="4" y="19"/>
                    <a:pt x="4" y="19"/>
                  </a:cubicBezTo>
                  <a:close/>
                </a:path>
              </a:pathLst>
            </a:custGeom>
            <a:solidFill>
              <a:srgbClr val="00217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šḻ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EFA1E1D-07CB-4CAE-8716-4E3277AD9A42}"/>
                </a:ext>
              </a:extLst>
            </p:cNvPr>
            <p:cNvSpPr/>
            <p:nvPr/>
          </p:nvSpPr>
          <p:spPr bwMode="auto">
            <a:xfrm>
              <a:off x="4641851" y="1765301"/>
              <a:ext cx="517525" cy="669925"/>
            </a:xfrm>
            <a:custGeom>
              <a:avLst/>
              <a:gdLst>
                <a:gd name="T0" fmla="*/ 157 w 157"/>
                <a:gd name="T1" fmla="*/ 54 h 203"/>
                <a:gd name="T2" fmla="*/ 152 w 157"/>
                <a:gd name="T3" fmla="*/ 29 h 203"/>
                <a:gd name="T4" fmla="*/ 130 w 157"/>
                <a:gd name="T5" fmla="*/ 44 h 203"/>
                <a:gd name="T6" fmla="*/ 122 w 157"/>
                <a:gd name="T7" fmla="*/ 33 h 203"/>
                <a:gd name="T8" fmla="*/ 132 w 157"/>
                <a:gd name="T9" fmla="*/ 5 h 203"/>
                <a:gd name="T10" fmla="*/ 112 w 157"/>
                <a:gd name="T11" fmla="*/ 0 h 203"/>
                <a:gd name="T12" fmla="*/ 98 w 157"/>
                <a:gd name="T13" fmla="*/ 28 h 203"/>
                <a:gd name="T14" fmla="*/ 83 w 157"/>
                <a:gd name="T15" fmla="*/ 33 h 203"/>
                <a:gd name="T16" fmla="*/ 76 w 157"/>
                <a:gd name="T17" fmla="*/ 12 h 203"/>
                <a:gd name="T18" fmla="*/ 52 w 157"/>
                <a:gd name="T19" fmla="*/ 31 h 203"/>
                <a:gd name="T20" fmla="*/ 54 w 157"/>
                <a:gd name="T21" fmla="*/ 55 h 203"/>
                <a:gd name="T22" fmla="*/ 41 w 157"/>
                <a:gd name="T23" fmla="*/ 73 h 203"/>
                <a:gd name="T24" fmla="*/ 21 w 157"/>
                <a:gd name="T25" fmla="*/ 72 h 203"/>
                <a:gd name="T26" fmla="*/ 7 w 157"/>
                <a:gd name="T27" fmla="*/ 103 h 203"/>
                <a:gd name="T28" fmla="*/ 24 w 157"/>
                <a:gd name="T29" fmla="*/ 110 h 203"/>
                <a:gd name="T30" fmla="*/ 21 w 157"/>
                <a:gd name="T31" fmla="*/ 129 h 203"/>
                <a:gd name="T32" fmla="*/ 0 w 157"/>
                <a:gd name="T33" fmla="*/ 149 h 203"/>
                <a:gd name="T34" fmla="*/ 4 w 157"/>
                <a:gd name="T35" fmla="*/ 174 h 203"/>
                <a:gd name="T36" fmla="*/ 26 w 157"/>
                <a:gd name="T37" fmla="*/ 159 h 203"/>
                <a:gd name="T38" fmla="*/ 35 w 157"/>
                <a:gd name="T39" fmla="*/ 170 h 203"/>
                <a:gd name="T40" fmla="*/ 24 w 157"/>
                <a:gd name="T41" fmla="*/ 198 h 203"/>
                <a:gd name="T42" fmla="*/ 44 w 157"/>
                <a:gd name="T43" fmla="*/ 203 h 203"/>
                <a:gd name="T44" fmla="*/ 65 w 157"/>
                <a:gd name="T45" fmla="*/ 182 h 203"/>
                <a:gd name="T46" fmla="*/ 74 w 157"/>
                <a:gd name="T47" fmla="*/ 170 h 203"/>
                <a:gd name="T48" fmla="*/ 80 w 157"/>
                <a:gd name="T49" fmla="*/ 191 h 203"/>
                <a:gd name="T50" fmla="*/ 104 w 157"/>
                <a:gd name="T51" fmla="*/ 172 h 203"/>
                <a:gd name="T52" fmla="*/ 103 w 157"/>
                <a:gd name="T53" fmla="*/ 163 h 203"/>
                <a:gd name="T54" fmla="*/ 130 w 157"/>
                <a:gd name="T55" fmla="*/ 139 h 203"/>
                <a:gd name="T56" fmla="*/ 135 w 157"/>
                <a:gd name="T57" fmla="*/ 131 h 203"/>
                <a:gd name="T58" fmla="*/ 149 w 157"/>
                <a:gd name="T59" fmla="*/ 100 h 203"/>
                <a:gd name="T60" fmla="*/ 142 w 157"/>
                <a:gd name="T61" fmla="*/ 89 h 203"/>
                <a:gd name="T62" fmla="*/ 135 w 157"/>
                <a:gd name="T63" fmla="*/ 74 h 203"/>
                <a:gd name="T64" fmla="*/ 157 w 157"/>
                <a:gd name="T65" fmla="*/ 54 h 203"/>
                <a:gd name="T66" fmla="*/ 84 w 157"/>
                <a:gd name="T67" fmla="*/ 136 h 203"/>
                <a:gd name="T68" fmla="*/ 57 w 157"/>
                <a:gd name="T69" fmla="*/ 134 h 203"/>
                <a:gd name="T70" fmla="*/ 83 w 157"/>
                <a:gd name="T71" fmla="*/ 72 h 203"/>
                <a:gd name="T72" fmla="*/ 111 w 157"/>
                <a:gd name="T73" fmla="*/ 76 h 203"/>
                <a:gd name="T74" fmla="*/ 84 w 157"/>
                <a:gd name="T75" fmla="*/ 13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203">
                  <a:moveTo>
                    <a:pt x="157" y="54"/>
                  </a:moveTo>
                  <a:cubicBezTo>
                    <a:pt x="152" y="29"/>
                    <a:pt x="152" y="29"/>
                    <a:pt x="152" y="29"/>
                  </a:cubicBezTo>
                  <a:cubicBezTo>
                    <a:pt x="130" y="44"/>
                    <a:pt x="130" y="44"/>
                    <a:pt x="130" y="44"/>
                  </a:cubicBezTo>
                  <a:cubicBezTo>
                    <a:pt x="128" y="39"/>
                    <a:pt x="125" y="36"/>
                    <a:pt x="122" y="33"/>
                  </a:cubicBezTo>
                  <a:cubicBezTo>
                    <a:pt x="132" y="5"/>
                    <a:pt x="132" y="5"/>
                    <a:pt x="132" y="5"/>
                  </a:cubicBezTo>
                  <a:cubicBezTo>
                    <a:pt x="112" y="0"/>
                    <a:pt x="112" y="0"/>
                    <a:pt x="112" y="0"/>
                  </a:cubicBezTo>
                  <a:cubicBezTo>
                    <a:pt x="98" y="28"/>
                    <a:pt x="98" y="28"/>
                    <a:pt x="98" y="28"/>
                  </a:cubicBezTo>
                  <a:cubicBezTo>
                    <a:pt x="93" y="29"/>
                    <a:pt x="88" y="30"/>
                    <a:pt x="83" y="33"/>
                  </a:cubicBezTo>
                  <a:cubicBezTo>
                    <a:pt x="76" y="12"/>
                    <a:pt x="76" y="12"/>
                    <a:pt x="76" y="12"/>
                  </a:cubicBezTo>
                  <a:cubicBezTo>
                    <a:pt x="52" y="31"/>
                    <a:pt x="52" y="31"/>
                    <a:pt x="52" y="31"/>
                  </a:cubicBezTo>
                  <a:cubicBezTo>
                    <a:pt x="54" y="55"/>
                    <a:pt x="54" y="55"/>
                    <a:pt x="54" y="55"/>
                  </a:cubicBezTo>
                  <a:cubicBezTo>
                    <a:pt x="49" y="61"/>
                    <a:pt x="45" y="67"/>
                    <a:pt x="41" y="73"/>
                  </a:cubicBezTo>
                  <a:cubicBezTo>
                    <a:pt x="21" y="72"/>
                    <a:pt x="21" y="72"/>
                    <a:pt x="21" y="72"/>
                  </a:cubicBezTo>
                  <a:cubicBezTo>
                    <a:pt x="7" y="103"/>
                    <a:pt x="7" y="103"/>
                    <a:pt x="7" y="103"/>
                  </a:cubicBezTo>
                  <a:cubicBezTo>
                    <a:pt x="24" y="110"/>
                    <a:pt x="24" y="110"/>
                    <a:pt x="24" y="110"/>
                  </a:cubicBezTo>
                  <a:cubicBezTo>
                    <a:pt x="23" y="117"/>
                    <a:pt x="21" y="123"/>
                    <a:pt x="21" y="129"/>
                  </a:cubicBezTo>
                  <a:cubicBezTo>
                    <a:pt x="0" y="149"/>
                    <a:pt x="0" y="149"/>
                    <a:pt x="0" y="149"/>
                  </a:cubicBezTo>
                  <a:cubicBezTo>
                    <a:pt x="4" y="174"/>
                    <a:pt x="4" y="174"/>
                    <a:pt x="4" y="174"/>
                  </a:cubicBezTo>
                  <a:cubicBezTo>
                    <a:pt x="26" y="159"/>
                    <a:pt x="26" y="159"/>
                    <a:pt x="26" y="159"/>
                  </a:cubicBezTo>
                  <a:cubicBezTo>
                    <a:pt x="28" y="164"/>
                    <a:pt x="31" y="167"/>
                    <a:pt x="35" y="170"/>
                  </a:cubicBezTo>
                  <a:cubicBezTo>
                    <a:pt x="24" y="198"/>
                    <a:pt x="24" y="198"/>
                    <a:pt x="24" y="198"/>
                  </a:cubicBezTo>
                  <a:cubicBezTo>
                    <a:pt x="44" y="203"/>
                    <a:pt x="44" y="203"/>
                    <a:pt x="44" y="203"/>
                  </a:cubicBezTo>
                  <a:cubicBezTo>
                    <a:pt x="65" y="182"/>
                    <a:pt x="65" y="182"/>
                    <a:pt x="65" y="182"/>
                  </a:cubicBezTo>
                  <a:cubicBezTo>
                    <a:pt x="70" y="182"/>
                    <a:pt x="68" y="173"/>
                    <a:pt x="74" y="170"/>
                  </a:cubicBezTo>
                  <a:cubicBezTo>
                    <a:pt x="80" y="191"/>
                    <a:pt x="80" y="191"/>
                    <a:pt x="80" y="191"/>
                  </a:cubicBezTo>
                  <a:cubicBezTo>
                    <a:pt x="104" y="172"/>
                    <a:pt x="104" y="172"/>
                    <a:pt x="104" y="172"/>
                  </a:cubicBezTo>
                  <a:cubicBezTo>
                    <a:pt x="103" y="163"/>
                    <a:pt x="103" y="163"/>
                    <a:pt x="103" y="163"/>
                  </a:cubicBezTo>
                  <a:cubicBezTo>
                    <a:pt x="108" y="157"/>
                    <a:pt x="126" y="145"/>
                    <a:pt x="130" y="139"/>
                  </a:cubicBezTo>
                  <a:cubicBezTo>
                    <a:pt x="135" y="131"/>
                    <a:pt x="135" y="131"/>
                    <a:pt x="135" y="131"/>
                  </a:cubicBezTo>
                  <a:cubicBezTo>
                    <a:pt x="149" y="100"/>
                    <a:pt x="149" y="100"/>
                    <a:pt x="149" y="100"/>
                  </a:cubicBezTo>
                  <a:cubicBezTo>
                    <a:pt x="142" y="89"/>
                    <a:pt x="142" y="89"/>
                    <a:pt x="142" y="89"/>
                  </a:cubicBezTo>
                  <a:cubicBezTo>
                    <a:pt x="135" y="74"/>
                    <a:pt x="135" y="74"/>
                    <a:pt x="135" y="74"/>
                  </a:cubicBezTo>
                  <a:lnTo>
                    <a:pt x="157" y="54"/>
                  </a:lnTo>
                  <a:close/>
                  <a:moveTo>
                    <a:pt x="84" y="136"/>
                  </a:moveTo>
                  <a:cubicBezTo>
                    <a:pt x="66" y="150"/>
                    <a:pt x="60" y="154"/>
                    <a:pt x="57" y="134"/>
                  </a:cubicBezTo>
                  <a:cubicBezTo>
                    <a:pt x="54" y="115"/>
                    <a:pt x="64" y="86"/>
                    <a:pt x="83" y="72"/>
                  </a:cubicBezTo>
                  <a:cubicBezTo>
                    <a:pt x="101" y="58"/>
                    <a:pt x="108" y="56"/>
                    <a:pt x="111" y="76"/>
                  </a:cubicBezTo>
                  <a:cubicBezTo>
                    <a:pt x="114" y="95"/>
                    <a:pt x="102" y="122"/>
                    <a:pt x="84" y="136"/>
                  </a:cubicBez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ṥlî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12EA77D-7F1B-48D8-AFF8-E8DBAC58B797}"/>
                </a:ext>
              </a:extLst>
            </p:cNvPr>
            <p:cNvSpPr/>
            <p:nvPr/>
          </p:nvSpPr>
          <p:spPr bwMode="auto">
            <a:xfrm>
              <a:off x="4965701" y="1765301"/>
              <a:ext cx="131763" cy="142875"/>
            </a:xfrm>
            <a:custGeom>
              <a:avLst/>
              <a:gdLst>
                <a:gd name="T0" fmla="*/ 29 w 83"/>
                <a:gd name="T1" fmla="*/ 0 h 90"/>
                <a:gd name="T2" fmla="*/ 83 w 83"/>
                <a:gd name="T3" fmla="*/ 32 h 90"/>
                <a:gd name="T4" fmla="*/ 54 w 83"/>
                <a:gd name="T5" fmla="*/ 90 h 90"/>
                <a:gd name="T6" fmla="*/ 0 w 83"/>
                <a:gd name="T7" fmla="*/ 59 h 90"/>
                <a:gd name="T8" fmla="*/ 29 w 83"/>
                <a:gd name="T9" fmla="*/ 0 h 90"/>
              </a:gdLst>
              <a:ahLst/>
              <a:cxnLst>
                <a:cxn ang="0">
                  <a:pos x="T0" y="T1"/>
                </a:cxn>
                <a:cxn ang="0">
                  <a:pos x="T2" y="T3"/>
                </a:cxn>
                <a:cxn ang="0">
                  <a:pos x="T4" y="T5"/>
                </a:cxn>
                <a:cxn ang="0">
                  <a:pos x="T6" y="T7"/>
                </a:cxn>
                <a:cxn ang="0">
                  <a:pos x="T8" y="T9"/>
                </a:cxn>
              </a:cxnLst>
              <a:rect l="0" t="0" r="r" b="b"/>
              <a:pathLst>
                <a:path w="83" h="90">
                  <a:moveTo>
                    <a:pt x="29" y="0"/>
                  </a:moveTo>
                  <a:lnTo>
                    <a:pt x="83" y="32"/>
                  </a:lnTo>
                  <a:lnTo>
                    <a:pt x="54" y="90"/>
                  </a:lnTo>
                  <a:lnTo>
                    <a:pt x="0" y="59"/>
                  </a:lnTo>
                  <a:lnTo>
                    <a:pt x="29" y="0"/>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ľí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894EB64-0515-4DEF-9813-A53BB1E0F667}"/>
                </a:ext>
              </a:extLst>
            </p:cNvPr>
            <p:cNvSpPr/>
            <p:nvPr/>
          </p:nvSpPr>
          <p:spPr bwMode="auto">
            <a:xfrm>
              <a:off x="5070476" y="1862138"/>
              <a:ext cx="158750" cy="98425"/>
            </a:xfrm>
            <a:custGeom>
              <a:avLst/>
              <a:gdLst>
                <a:gd name="T0" fmla="*/ 100 w 100"/>
                <a:gd name="T1" fmla="*/ 31 h 62"/>
                <a:gd name="T2" fmla="*/ 54 w 100"/>
                <a:gd name="T3" fmla="*/ 62 h 62"/>
                <a:gd name="T4" fmla="*/ 0 w 100"/>
                <a:gd name="T5" fmla="*/ 31 h 62"/>
                <a:gd name="T6" fmla="*/ 46 w 100"/>
                <a:gd name="T7" fmla="*/ 0 h 62"/>
                <a:gd name="T8" fmla="*/ 100 w 100"/>
                <a:gd name="T9" fmla="*/ 31 h 62"/>
              </a:gdLst>
              <a:ahLst/>
              <a:cxnLst>
                <a:cxn ang="0">
                  <a:pos x="T0" y="T1"/>
                </a:cxn>
                <a:cxn ang="0">
                  <a:pos x="T2" y="T3"/>
                </a:cxn>
                <a:cxn ang="0">
                  <a:pos x="T4" y="T5"/>
                </a:cxn>
                <a:cxn ang="0">
                  <a:pos x="T6" y="T7"/>
                </a:cxn>
                <a:cxn ang="0">
                  <a:pos x="T8" y="T9"/>
                </a:cxn>
              </a:cxnLst>
              <a:rect l="0" t="0" r="r" b="b"/>
              <a:pathLst>
                <a:path w="100" h="62">
                  <a:moveTo>
                    <a:pt x="100" y="31"/>
                  </a:moveTo>
                  <a:lnTo>
                    <a:pt x="54" y="62"/>
                  </a:lnTo>
                  <a:lnTo>
                    <a:pt x="0" y="31"/>
                  </a:lnTo>
                  <a:lnTo>
                    <a:pt x="46" y="0"/>
                  </a:lnTo>
                  <a:lnTo>
                    <a:pt x="100" y="31"/>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îṧḻï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72D98EB-CD3D-4A0C-A819-9D26BDAF4C3E}"/>
                </a:ext>
              </a:extLst>
            </p:cNvPr>
            <p:cNvSpPr/>
            <p:nvPr/>
          </p:nvSpPr>
          <p:spPr bwMode="auto">
            <a:xfrm>
              <a:off x="5076826" y="2073276"/>
              <a:ext cx="142875" cy="71438"/>
            </a:xfrm>
            <a:custGeom>
              <a:avLst/>
              <a:gdLst>
                <a:gd name="T0" fmla="*/ 90 w 90"/>
                <a:gd name="T1" fmla="*/ 45 h 45"/>
                <a:gd name="T2" fmla="*/ 55 w 90"/>
                <a:gd name="T3" fmla="*/ 31 h 45"/>
                <a:gd name="T4" fmla="*/ 0 w 90"/>
                <a:gd name="T5" fmla="*/ 0 h 45"/>
                <a:gd name="T6" fmla="*/ 36 w 90"/>
                <a:gd name="T7" fmla="*/ 14 h 45"/>
                <a:gd name="T8" fmla="*/ 90 w 90"/>
                <a:gd name="T9" fmla="*/ 45 h 45"/>
              </a:gdLst>
              <a:ahLst/>
              <a:cxnLst>
                <a:cxn ang="0">
                  <a:pos x="T0" y="T1"/>
                </a:cxn>
                <a:cxn ang="0">
                  <a:pos x="T2" y="T3"/>
                </a:cxn>
                <a:cxn ang="0">
                  <a:pos x="T4" y="T5"/>
                </a:cxn>
                <a:cxn ang="0">
                  <a:pos x="T6" y="T7"/>
                </a:cxn>
                <a:cxn ang="0">
                  <a:pos x="T8" y="T9"/>
                </a:cxn>
              </a:cxnLst>
              <a:rect l="0" t="0" r="r" b="b"/>
              <a:pathLst>
                <a:path w="90" h="45">
                  <a:moveTo>
                    <a:pt x="90" y="45"/>
                  </a:moveTo>
                  <a:lnTo>
                    <a:pt x="55" y="31"/>
                  </a:lnTo>
                  <a:lnTo>
                    <a:pt x="0" y="0"/>
                  </a:lnTo>
                  <a:lnTo>
                    <a:pt x="36" y="14"/>
                  </a:lnTo>
                  <a:lnTo>
                    <a:pt x="90" y="45"/>
                  </a:ln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íšḻî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840D20A-D179-4AF1-B42A-09D0B5063C77}"/>
                </a:ext>
              </a:extLst>
            </p:cNvPr>
            <p:cNvSpPr/>
            <p:nvPr/>
          </p:nvSpPr>
          <p:spPr bwMode="auto">
            <a:xfrm>
              <a:off x="4721226" y="2325688"/>
              <a:ext cx="122238" cy="142875"/>
            </a:xfrm>
            <a:custGeom>
              <a:avLst/>
              <a:gdLst>
                <a:gd name="T0" fmla="*/ 0 w 77"/>
                <a:gd name="T1" fmla="*/ 59 h 90"/>
                <a:gd name="T2" fmla="*/ 54 w 77"/>
                <a:gd name="T3" fmla="*/ 90 h 90"/>
                <a:gd name="T4" fmla="*/ 77 w 77"/>
                <a:gd name="T5" fmla="*/ 32 h 90"/>
                <a:gd name="T6" fmla="*/ 23 w 77"/>
                <a:gd name="T7" fmla="*/ 0 h 90"/>
                <a:gd name="T8" fmla="*/ 0 w 77"/>
                <a:gd name="T9" fmla="*/ 59 h 90"/>
              </a:gdLst>
              <a:ahLst/>
              <a:cxnLst>
                <a:cxn ang="0">
                  <a:pos x="T0" y="T1"/>
                </a:cxn>
                <a:cxn ang="0">
                  <a:pos x="T2" y="T3"/>
                </a:cxn>
                <a:cxn ang="0">
                  <a:pos x="T4" y="T5"/>
                </a:cxn>
                <a:cxn ang="0">
                  <a:pos x="T6" y="T7"/>
                </a:cxn>
                <a:cxn ang="0">
                  <a:pos x="T8" y="T9"/>
                </a:cxn>
              </a:cxnLst>
              <a:rect l="0" t="0" r="r" b="b"/>
              <a:pathLst>
                <a:path w="77" h="90">
                  <a:moveTo>
                    <a:pt x="0" y="59"/>
                  </a:moveTo>
                  <a:lnTo>
                    <a:pt x="54" y="90"/>
                  </a:lnTo>
                  <a:lnTo>
                    <a:pt x="77" y="32"/>
                  </a:lnTo>
                  <a:lnTo>
                    <a:pt x="23" y="0"/>
                  </a:lnTo>
                  <a:lnTo>
                    <a:pt x="0" y="59"/>
                  </a:ln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ṩľî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9EE343E-BA56-4160-82B4-11F53694246E}"/>
                </a:ext>
              </a:extLst>
            </p:cNvPr>
            <p:cNvSpPr/>
            <p:nvPr/>
          </p:nvSpPr>
          <p:spPr bwMode="auto">
            <a:xfrm>
              <a:off x="4886326" y="2325688"/>
              <a:ext cx="104775" cy="119063"/>
            </a:xfrm>
            <a:custGeom>
              <a:avLst/>
              <a:gdLst>
                <a:gd name="T0" fmla="*/ 66 w 66"/>
                <a:gd name="T1" fmla="*/ 75 h 75"/>
                <a:gd name="T2" fmla="*/ 12 w 66"/>
                <a:gd name="T3" fmla="*/ 44 h 75"/>
                <a:gd name="T4" fmla="*/ 0 w 66"/>
                <a:gd name="T5" fmla="*/ 0 h 75"/>
                <a:gd name="T6" fmla="*/ 54 w 66"/>
                <a:gd name="T7" fmla="*/ 32 h 75"/>
                <a:gd name="T8" fmla="*/ 66 w 66"/>
                <a:gd name="T9" fmla="*/ 75 h 75"/>
              </a:gdLst>
              <a:ahLst/>
              <a:cxnLst>
                <a:cxn ang="0">
                  <a:pos x="T0" y="T1"/>
                </a:cxn>
                <a:cxn ang="0">
                  <a:pos x="T2" y="T3"/>
                </a:cxn>
                <a:cxn ang="0">
                  <a:pos x="T4" y="T5"/>
                </a:cxn>
                <a:cxn ang="0">
                  <a:pos x="T6" y="T7"/>
                </a:cxn>
                <a:cxn ang="0">
                  <a:pos x="T8" y="T9"/>
                </a:cxn>
              </a:cxnLst>
              <a:rect l="0" t="0" r="r" b="b"/>
              <a:pathLst>
                <a:path w="66" h="75">
                  <a:moveTo>
                    <a:pt x="66" y="75"/>
                  </a:moveTo>
                  <a:lnTo>
                    <a:pt x="12" y="44"/>
                  </a:lnTo>
                  <a:lnTo>
                    <a:pt x="0" y="0"/>
                  </a:lnTo>
                  <a:lnTo>
                    <a:pt x="54" y="32"/>
                  </a:lnTo>
                  <a:lnTo>
                    <a:pt x="66" y="75"/>
                  </a:ln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śḻî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93A7B0F-6B10-4A82-9078-853D169DA613}"/>
                </a:ext>
              </a:extLst>
            </p:cNvPr>
            <p:cNvSpPr/>
            <p:nvPr/>
          </p:nvSpPr>
          <p:spPr bwMode="auto">
            <a:xfrm>
              <a:off x="4727576" y="1816101"/>
              <a:ext cx="519113" cy="668338"/>
            </a:xfrm>
            <a:custGeom>
              <a:avLst/>
              <a:gdLst>
                <a:gd name="T0" fmla="*/ 157 w 157"/>
                <a:gd name="T1" fmla="*/ 54 h 203"/>
                <a:gd name="T2" fmla="*/ 152 w 157"/>
                <a:gd name="T3" fmla="*/ 29 h 203"/>
                <a:gd name="T4" fmla="*/ 130 w 157"/>
                <a:gd name="T5" fmla="*/ 44 h 203"/>
                <a:gd name="T6" fmla="*/ 122 w 157"/>
                <a:gd name="T7" fmla="*/ 33 h 203"/>
                <a:gd name="T8" fmla="*/ 132 w 157"/>
                <a:gd name="T9" fmla="*/ 5 h 203"/>
                <a:gd name="T10" fmla="*/ 112 w 157"/>
                <a:gd name="T11" fmla="*/ 0 h 203"/>
                <a:gd name="T12" fmla="*/ 98 w 157"/>
                <a:gd name="T13" fmla="*/ 28 h 203"/>
                <a:gd name="T14" fmla="*/ 82 w 157"/>
                <a:gd name="T15" fmla="*/ 33 h 203"/>
                <a:gd name="T16" fmla="*/ 76 w 157"/>
                <a:gd name="T17" fmla="*/ 12 h 203"/>
                <a:gd name="T18" fmla="*/ 52 w 157"/>
                <a:gd name="T19" fmla="*/ 31 h 203"/>
                <a:gd name="T20" fmla="*/ 54 w 157"/>
                <a:gd name="T21" fmla="*/ 55 h 203"/>
                <a:gd name="T22" fmla="*/ 41 w 157"/>
                <a:gd name="T23" fmla="*/ 73 h 203"/>
                <a:gd name="T24" fmla="*/ 21 w 157"/>
                <a:gd name="T25" fmla="*/ 72 h 203"/>
                <a:gd name="T26" fmla="*/ 7 w 157"/>
                <a:gd name="T27" fmla="*/ 103 h 203"/>
                <a:gd name="T28" fmla="*/ 24 w 157"/>
                <a:gd name="T29" fmla="*/ 110 h 203"/>
                <a:gd name="T30" fmla="*/ 21 w 157"/>
                <a:gd name="T31" fmla="*/ 129 h 203"/>
                <a:gd name="T32" fmla="*/ 0 w 157"/>
                <a:gd name="T33" fmla="*/ 149 h 203"/>
                <a:gd name="T34" fmla="*/ 4 w 157"/>
                <a:gd name="T35" fmla="*/ 174 h 203"/>
                <a:gd name="T36" fmla="*/ 26 w 157"/>
                <a:gd name="T37" fmla="*/ 159 h 203"/>
                <a:gd name="T38" fmla="*/ 35 w 157"/>
                <a:gd name="T39" fmla="*/ 170 h 203"/>
                <a:gd name="T40" fmla="*/ 24 w 157"/>
                <a:gd name="T41" fmla="*/ 198 h 203"/>
                <a:gd name="T42" fmla="*/ 44 w 157"/>
                <a:gd name="T43" fmla="*/ 203 h 203"/>
                <a:gd name="T44" fmla="*/ 58 w 157"/>
                <a:gd name="T45" fmla="*/ 175 h 203"/>
                <a:gd name="T46" fmla="*/ 74 w 157"/>
                <a:gd name="T47" fmla="*/ 170 h 203"/>
                <a:gd name="T48" fmla="*/ 80 w 157"/>
                <a:gd name="T49" fmla="*/ 191 h 203"/>
                <a:gd name="T50" fmla="*/ 104 w 157"/>
                <a:gd name="T51" fmla="*/ 172 h 203"/>
                <a:gd name="T52" fmla="*/ 102 w 157"/>
                <a:gd name="T53" fmla="*/ 148 h 203"/>
                <a:gd name="T54" fmla="*/ 115 w 157"/>
                <a:gd name="T55" fmla="*/ 130 h 203"/>
                <a:gd name="T56" fmla="*/ 135 w 157"/>
                <a:gd name="T57" fmla="*/ 131 h 203"/>
                <a:gd name="T58" fmla="*/ 149 w 157"/>
                <a:gd name="T59" fmla="*/ 100 h 203"/>
                <a:gd name="T60" fmla="*/ 132 w 157"/>
                <a:gd name="T61" fmla="*/ 93 h 203"/>
                <a:gd name="T62" fmla="*/ 135 w 157"/>
                <a:gd name="T63" fmla="*/ 74 h 203"/>
                <a:gd name="T64" fmla="*/ 157 w 157"/>
                <a:gd name="T65" fmla="*/ 54 h 203"/>
                <a:gd name="T66" fmla="*/ 84 w 157"/>
                <a:gd name="T67" fmla="*/ 136 h 203"/>
                <a:gd name="T68" fmla="*/ 45 w 157"/>
                <a:gd name="T69" fmla="*/ 127 h 203"/>
                <a:gd name="T70" fmla="*/ 72 w 157"/>
                <a:gd name="T71" fmla="*/ 67 h 203"/>
                <a:gd name="T72" fmla="*/ 111 w 157"/>
                <a:gd name="T73" fmla="*/ 76 h 203"/>
                <a:gd name="T74" fmla="*/ 84 w 157"/>
                <a:gd name="T75" fmla="*/ 13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203">
                  <a:moveTo>
                    <a:pt x="157" y="54"/>
                  </a:moveTo>
                  <a:cubicBezTo>
                    <a:pt x="152" y="29"/>
                    <a:pt x="152" y="29"/>
                    <a:pt x="152" y="29"/>
                  </a:cubicBezTo>
                  <a:cubicBezTo>
                    <a:pt x="130" y="44"/>
                    <a:pt x="130" y="44"/>
                    <a:pt x="130" y="44"/>
                  </a:cubicBezTo>
                  <a:cubicBezTo>
                    <a:pt x="128" y="39"/>
                    <a:pt x="125" y="36"/>
                    <a:pt x="122" y="33"/>
                  </a:cubicBezTo>
                  <a:cubicBezTo>
                    <a:pt x="132" y="5"/>
                    <a:pt x="132" y="5"/>
                    <a:pt x="132" y="5"/>
                  </a:cubicBezTo>
                  <a:cubicBezTo>
                    <a:pt x="112" y="0"/>
                    <a:pt x="112" y="0"/>
                    <a:pt x="112" y="0"/>
                  </a:cubicBezTo>
                  <a:cubicBezTo>
                    <a:pt x="98" y="28"/>
                    <a:pt x="98" y="28"/>
                    <a:pt x="98" y="28"/>
                  </a:cubicBezTo>
                  <a:cubicBezTo>
                    <a:pt x="93" y="29"/>
                    <a:pt x="88" y="30"/>
                    <a:pt x="82" y="33"/>
                  </a:cubicBezTo>
                  <a:cubicBezTo>
                    <a:pt x="76" y="12"/>
                    <a:pt x="76" y="12"/>
                    <a:pt x="76" y="12"/>
                  </a:cubicBezTo>
                  <a:cubicBezTo>
                    <a:pt x="52" y="31"/>
                    <a:pt x="52" y="31"/>
                    <a:pt x="52" y="31"/>
                  </a:cubicBezTo>
                  <a:cubicBezTo>
                    <a:pt x="54" y="55"/>
                    <a:pt x="54" y="55"/>
                    <a:pt x="54" y="55"/>
                  </a:cubicBezTo>
                  <a:cubicBezTo>
                    <a:pt x="49" y="61"/>
                    <a:pt x="45" y="67"/>
                    <a:pt x="41" y="73"/>
                  </a:cubicBezTo>
                  <a:cubicBezTo>
                    <a:pt x="21" y="72"/>
                    <a:pt x="21" y="72"/>
                    <a:pt x="21" y="72"/>
                  </a:cubicBezTo>
                  <a:cubicBezTo>
                    <a:pt x="7" y="103"/>
                    <a:pt x="7" y="103"/>
                    <a:pt x="7" y="103"/>
                  </a:cubicBezTo>
                  <a:cubicBezTo>
                    <a:pt x="24" y="110"/>
                    <a:pt x="24" y="110"/>
                    <a:pt x="24" y="110"/>
                  </a:cubicBezTo>
                  <a:cubicBezTo>
                    <a:pt x="22" y="116"/>
                    <a:pt x="21" y="123"/>
                    <a:pt x="21" y="129"/>
                  </a:cubicBezTo>
                  <a:cubicBezTo>
                    <a:pt x="0" y="149"/>
                    <a:pt x="0" y="149"/>
                    <a:pt x="0" y="149"/>
                  </a:cubicBezTo>
                  <a:cubicBezTo>
                    <a:pt x="4" y="174"/>
                    <a:pt x="4" y="174"/>
                    <a:pt x="4" y="174"/>
                  </a:cubicBezTo>
                  <a:cubicBezTo>
                    <a:pt x="26" y="159"/>
                    <a:pt x="26" y="159"/>
                    <a:pt x="26" y="159"/>
                  </a:cubicBezTo>
                  <a:cubicBezTo>
                    <a:pt x="28" y="164"/>
                    <a:pt x="31" y="167"/>
                    <a:pt x="35" y="170"/>
                  </a:cubicBezTo>
                  <a:cubicBezTo>
                    <a:pt x="24" y="198"/>
                    <a:pt x="24" y="198"/>
                    <a:pt x="24" y="198"/>
                  </a:cubicBezTo>
                  <a:cubicBezTo>
                    <a:pt x="44" y="203"/>
                    <a:pt x="44" y="203"/>
                    <a:pt x="44" y="203"/>
                  </a:cubicBezTo>
                  <a:cubicBezTo>
                    <a:pt x="58" y="175"/>
                    <a:pt x="58" y="175"/>
                    <a:pt x="58" y="175"/>
                  </a:cubicBezTo>
                  <a:cubicBezTo>
                    <a:pt x="63" y="174"/>
                    <a:pt x="68" y="173"/>
                    <a:pt x="74" y="170"/>
                  </a:cubicBezTo>
                  <a:cubicBezTo>
                    <a:pt x="80" y="191"/>
                    <a:pt x="80" y="191"/>
                    <a:pt x="80" y="191"/>
                  </a:cubicBezTo>
                  <a:cubicBezTo>
                    <a:pt x="104" y="172"/>
                    <a:pt x="104" y="172"/>
                    <a:pt x="104" y="172"/>
                  </a:cubicBezTo>
                  <a:cubicBezTo>
                    <a:pt x="102" y="148"/>
                    <a:pt x="102" y="148"/>
                    <a:pt x="102" y="148"/>
                  </a:cubicBezTo>
                  <a:cubicBezTo>
                    <a:pt x="107" y="142"/>
                    <a:pt x="111" y="136"/>
                    <a:pt x="115" y="130"/>
                  </a:cubicBezTo>
                  <a:cubicBezTo>
                    <a:pt x="135" y="131"/>
                    <a:pt x="135" y="131"/>
                    <a:pt x="135" y="131"/>
                  </a:cubicBezTo>
                  <a:cubicBezTo>
                    <a:pt x="149" y="100"/>
                    <a:pt x="149" y="100"/>
                    <a:pt x="149" y="100"/>
                  </a:cubicBezTo>
                  <a:cubicBezTo>
                    <a:pt x="132" y="93"/>
                    <a:pt x="132" y="93"/>
                    <a:pt x="132" y="93"/>
                  </a:cubicBezTo>
                  <a:cubicBezTo>
                    <a:pt x="134" y="87"/>
                    <a:pt x="135" y="80"/>
                    <a:pt x="135" y="74"/>
                  </a:cubicBezTo>
                  <a:lnTo>
                    <a:pt x="157" y="54"/>
                  </a:lnTo>
                  <a:close/>
                  <a:moveTo>
                    <a:pt x="84" y="136"/>
                  </a:moveTo>
                  <a:cubicBezTo>
                    <a:pt x="66" y="150"/>
                    <a:pt x="48" y="147"/>
                    <a:pt x="45" y="127"/>
                  </a:cubicBezTo>
                  <a:cubicBezTo>
                    <a:pt x="42" y="108"/>
                    <a:pt x="54" y="81"/>
                    <a:pt x="72" y="67"/>
                  </a:cubicBezTo>
                  <a:cubicBezTo>
                    <a:pt x="90" y="53"/>
                    <a:pt x="108" y="56"/>
                    <a:pt x="111" y="76"/>
                  </a:cubicBezTo>
                  <a:cubicBezTo>
                    <a:pt x="114" y="95"/>
                    <a:pt x="102" y="122"/>
                    <a:pt x="84" y="136"/>
                  </a:cubicBezTo>
                  <a:close/>
                </a:path>
              </a:pathLst>
            </a:custGeom>
            <a:solidFill>
              <a:srgbClr val="C1E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îṡľï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04FE186-4B3C-462A-8FEE-3434B26B719F}"/>
                </a:ext>
              </a:extLst>
            </p:cNvPr>
            <p:cNvSpPr/>
            <p:nvPr/>
          </p:nvSpPr>
          <p:spPr bwMode="auto">
            <a:xfrm>
              <a:off x="4813301" y="1804988"/>
              <a:ext cx="165100" cy="112713"/>
            </a:xfrm>
            <a:custGeom>
              <a:avLst/>
              <a:gdLst>
                <a:gd name="T0" fmla="*/ 104 w 104"/>
                <a:gd name="T1" fmla="*/ 32 h 71"/>
                <a:gd name="T2" fmla="*/ 50 w 104"/>
                <a:gd name="T3" fmla="*/ 0 h 71"/>
                <a:gd name="T4" fmla="*/ 0 w 104"/>
                <a:gd name="T5" fmla="*/ 40 h 71"/>
                <a:gd name="T6" fmla="*/ 54 w 104"/>
                <a:gd name="T7" fmla="*/ 71 h 71"/>
                <a:gd name="T8" fmla="*/ 104 w 104"/>
                <a:gd name="T9" fmla="*/ 32 h 71"/>
              </a:gdLst>
              <a:ahLst/>
              <a:cxnLst>
                <a:cxn ang="0">
                  <a:pos x="T0" y="T1"/>
                </a:cxn>
                <a:cxn ang="0">
                  <a:pos x="T2" y="T3"/>
                </a:cxn>
                <a:cxn ang="0">
                  <a:pos x="T4" y="T5"/>
                </a:cxn>
                <a:cxn ang="0">
                  <a:pos x="T6" y="T7"/>
                </a:cxn>
                <a:cxn ang="0">
                  <a:pos x="T8" y="T9"/>
                </a:cxn>
              </a:cxnLst>
              <a:rect l="0" t="0" r="r" b="b"/>
              <a:pathLst>
                <a:path w="104" h="71">
                  <a:moveTo>
                    <a:pt x="104" y="32"/>
                  </a:moveTo>
                  <a:lnTo>
                    <a:pt x="50" y="0"/>
                  </a:lnTo>
                  <a:lnTo>
                    <a:pt x="0" y="40"/>
                  </a:lnTo>
                  <a:lnTo>
                    <a:pt x="54" y="71"/>
                  </a:lnTo>
                  <a:lnTo>
                    <a:pt x="104" y="32"/>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iśļï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D2137C6-B431-46BF-A0F9-9E6E69A27379}"/>
                </a:ext>
              </a:extLst>
            </p:cNvPr>
            <p:cNvSpPr/>
            <p:nvPr/>
          </p:nvSpPr>
          <p:spPr bwMode="auto">
            <a:xfrm>
              <a:off x="4813301" y="1868488"/>
              <a:ext cx="92075" cy="128588"/>
            </a:xfrm>
            <a:custGeom>
              <a:avLst/>
              <a:gdLst>
                <a:gd name="T0" fmla="*/ 0 w 58"/>
                <a:gd name="T1" fmla="*/ 0 h 81"/>
                <a:gd name="T2" fmla="*/ 4 w 58"/>
                <a:gd name="T3" fmla="*/ 50 h 81"/>
                <a:gd name="T4" fmla="*/ 58 w 58"/>
                <a:gd name="T5" fmla="*/ 81 h 81"/>
                <a:gd name="T6" fmla="*/ 54 w 58"/>
                <a:gd name="T7" fmla="*/ 31 h 81"/>
                <a:gd name="T8" fmla="*/ 0 w 58"/>
                <a:gd name="T9" fmla="*/ 0 h 81"/>
              </a:gdLst>
              <a:ahLst/>
              <a:cxnLst>
                <a:cxn ang="0">
                  <a:pos x="T0" y="T1"/>
                </a:cxn>
                <a:cxn ang="0">
                  <a:pos x="T2" y="T3"/>
                </a:cxn>
                <a:cxn ang="0">
                  <a:pos x="T4" y="T5"/>
                </a:cxn>
                <a:cxn ang="0">
                  <a:pos x="T6" y="T7"/>
                </a:cxn>
                <a:cxn ang="0">
                  <a:pos x="T8" y="T9"/>
                </a:cxn>
              </a:cxnLst>
              <a:rect l="0" t="0" r="r" b="b"/>
              <a:pathLst>
                <a:path w="58" h="81">
                  <a:moveTo>
                    <a:pt x="0" y="0"/>
                  </a:moveTo>
                  <a:lnTo>
                    <a:pt x="4" y="50"/>
                  </a:lnTo>
                  <a:lnTo>
                    <a:pt x="58" y="81"/>
                  </a:lnTo>
                  <a:lnTo>
                    <a:pt x="54" y="31"/>
                  </a:lnTo>
                  <a:lnTo>
                    <a:pt x="0" y="0"/>
                  </a:ln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iṡľî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6D35D58-D9BE-42D1-944E-703847D9BE89}"/>
                </a:ext>
              </a:extLst>
            </p:cNvPr>
            <p:cNvSpPr/>
            <p:nvPr/>
          </p:nvSpPr>
          <p:spPr bwMode="auto">
            <a:xfrm>
              <a:off x="4711701" y="2003426"/>
              <a:ext cx="150813" cy="52388"/>
            </a:xfrm>
            <a:custGeom>
              <a:avLst/>
              <a:gdLst>
                <a:gd name="T0" fmla="*/ 95 w 95"/>
                <a:gd name="T1" fmla="*/ 33 h 33"/>
                <a:gd name="T2" fmla="*/ 41 w 95"/>
                <a:gd name="T3" fmla="*/ 2 h 33"/>
                <a:gd name="T4" fmla="*/ 0 w 95"/>
                <a:gd name="T5" fmla="*/ 0 h 33"/>
                <a:gd name="T6" fmla="*/ 54 w 95"/>
                <a:gd name="T7" fmla="*/ 31 h 33"/>
                <a:gd name="T8" fmla="*/ 95 w 95"/>
                <a:gd name="T9" fmla="*/ 33 h 33"/>
              </a:gdLst>
              <a:ahLst/>
              <a:cxnLst>
                <a:cxn ang="0">
                  <a:pos x="T0" y="T1"/>
                </a:cxn>
                <a:cxn ang="0">
                  <a:pos x="T2" y="T3"/>
                </a:cxn>
                <a:cxn ang="0">
                  <a:pos x="T4" y="T5"/>
                </a:cxn>
                <a:cxn ang="0">
                  <a:pos x="T6" y="T7"/>
                </a:cxn>
                <a:cxn ang="0">
                  <a:pos x="T8" y="T9"/>
                </a:cxn>
              </a:cxnLst>
              <a:rect l="0" t="0" r="r" b="b"/>
              <a:pathLst>
                <a:path w="95" h="33">
                  <a:moveTo>
                    <a:pt x="95" y="33"/>
                  </a:moveTo>
                  <a:lnTo>
                    <a:pt x="41" y="2"/>
                  </a:lnTo>
                  <a:lnTo>
                    <a:pt x="0" y="0"/>
                  </a:lnTo>
                  <a:lnTo>
                    <a:pt x="54" y="31"/>
                  </a:lnTo>
                  <a:lnTo>
                    <a:pt x="95" y="33"/>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S1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AC89D92-8994-488C-A3BE-87236D277D8B}"/>
                </a:ext>
              </a:extLst>
            </p:cNvPr>
            <p:cNvSpPr/>
            <p:nvPr/>
          </p:nvSpPr>
          <p:spPr bwMode="auto">
            <a:xfrm>
              <a:off x="4665663" y="2003426"/>
              <a:ext cx="131763" cy="150813"/>
            </a:xfrm>
            <a:custGeom>
              <a:avLst/>
              <a:gdLst>
                <a:gd name="T0" fmla="*/ 29 w 83"/>
                <a:gd name="T1" fmla="*/ 0 h 95"/>
                <a:gd name="T2" fmla="*/ 0 w 83"/>
                <a:gd name="T3" fmla="*/ 64 h 95"/>
                <a:gd name="T4" fmla="*/ 54 w 83"/>
                <a:gd name="T5" fmla="*/ 95 h 95"/>
                <a:gd name="T6" fmla="*/ 83 w 83"/>
                <a:gd name="T7" fmla="*/ 31 h 95"/>
                <a:gd name="T8" fmla="*/ 29 w 83"/>
                <a:gd name="T9" fmla="*/ 0 h 95"/>
              </a:gdLst>
              <a:ahLst/>
              <a:cxnLst>
                <a:cxn ang="0">
                  <a:pos x="T0" y="T1"/>
                </a:cxn>
                <a:cxn ang="0">
                  <a:pos x="T2" y="T3"/>
                </a:cxn>
                <a:cxn ang="0">
                  <a:pos x="T4" y="T5"/>
                </a:cxn>
                <a:cxn ang="0">
                  <a:pos x="T6" y="T7"/>
                </a:cxn>
                <a:cxn ang="0">
                  <a:pos x="T8" y="T9"/>
                </a:cxn>
              </a:cxnLst>
              <a:rect l="0" t="0" r="r" b="b"/>
              <a:pathLst>
                <a:path w="83" h="95">
                  <a:moveTo>
                    <a:pt x="29" y="0"/>
                  </a:moveTo>
                  <a:lnTo>
                    <a:pt x="0" y="64"/>
                  </a:lnTo>
                  <a:lnTo>
                    <a:pt x="54" y="95"/>
                  </a:lnTo>
                  <a:lnTo>
                    <a:pt x="83" y="31"/>
                  </a:lnTo>
                  <a:lnTo>
                    <a:pt x="29" y="0"/>
                  </a:ln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ïṩlí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3871343-F186-475E-BEEB-06C411C6CEF5}"/>
                </a:ext>
              </a:extLst>
            </p:cNvPr>
            <p:cNvSpPr/>
            <p:nvPr/>
          </p:nvSpPr>
          <p:spPr bwMode="auto">
            <a:xfrm>
              <a:off x="4641851" y="2190751"/>
              <a:ext cx="155575" cy="115888"/>
            </a:xfrm>
            <a:custGeom>
              <a:avLst/>
              <a:gdLst>
                <a:gd name="T0" fmla="*/ 98 w 98"/>
                <a:gd name="T1" fmla="*/ 31 h 73"/>
                <a:gd name="T2" fmla="*/ 44 w 98"/>
                <a:gd name="T3" fmla="*/ 0 h 73"/>
                <a:gd name="T4" fmla="*/ 0 w 98"/>
                <a:gd name="T5" fmla="*/ 42 h 73"/>
                <a:gd name="T6" fmla="*/ 54 w 98"/>
                <a:gd name="T7" fmla="*/ 73 h 73"/>
                <a:gd name="T8" fmla="*/ 98 w 98"/>
                <a:gd name="T9" fmla="*/ 31 h 73"/>
              </a:gdLst>
              <a:ahLst/>
              <a:cxnLst>
                <a:cxn ang="0">
                  <a:pos x="T0" y="T1"/>
                </a:cxn>
                <a:cxn ang="0">
                  <a:pos x="T2" y="T3"/>
                </a:cxn>
                <a:cxn ang="0">
                  <a:pos x="T4" y="T5"/>
                </a:cxn>
                <a:cxn ang="0">
                  <a:pos x="T6" y="T7"/>
                </a:cxn>
                <a:cxn ang="0">
                  <a:pos x="T8" y="T9"/>
                </a:cxn>
              </a:cxnLst>
              <a:rect l="0" t="0" r="r" b="b"/>
              <a:pathLst>
                <a:path w="98" h="73">
                  <a:moveTo>
                    <a:pt x="98" y="31"/>
                  </a:moveTo>
                  <a:lnTo>
                    <a:pt x="44" y="0"/>
                  </a:lnTo>
                  <a:lnTo>
                    <a:pt x="0" y="42"/>
                  </a:lnTo>
                  <a:lnTo>
                    <a:pt x="54" y="73"/>
                  </a:lnTo>
                  <a:lnTo>
                    <a:pt x="98" y="31"/>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iSļ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B93AAFE-09C4-4B20-9623-856FCEFE5E61}"/>
                </a:ext>
              </a:extLst>
            </p:cNvPr>
            <p:cNvSpPr/>
            <p:nvPr/>
          </p:nvSpPr>
          <p:spPr bwMode="auto">
            <a:xfrm>
              <a:off x="4641851" y="2257426"/>
              <a:ext cx="98425" cy="131763"/>
            </a:xfrm>
            <a:custGeom>
              <a:avLst/>
              <a:gdLst>
                <a:gd name="T0" fmla="*/ 62 w 62"/>
                <a:gd name="T1" fmla="*/ 83 h 83"/>
                <a:gd name="T2" fmla="*/ 8 w 62"/>
                <a:gd name="T3" fmla="*/ 52 h 83"/>
                <a:gd name="T4" fmla="*/ 0 w 62"/>
                <a:gd name="T5" fmla="*/ 0 h 83"/>
                <a:gd name="T6" fmla="*/ 54 w 62"/>
                <a:gd name="T7" fmla="*/ 31 h 83"/>
                <a:gd name="T8" fmla="*/ 62 w 62"/>
                <a:gd name="T9" fmla="*/ 83 h 83"/>
              </a:gdLst>
              <a:ahLst/>
              <a:cxnLst>
                <a:cxn ang="0">
                  <a:pos x="T0" y="T1"/>
                </a:cxn>
                <a:cxn ang="0">
                  <a:pos x="T2" y="T3"/>
                </a:cxn>
                <a:cxn ang="0">
                  <a:pos x="T4" y="T5"/>
                </a:cxn>
                <a:cxn ang="0">
                  <a:pos x="T6" y="T7"/>
                </a:cxn>
                <a:cxn ang="0">
                  <a:pos x="T8" y="T9"/>
                </a:cxn>
              </a:cxnLst>
              <a:rect l="0" t="0" r="r" b="b"/>
              <a:pathLst>
                <a:path w="62" h="83">
                  <a:moveTo>
                    <a:pt x="62" y="83"/>
                  </a:moveTo>
                  <a:lnTo>
                    <a:pt x="8" y="52"/>
                  </a:lnTo>
                  <a:lnTo>
                    <a:pt x="0" y="0"/>
                  </a:lnTo>
                  <a:lnTo>
                    <a:pt x="54" y="31"/>
                  </a:lnTo>
                  <a:lnTo>
                    <a:pt x="62" y="83"/>
                  </a:ln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ṣḻï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C3D48D4-9EA6-4852-B5E2-548154C5D8E0}"/>
                </a:ext>
              </a:extLst>
            </p:cNvPr>
            <p:cNvSpPr/>
            <p:nvPr/>
          </p:nvSpPr>
          <p:spPr bwMode="auto">
            <a:xfrm>
              <a:off x="5011738" y="1765301"/>
              <a:ext cx="152400" cy="66675"/>
            </a:xfrm>
            <a:custGeom>
              <a:avLst/>
              <a:gdLst>
                <a:gd name="T0" fmla="*/ 54 w 96"/>
                <a:gd name="T1" fmla="*/ 32 h 42"/>
                <a:gd name="T2" fmla="*/ 0 w 96"/>
                <a:gd name="T3" fmla="*/ 0 h 42"/>
                <a:gd name="T4" fmla="*/ 41 w 96"/>
                <a:gd name="T5" fmla="*/ 11 h 42"/>
                <a:gd name="T6" fmla="*/ 96 w 96"/>
                <a:gd name="T7" fmla="*/ 42 h 42"/>
                <a:gd name="T8" fmla="*/ 54 w 96"/>
                <a:gd name="T9" fmla="*/ 32 h 42"/>
              </a:gdLst>
              <a:ahLst/>
              <a:cxnLst>
                <a:cxn ang="0">
                  <a:pos x="T0" y="T1"/>
                </a:cxn>
                <a:cxn ang="0">
                  <a:pos x="T2" y="T3"/>
                </a:cxn>
                <a:cxn ang="0">
                  <a:pos x="T4" y="T5"/>
                </a:cxn>
                <a:cxn ang="0">
                  <a:pos x="T6" y="T7"/>
                </a:cxn>
                <a:cxn ang="0">
                  <a:pos x="T8" y="T9"/>
                </a:cxn>
              </a:cxnLst>
              <a:rect l="0" t="0" r="r" b="b"/>
              <a:pathLst>
                <a:path w="96" h="42">
                  <a:moveTo>
                    <a:pt x="54" y="32"/>
                  </a:moveTo>
                  <a:lnTo>
                    <a:pt x="0" y="0"/>
                  </a:lnTo>
                  <a:lnTo>
                    <a:pt x="41" y="11"/>
                  </a:lnTo>
                  <a:lnTo>
                    <a:pt x="96" y="42"/>
                  </a:lnTo>
                  <a:lnTo>
                    <a:pt x="54" y="32"/>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ṡḻ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1C66EF3-EF4E-4558-B35F-83C8112D540B}"/>
                </a:ext>
              </a:extLst>
            </p:cNvPr>
            <p:cNvSpPr/>
            <p:nvPr/>
          </p:nvSpPr>
          <p:spPr bwMode="auto">
            <a:xfrm>
              <a:off x="4090988" y="1268413"/>
              <a:ext cx="682625" cy="879475"/>
            </a:xfrm>
            <a:custGeom>
              <a:avLst/>
              <a:gdLst>
                <a:gd name="T0" fmla="*/ 207 w 207"/>
                <a:gd name="T1" fmla="*/ 92 h 267"/>
                <a:gd name="T2" fmla="*/ 207 w 207"/>
                <a:gd name="T3" fmla="*/ 55 h 267"/>
                <a:gd name="T4" fmla="*/ 178 w 207"/>
                <a:gd name="T5" fmla="*/ 68 h 267"/>
                <a:gd name="T6" fmla="*/ 170 w 207"/>
                <a:gd name="T7" fmla="*/ 50 h 267"/>
                <a:gd name="T8" fmla="*/ 188 w 207"/>
                <a:gd name="T9" fmla="*/ 13 h 267"/>
                <a:gd name="T10" fmla="*/ 166 w 207"/>
                <a:gd name="T11" fmla="*/ 0 h 267"/>
                <a:gd name="T12" fmla="*/ 142 w 207"/>
                <a:gd name="T13" fmla="*/ 35 h 267"/>
                <a:gd name="T14" fmla="*/ 123 w 207"/>
                <a:gd name="T15" fmla="*/ 36 h 267"/>
                <a:gd name="T16" fmla="*/ 120 w 207"/>
                <a:gd name="T17" fmla="*/ 4 h 267"/>
                <a:gd name="T18" fmla="*/ 88 w 207"/>
                <a:gd name="T19" fmla="*/ 23 h 267"/>
                <a:gd name="T20" fmla="*/ 84 w 207"/>
                <a:gd name="T21" fmla="*/ 59 h 267"/>
                <a:gd name="T22" fmla="*/ 65 w 207"/>
                <a:gd name="T23" fmla="*/ 79 h 267"/>
                <a:gd name="T24" fmla="*/ 42 w 207"/>
                <a:gd name="T25" fmla="*/ 71 h 267"/>
                <a:gd name="T26" fmla="*/ 19 w 207"/>
                <a:gd name="T27" fmla="*/ 111 h 267"/>
                <a:gd name="T28" fmla="*/ 38 w 207"/>
                <a:gd name="T29" fmla="*/ 127 h 267"/>
                <a:gd name="T30" fmla="*/ 30 w 207"/>
                <a:gd name="T31" fmla="*/ 154 h 267"/>
                <a:gd name="T32" fmla="*/ 0 w 207"/>
                <a:gd name="T33" fmla="*/ 174 h 267"/>
                <a:gd name="T34" fmla="*/ 0 w 207"/>
                <a:gd name="T35" fmla="*/ 212 h 267"/>
                <a:gd name="T36" fmla="*/ 30 w 207"/>
                <a:gd name="T37" fmla="*/ 198 h 267"/>
                <a:gd name="T38" fmla="*/ 38 w 207"/>
                <a:gd name="T39" fmla="*/ 216 h 267"/>
                <a:gd name="T40" fmla="*/ 19 w 207"/>
                <a:gd name="T41" fmla="*/ 254 h 267"/>
                <a:gd name="T42" fmla="*/ 42 w 207"/>
                <a:gd name="T43" fmla="*/ 267 h 267"/>
                <a:gd name="T44" fmla="*/ 65 w 207"/>
                <a:gd name="T45" fmla="*/ 232 h 267"/>
                <a:gd name="T46" fmla="*/ 84 w 207"/>
                <a:gd name="T47" fmla="*/ 230 h 267"/>
                <a:gd name="T48" fmla="*/ 88 w 207"/>
                <a:gd name="T49" fmla="*/ 262 h 267"/>
                <a:gd name="T50" fmla="*/ 120 w 207"/>
                <a:gd name="T51" fmla="*/ 244 h 267"/>
                <a:gd name="T52" fmla="*/ 123 w 207"/>
                <a:gd name="T53" fmla="*/ 207 h 267"/>
                <a:gd name="T54" fmla="*/ 149 w 207"/>
                <a:gd name="T55" fmla="*/ 189 h 267"/>
                <a:gd name="T56" fmla="*/ 166 w 207"/>
                <a:gd name="T57" fmla="*/ 195 h 267"/>
                <a:gd name="T58" fmla="*/ 188 w 207"/>
                <a:gd name="T59" fmla="*/ 156 h 267"/>
                <a:gd name="T60" fmla="*/ 174 w 207"/>
                <a:gd name="T61" fmla="*/ 144 h 267"/>
                <a:gd name="T62" fmla="*/ 178 w 207"/>
                <a:gd name="T63" fmla="*/ 113 h 267"/>
                <a:gd name="T64" fmla="*/ 207 w 207"/>
                <a:gd name="T65" fmla="*/ 92 h 267"/>
                <a:gd name="T66" fmla="*/ 104 w 207"/>
                <a:gd name="T67" fmla="*/ 185 h 267"/>
                <a:gd name="T68" fmla="*/ 64 w 207"/>
                <a:gd name="T69" fmla="*/ 160 h 267"/>
                <a:gd name="T70" fmla="*/ 109 w 207"/>
                <a:gd name="T71" fmla="*/ 83 h 267"/>
                <a:gd name="T72" fmla="*/ 148 w 207"/>
                <a:gd name="T73" fmla="*/ 107 h 267"/>
                <a:gd name="T74" fmla="*/ 104 w 207"/>
                <a:gd name="T75" fmla="*/ 18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 h="267">
                  <a:moveTo>
                    <a:pt x="207" y="92"/>
                  </a:moveTo>
                  <a:cubicBezTo>
                    <a:pt x="207" y="55"/>
                    <a:pt x="207" y="55"/>
                    <a:pt x="207" y="55"/>
                  </a:cubicBezTo>
                  <a:cubicBezTo>
                    <a:pt x="178" y="68"/>
                    <a:pt x="178" y="68"/>
                    <a:pt x="178" y="68"/>
                  </a:cubicBezTo>
                  <a:cubicBezTo>
                    <a:pt x="176" y="61"/>
                    <a:pt x="173" y="55"/>
                    <a:pt x="170" y="50"/>
                  </a:cubicBezTo>
                  <a:cubicBezTo>
                    <a:pt x="188" y="13"/>
                    <a:pt x="188" y="13"/>
                    <a:pt x="188" y="13"/>
                  </a:cubicBezTo>
                  <a:cubicBezTo>
                    <a:pt x="166" y="0"/>
                    <a:pt x="166" y="0"/>
                    <a:pt x="166" y="0"/>
                  </a:cubicBezTo>
                  <a:cubicBezTo>
                    <a:pt x="142" y="35"/>
                    <a:pt x="142" y="35"/>
                    <a:pt x="142" y="35"/>
                  </a:cubicBezTo>
                  <a:cubicBezTo>
                    <a:pt x="136" y="34"/>
                    <a:pt x="130" y="35"/>
                    <a:pt x="123" y="36"/>
                  </a:cubicBezTo>
                  <a:cubicBezTo>
                    <a:pt x="120" y="4"/>
                    <a:pt x="120" y="4"/>
                    <a:pt x="120" y="4"/>
                  </a:cubicBezTo>
                  <a:cubicBezTo>
                    <a:pt x="88" y="23"/>
                    <a:pt x="88" y="23"/>
                    <a:pt x="88" y="23"/>
                  </a:cubicBezTo>
                  <a:cubicBezTo>
                    <a:pt x="84" y="59"/>
                    <a:pt x="84" y="59"/>
                    <a:pt x="84" y="59"/>
                  </a:cubicBezTo>
                  <a:cubicBezTo>
                    <a:pt x="77" y="65"/>
                    <a:pt x="71" y="72"/>
                    <a:pt x="65" y="79"/>
                  </a:cubicBezTo>
                  <a:cubicBezTo>
                    <a:pt x="42" y="71"/>
                    <a:pt x="42" y="71"/>
                    <a:pt x="42" y="71"/>
                  </a:cubicBezTo>
                  <a:cubicBezTo>
                    <a:pt x="19" y="111"/>
                    <a:pt x="19" y="111"/>
                    <a:pt x="19" y="111"/>
                  </a:cubicBezTo>
                  <a:cubicBezTo>
                    <a:pt x="38" y="127"/>
                    <a:pt x="38" y="127"/>
                    <a:pt x="38" y="127"/>
                  </a:cubicBezTo>
                  <a:cubicBezTo>
                    <a:pt x="34" y="136"/>
                    <a:pt x="31" y="145"/>
                    <a:pt x="30" y="154"/>
                  </a:cubicBezTo>
                  <a:cubicBezTo>
                    <a:pt x="0" y="174"/>
                    <a:pt x="0" y="174"/>
                    <a:pt x="0" y="174"/>
                  </a:cubicBezTo>
                  <a:cubicBezTo>
                    <a:pt x="0" y="212"/>
                    <a:pt x="0" y="212"/>
                    <a:pt x="0" y="212"/>
                  </a:cubicBezTo>
                  <a:cubicBezTo>
                    <a:pt x="30" y="198"/>
                    <a:pt x="30" y="198"/>
                    <a:pt x="30" y="198"/>
                  </a:cubicBezTo>
                  <a:cubicBezTo>
                    <a:pt x="31" y="205"/>
                    <a:pt x="34" y="211"/>
                    <a:pt x="38" y="216"/>
                  </a:cubicBezTo>
                  <a:cubicBezTo>
                    <a:pt x="19" y="254"/>
                    <a:pt x="19" y="254"/>
                    <a:pt x="19" y="254"/>
                  </a:cubicBezTo>
                  <a:cubicBezTo>
                    <a:pt x="42" y="267"/>
                    <a:pt x="42" y="267"/>
                    <a:pt x="42" y="267"/>
                  </a:cubicBezTo>
                  <a:cubicBezTo>
                    <a:pt x="65" y="232"/>
                    <a:pt x="65" y="232"/>
                    <a:pt x="65" y="232"/>
                  </a:cubicBezTo>
                  <a:cubicBezTo>
                    <a:pt x="71" y="232"/>
                    <a:pt x="77" y="232"/>
                    <a:pt x="84" y="230"/>
                  </a:cubicBezTo>
                  <a:cubicBezTo>
                    <a:pt x="88" y="262"/>
                    <a:pt x="88" y="262"/>
                    <a:pt x="88" y="262"/>
                  </a:cubicBezTo>
                  <a:cubicBezTo>
                    <a:pt x="120" y="244"/>
                    <a:pt x="120" y="244"/>
                    <a:pt x="120" y="244"/>
                  </a:cubicBezTo>
                  <a:cubicBezTo>
                    <a:pt x="123" y="207"/>
                    <a:pt x="123" y="207"/>
                    <a:pt x="123" y="207"/>
                  </a:cubicBezTo>
                  <a:cubicBezTo>
                    <a:pt x="133" y="204"/>
                    <a:pt x="143" y="197"/>
                    <a:pt x="149" y="189"/>
                  </a:cubicBezTo>
                  <a:cubicBezTo>
                    <a:pt x="166" y="195"/>
                    <a:pt x="166" y="195"/>
                    <a:pt x="166" y="195"/>
                  </a:cubicBezTo>
                  <a:cubicBezTo>
                    <a:pt x="188" y="156"/>
                    <a:pt x="188" y="156"/>
                    <a:pt x="188" y="156"/>
                  </a:cubicBezTo>
                  <a:cubicBezTo>
                    <a:pt x="174" y="144"/>
                    <a:pt x="174" y="144"/>
                    <a:pt x="174" y="144"/>
                  </a:cubicBezTo>
                  <a:cubicBezTo>
                    <a:pt x="178" y="135"/>
                    <a:pt x="178" y="121"/>
                    <a:pt x="178" y="113"/>
                  </a:cubicBezTo>
                  <a:lnTo>
                    <a:pt x="207" y="92"/>
                  </a:lnTo>
                  <a:close/>
                  <a:moveTo>
                    <a:pt x="104" y="185"/>
                  </a:moveTo>
                  <a:cubicBezTo>
                    <a:pt x="79" y="199"/>
                    <a:pt x="64" y="189"/>
                    <a:pt x="64" y="160"/>
                  </a:cubicBezTo>
                  <a:cubicBezTo>
                    <a:pt x="64" y="132"/>
                    <a:pt x="84" y="97"/>
                    <a:pt x="109" y="83"/>
                  </a:cubicBezTo>
                  <a:cubicBezTo>
                    <a:pt x="133" y="68"/>
                    <a:pt x="148" y="79"/>
                    <a:pt x="148" y="107"/>
                  </a:cubicBezTo>
                  <a:cubicBezTo>
                    <a:pt x="148" y="136"/>
                    <a:pt x="128" y="171"/>
                    <a:pt x="104" y="185"/>
                  </a:cubicBez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îsḷî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95EEF33-5F63-43DB-BEEB-D270F9CC3ADB}"/>
                </a:ext>
              </a:extLst>
            </p:cNvPr>
            <p:cNvSpPr/>
            <p:nvPr/>
          </p:nvSpPr>
          <p:spPr bwMode="auto">
            <a:xfrm>
              <a:off x="4559301" y="1268413"/>
              <a:ext cx="165100" cy="161925"/>
            </a:xfrm>
            <a:custGeom>
              <a:avLst/>
              <a:gdLst>
                <a:gd name="T0" fmla="*/ 104 w 104"/>
                <a:gd name="T1" fmla="*/ 29 h 102"/>
                <a:gd name="T2" fmla="*/ 50 w 104"/>
                <a:gd name="T3" fmla="*/ 0 h 102"/>
                <a:gd name="T4" fmla="*/ 0 w 104"/>
                <a:gd name="T5" fmla="*/ 73 h 102"/>
                <a:gd name="T6" fmla="*/ 54 w 104"/>
                <a:gd name="T7" fmla="*/ 102 h 102"/>
                <a:gd name="T8" fmla="*/ 104 w 104"/>
                <a:gd name="T9" fmla="*/ 29 h 102"/>
              </a:gdLst>
              <a:ahLst/>
              <a:cxnLst>
                <a:cxn ang="0">
                  <a:pos x="T0" y="T1"/>
                </a:cxn>
                <a:cxn ang="0">
                  <a:pos x="T2" y="T3"/>
                </a:cxn>
                <a:cxn ang="0">
                  <a:pos x="T4" y="T5"/>
                </a:cxn>
                <a:cxn ang="0">
                  <a:pos x="T6" y="T7"/>
                </a:cxn>
                <a:cxn ang="0">
                  <a:pos x="T8" y="T9"/>
                </a:cxn>
              </a:cxnLst>
              <a:rect l="0" t="0" r="r" b="b"/>
              <a:pathLst>
                <a:path w="104" h="102">
                  <a:moveTo>
                    <a:pt x="104" y="29"/>
                  </a:moveTo>
                  <a:lnTo>
                    <a:pt x="50" y="0"/>
                  </a:lnTo>
                  <a:lnTo>
                    <a:pt x="0" y="73"/>
                  </a:lnTo>
                  <a:lnTo>
                    <a:pt x="54" y="102"/>
                  </a:lnTo>
                  <a:lnTo>
                    <a:pt x="104" y="29"/>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ṣli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FD7368B-5A45-4EAC-9096-49D82FBC802C}"/>
                </a:ext>
              </a:extLst>
            </p:cNvPr>
            <p:cNvSpPr/>
            <p:nvPr/>
          </p:nvSpPr>
          <p:spPr bwMode="auto">
            <a:xfrm>
              <a:off x="4678363" y="1449388"/>
              <a:ext cx="180975" cy="92075"/>
            </a:xfrm>
            <a:custGeom>
              <a:avLst/>
              <a:gdLst>
                <a:gd name="T0" fmla="*/ 114 w 114"/>
                <a:gd name="T1" fmla="*/ 31 h 58"/>
                <a:gd name="T2" fmla="*/ 60 w 114"/>
                <a:gd name="T3" fmla="*/ 0 h 58"/>
                <a:gd name="T4" fmla="*/ 0 w 114"/>
                <a:gd name="T5" fmla="*/ 27 h 58"/>
                <a:gd name="T6" fmla="*/ 54 w 114"/>
                <a:gd name="T7" fmla="*/ 58 h 58"/>
                <a:gd name="T8" fmla="*/ 114 w 114"/>
                <a:gd name="T9" fmla="*/ 31 h 58"/>
              </a:gdLst>
              <a:ahLst/>
              <a:cxnLst>
                <a:cxn ang="0">
                  <a:pos x="T0" y="T1"/>
                </a:cxn>
                <a:cxn ang="0">
                  <a:pos x="T2" y="T3"/>
                </a:cxn>
                <a:cxn ang="0">
                  <a:pos x="T4" y="T5"/>
                </a:cxn>
                <a:cxn ang="0">
                  <a:pos x="T6" y="T7"/>
                </a:cxn>
                <a:cxn ang="0">
                  <a:pos x="T8" y="T9"/>
                </a:cxn>
              </a:cxnLst>
              <a:rect l="0" t="0" r="r" b="b"/>
              <a:pathLst>
                <a:path w="114" h="58">
                  <a:moveTo>
                    <a:pt x="114" y="31"/>
                  </a:moveTo>
                  <a:lnTo>
                    <a:pt x="60" y="0"/>
                  </a:lnTo>
                  <a:lnTo>
                    <a:pt x="0" y="27"/>
                  </a:lnTo>
                  <a:lnTo>
                    <a:pt x="54" y="58"/>
                  </a:lnTo>
                  <a:lnTo>
                    <a:pt x="114" y="31"/>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îṧļí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7582892-731A-42F1-A19D-2CE406C62AD6}"/>
                </a:ext>
              </a:extLst>
            </p:cNvPr>
            <p:cNvSpPr/>
            <p:nvPr/>
          </p:nvSpPr>
          <p:spPr bwMode="auto">
            <a:xfrm>
              <a:off x="4367213" y="2025651"/>
              <a:ext cx="96838" cy="155575"/>
            </a:xfrm>
            <a:custGeom>
              <a:avLst/>
              <a:gdLst>
                <a:gd name="T0" fmla="*/ 61 w 61"/>
                <a:gd name="T1" fmla="*/ 98 h 98"/>
                <a:gd name="T2" fmla="*/ 9 w 61"/>
                <a:gd name="T3" fmla="*/ 67 h 98"/>
                <a:gd name="T4" fmla="*/ 0 w 61"/>
                <a:gd name="T5" fmla="*/ 0 h 98"/>
                <a:gd name="T6" fmla="*/ 54 w 61"/>
                <a:gd name="T7" fmla="*/ 32 h 98"/>
                <a:gd name="T8" fmla="*/ 61 w 61"/>
                <a:gd name="T9" fmla="*/ 98 h 98"/>
              </a:gdLst>
              <a:ahLst/>
              <a:cxnLst>
                <a:cxn ang="0">
                  <a:pos x="T0" y="T1"/>
                </a:cxn>
                <a:cxn ang="0">
                  <a:pos x="T2" y="T3"/>
                </a:cxn>
                <a:cxn ang="0">
                  <a:pos x="T4" y="T5"/>
                </a:cxn>
                <a:cxn ang="0">
                  <a:pos x="T6" y="T7"/>
                </a:cxn>
                <a:cxn ang="0">
                  <a:pos x="T8" y="T9"/>
                </a:cxn>
              </a:cxnLst>
              <a:rect l="0" t="0" r="r" b="b"/>
              <a:pathLst>
                <a:path w="61" h="98">
                  <a:moveTo>
                    <a:pt x="61" y="98"/>
                  </a:moveTo>
                  <a:lnTo>
                    <a:pt x="9" y="67"/>
                  </a:lnTo>
                  <a:lnTo>
                    <a:pt x="0" y="0"/>
                  </a:lnTo>
                  <a:lnTo>
                    <a:pt x="54" y="32"/>
                  </a:lnTo>
                  <a:lnTo>
                    <a:pt x="61" y="98"/>
                  </a:ln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sli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0AB0534-4901-4B78-BDDF-25F9017B27B8}"/>
                </a:ext>
              </a:extLst>
            </p:cNvPr>
            <p:cNvSpPr/>
            <p:nvPr/>
          </p:nvSpPr>
          <p:spPr bwMode="auto">
            <a:xfrm>
              <a:off x="4152901" y="1979613"/>
              <a:ext cx="149225" cy="174625"/>
            </a:xfrm>
            <a:custGeom>
              <a:avLst/>
              <a:gdLst>
                <a:gd name="T0" fmla="*/ 0 w 94"/>
                <a:gd name="T1" fmla="*/ 79 h 110"/>
                <a:gd name="T2" fmla="*/ 54 w 94"/>
                <a:gd name="T3" fmla="*/ 110 h 110"/>
                <a:gd name="T4" fmla="*/ 94 w 94"/>
                <a:gd name="T5" fmla="*/ 32 h 110"/>
                <a:gd name="T6" fmla="*/ 40 w 94"/>
                <a:gd name="T7" fmla="*/ 0 h 110"/>
                <a:gd name="T8" fmla="*/ 0 w 94"/>
                <a:gd name="T9" fmla="*/ 79 h 110"/>
              </a:gdLst>
              <a:ahLst/>
              <a:cxnLst>
                <a:cxn ang="0">
                  <a:pos x="T0" y="T1"/>
                </a:cxn>
                <a:cxn ang="0">
                  <a:pos x="T2" y="T3"/>
                </a:cxn>
                <a:cxn ang="0">
                  <a:pos x="T4" y="T5"/>
                </a:cxn>
                <a:cxn ang="0">
                  <a:pos x="T6" y="T7"/>
                </a:cxn>
                <a:cxn ang="0">
                  <a:pos x="T8" y="T9"/>
                </a:cxn>
              </a:cxnLst>
              <a:rect l="0" t="0" r="r" b="b"/>
              <a:pathLst>
                <a:path w="94" h="110">
                  <a:moveTo>
                    <a:pt x="0" y="79"/>
                  </a:moveTo>
                  <a:lnTo>
                    <a:pt x="54" y="110"/>
                  </a:lnTo>
                  <a:lnTo>
                    <a:pt x="94" y="32"/>
                  </a:lnTo>
                  <a:lnTo>
                    <a:pt x="40" y="0"/>
                  </a:lnTo>
                  <a:lnTo>
                    <a:pt x="0" y="79"/>
                  </a:ln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íṡḷ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F8E8068-9EF5-4AC0-8329-0E9A1EB06513}"/>
                </a:ext>
              </a:extLst>
            </p:cNvPr>
            <p:cNvSpPr/>
            <p:nvPr/>
          </p:nvSpPr>
          <p:spPr bwMode="auto">
            <a:xfrm>
              <a:off x="4176713" y="1314451"/>
              <a:ext cx="682625" cy="882650"/>
            </a:xfrm>
            <a:custGeom>
              <a:avLst/>
              <a:gdLst>
                <a:gd name="T0" fmla="*/ 207 w 207"/>
                <a:gd name="T1" fmla="*/ 93 h 268"/>
                <a:gd name="T2" fmla="*/ 207 w 207"/>
                <a:gd name="T3" fmla="*/ 56 h 268"/>
                <a:gd name="T4" fmla="*/ 178 w 207"/>
                <a:gd name="T5" fmla="*/ 69 h 268"/>
                <a:gd name="T6" fmla="*/ 170 w 207"/>
                <a:gd name="T7" fmla="*/ 51 h 268"/>
                <a:gd name="T8" fmla="*/ 188 w 207"/>
                <a:gd name="T9" fmla="*/ 14 h 268"/>
                <a:gd name="T10" fmla="*/ 166 w 207"/>
                <a:gd name="T11" fmla="*/ 0 h 268"/>
                <a:gd name="T12" fmla="*/ 142 w 207"/>
                <a:gd name="T13" fmla="*/ 35 h 268"/>
                <a:gd name="T14" fmla="*/ 123 w 207"/>
                <a:gd name="T15" fmla="*/ 37 h 268"/>
                <a:gd name="T16" fmla="*/ 120 w 207"/>
                <a:gd name="T17" fmla="*/ 5 h 268"/>
                <a:gd name="T18" fmla="*/ 87 w 207"/>
                <a:gd name="T19" fmla="*/ 24 h 268"/>
                <a:gd name="T20" fmla="*/ 84 w 207"/>
                <a:gd name="T21" fmla="*/ 60 h 268"/>
                <a:gd name="T22" fmla="*/ 65 w 207"/>
                <a:gd name="T23" fmla="*/ 80 h 268"/>
                <a:gd name="T24" fmla="*/ 42 w 207"/>
                <a:gd name="T25" fmla="*/ 72 h 268"/>
                <a:gd name="T26" fmla="*/ 19 w 207"/>
                <a:gd name="T27" fmla="*/ 111 h 268"/>
                <a:gd name="T28" fmla="*/ 38 w 207"/>
                <a:gd name="T29" fmla="*/ 128 h 268"/>
                <a:gd name="T30" fmla="*/ 30 w 207"/>
                <a:gd name="T31" fmla="*/ 154 h 268"/>
                <a:gd name="T32" fmla="*/ 0 w 207"/>
                <a:gd name="T33" fmla="*/ 175 h 268"/>
                <a:gd name="T34" fmla="*/ 0 w 207"/>
                <a:gd name="T35" fmla="*/ 213 h 268"/>
                <a:gd name="T36" fmla="*/ 30 w 207"/>
                <a:gd name="T37" fmla="*/ 199 h 268"/>
                <a:gd name="T38" fmla="*/ 38 w 207"/>
                <a:gd name="T39" fmla="*/ 217 h 268"/>
                <a:gd name="T40" fmla="*/ 19 w 207"/>
                <a:gd name="T41" fmla="*/ 255 h 268"/>
                <a:gd name="T42" fmla="*/ 42 w 207"/>
                <a:gd name="T43" fmla="*/ 268 h 268"/>
                <a:gd name="T44" fmla="*/ 65 w 207"/>
                <a:gd name="T45" fmla="*/ 233 h 268"/>
                <a:gd name="T46" fmla="*/ 84 w 207"/>
                <a:gd name="T47" fmla="*/ 231 h 268"/>
                <a:gd name="T48" fmla="*/ 87 w 207"/>
                <a:gd name="T49" fmla="*/ 263 h 268"/>
                <a:gd name="T50" fmla="*/ 120 w 207"/>
                <a:gd name="T51" fmla="*/ 245 h 268"/>
                <a:gd name="T52" fmla="*/ 123 w 207"/>
                <a:gd name="T53" fmla="*/ 208 h 268"/>
                <a:gd name="T54" fmla="*/ 142 w 207"/>
                <a:gd name="T55" fmla="*/ 188 h 268"/>
                <a:gd name="T56" fmla="*/ 166 w 207"/>
                <a:gd name="T57" fmla="*/ 196 h 268"/>
                <a:gd name="T58" fmla="*/ 188 w 207"/>
                <a:gd name="T59" fmla="*/ 157 h 268"/>
                <a:gd name="T60" fmla="*/ 170 w 207"/>
                <a:gd name="T61" fmla="*/ 141 h 268"/>
                <a:gd name="T62" fmla="*/ 178 w 207"/>
                <a:gd name="T63" fmla="*/ 114 h 268"/>
                <a:gd name="T64" fmla="*/ 207 w 207"/>
                <a:gd name="T65" fmla="*/ 93 h 268"/>
                <a:gd name="T66" fmla="*/ 104 w 207"/>
                <a:gd name="T67" fmla="*/ 186 h 268"/>
                <a:gd name="T68" fmla="*/ 59 w 207"/>
                <a:gd name="T69" fmla="*/ 160 h 268"/>
                <a:gd name="T70" fmla="*/ 104 w 207"/>
                <a:gd name="T71" fmla="*/ 82 h 268"/>
                <a:gd name="T72" fmla="*/ 148 w 207"/>
                <a:gd name="T73" fmla="*/ 108 h 268"/>
                <a:gd name="T74" fmla="*/ 104 w 207"/>
                <a:gd name="T75" fmla="*/ 18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 h="268">
                  <a:moveTo>
                    <a:pt x="207" y="93"/>
                  </a:moveTo>
                  <a:cubicBezTo>
                    <a:pt x="207" y="56"/>
                    <a:pt x="207" y="56"/>
                    <a:pt x="207" y="56"/>
                  </a:cubicBezTo>
                  <a:cubicBezTo>
                    <a:pt x="178" y="69"/>
                    <a:pt x="178" y="69"/>
                    <a:pt x="178" y="69"/>
                  </a:cubicBezTo>
                  <a:cubicBezTo>
                    <a:pt x="176" y="62"/>
                    <a:pt x="173" y="56"/>
                    <a:pt x="170" y="51"/>
                  </a:cubicBezTo>
                  <a:cubicBezTo>
                    <a:pt x="188" y="14"/>
                    <a:pt x="188" y="14"/>
                    <a:pt x="188" y="14"/>
                  </a:cubicBezTo>
                  <a:cubicBezTo>
                    <a:pt x="166" y="0"/>
                    <a:pt x="166" y="0"/>
                    <a:pt x="166" y="0"/>
                  </a:cubicBezTo>
                  <a:cubicBezTo>
                    <a:pt x="142" y="35"/>
                    <a:pt x="142" y="35"/>
                    <a:pt x="142" y="35"/>
                  </a:cubicBezTo>
                  <a:cubicBezTo>
                    <a:pt x="136" y="35"/>
                    <a:pt x="130" y="35"/>
                    <a:pt x="123" y="37"/>
                  </a:cubicBezTo>
                  <a:cubicBezTo>
                    <a:pt x="120" y="5"/>
                    <a:pt x="120" y="5"/>
                    <a:pt x="120" y="5"/>
                  </a:cubicBezTo>
                  <a:cubicBezTo>
                    <a:pt x="87" y="24"/>
                    <a:pt x="87" y="24"/>
                    <a:pt x="87" y="24"/>
                  </a:cubicBezTo>
                  <a:cubicBezTo>
                    <a:pt x="84" y="60"/>
                    <a:pt x="84" y="60"/>
                    <a:pt x="84" y="60"/>
                  </a:cubicBezTo>
                  <a:cubicBezTo>
                    <a:pt x="77" y="66"/>
                    <a:pt x="71" y="73"/>
                    <a:pt x="65" y="80"/>
                  </a:cubicBezTo>
                  <a:cubicBezTo>
                    <a:pt x="42" y="72"/>
                    <a:pt x="42" y="72"/>
                    <a:pt x="42" y="72"/>
                  </a:cubicBezTo>
                  <a:cubicBezTo>
                    <a:pt x="19" y="111"/>
                    <a:pt x="19" y="111"/>
                    <a:pt x="19" y="111"/>
                  </a:cubicBezTo>
                  <a:cubicBezTo>
                    <a:pt x="38" y="128"/>
                    <a:pt x="38" y="128"/>
                    <a:pt x="38" y="128"/>
                  </a:cubicBezTo>
                  <a:cubicBezTo>
                    <a:pt x="34" y="136"/>
                    <a:pt x="31" y="146"/>
                    <a:pt x="30" y="154"/>
                  </a:cubicBezTo>
                  <a:cubicBezTo>
                    <a:pt x="0" y="175"/>
                    <a:pt x="0" y="175"/>
                    <a:pt x="0" y="175"/>
                  </a:cubicBezTo>
                  <a:cubicBezTo>
                    <a:pt x="0" y="213"/>
                    <a:pt x="0" y="213"/>
                    <a:pt x="0" y="213"/>
                  </a:cubicBezTo>
                  <a:cubicBezTo>
                    <a:pt x="30" y="199"/>
                    <a:pt x="30" y="199"/>
                    <a:pt x="30" y="199"/>
                  </a:cubicBezTo>
                  <a:cubicBezTo>
                    <a:pt x="31" y="206"/>
                    <a:pt x="34" y="212"/>
                    <a:pt x="38" y="217"/>
                  </a:cubicBezTo>
                  <a:cubicBezTo>
                    <a:pt x="19" y="255"/>
                    <a:pt x="19" y="255"/>
                    <a:pt x="19" y="255"/>
                  </a:cubicBezTo>
                  <a:cubicBezTo>
                    <a:pt x="42" y="268"/>
                    <a:pt x="42" y="268"/>
                    <a:pt x="42" y="268"/>
                  </a:cubicBezTo>
                  <a:cubicBezTo>
                    <a:pt x="65" y="233"/>
                    <a:pt x="65" y="233"/>
                    <a:pt x="65" y="233"/>
                  </a:cubicBezTo>
                  <a:cubicBezTo>
                    <a:pt x="71" y="233"/>
                    <a:pt x="77" y="233"/>
                    <a:pt x="84" y="231"/>
                  </a:cubicBezTo>
                  <a:cubicBezTo>
                    <a:pt x="87" y="263"/>
                    <a:pt x="87" y="263"/>
                    <a:pt x="87" y="263"/>
                  </a:cubicBezTo>
                  <a:cubicBezTo>
                    <a:pt x="120" y="245"/>
                    <a:pt x="120" y="245"/>
                    <a:pt x="120" y="245"/>
                  </a:cubicBezTo>
                  <a:cubicBezTo>
                    <a:pt x="123" y="208"/>
                    <a:pt x="123" y="208"/>
                    <a:pt x="123" y="208"/>
                  </a:cubicBezTo>
                  <a:cubicBezTo>
                    <a:pt x="130" y="202"/>
                    <a:pt x="136" y="196"/>
                    <a:pt x="142" y="188"/>
                  </a:cubicBezTo>
                  <a:cubicBezTo>
                    <a:pt x="166" y="196"/>
                    <a:pt x="166" y="196"/>
                    <a:pt x="166" y="196"/>
                  </a:cubicBezTo>
                  <a:cubicBezTo>
                    <a:pt x="188" y="157"/>
                    <a:pt x="188" y="157"/>
                    <a:pt x="188" y="157"/>
                  </a:cubicBezTo>
                  <a:cubicBezTo>
                    <a:pt x="170" y="141"/>
                    <a:pt x="170" y="141"/>
                    <a:pt x="170" y="141"/>
                  </a:cubicBezTo>
                  <a:cubicBezTo>
                    <a:pt x="173" y="132"/>
                    <a:pt x="176" y="123"/>
                    <a:pt x="178" y="114"/>
                  </a:cubicBezTo>
                  <a:lnTo>
                    <a:pt x="207" y="93"/>
                  </a:lnTo>
                  <a:close/>
                  <a:moveTo>
                    <a:pt x="104" y="186"/>
                  </a:moveTo>
                  <a:cubicBezTo>
                    <a:pt x="79" y="200"/>
                    <a:pt x="59" y="189"/>
                    <a:pt x="59" y="160"/>
                  </a:cubicBezTo>
                  <a:cubicBezTo>
                    <a:pt x="59" y="131"/>
                    <a:pt x="79" y="97"/>
                    <a:pt x="104" y="82"/>
                  </a:cubicBezTo>
                  <a:cubicBezTo>
                    <a:pt x="128" y="68"/>
                    <a:pt x="148" y="80"/>
                    <a:pt x="148" y="108"/>
                  </a:cubicBezTo>
                  <a:cubicBezTo>
                    <a:pt x="148" y="137"/>
                    <a:pt x="128" y="172"/>
                    <a:pt x="104" y="186"/>
                  </a:cubicBezTo>
                  <a:close/>
                </a:path>
              </a:pathLst>
            </a:custGeom>
            <a:solidFill>
              <a:srgbClr val="C1E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íŝ1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6B47B1B-A90F-4409-AA45-040EDF920D27}"/>
                </a:ext>
              </a:extLst>
            </p:cNvPr>
            <p:cNvSpPr/>
            <p:nvPr/>
          </p:nvSpPr>
          <p:spPr bwMode="auto">
            <a:xfrm>
              <a:off x="4229101" y="1501776"/>
              <a:ext cx="161925" cy="76200"/>
            </a:xfrm>
            <a:custGeom>
              <a:avLst/>
              <a:gdLst>
                <a:gd name="T0" fmla="*/ 48 w 102"/>
                <a:gd name="T1" fmla="*/ 17 h 48"/>
                <a:gd name="T2" fmla="*/ 102 w 102"/>
                <a:gd name="T3" fmla="*/ 48 h 48"/>
                <a:gd name="T4" fmla="*/ 54 w 102"/>
                <a:gd name="T5" fmla="*/ 31 h 48"/>
                <a:gd name="T6" fmla="*/ 0 w 102"/>
                <a:gd name="T7" fmla="*/ 0 h 48"/>
                <a:gd name="T8" fmla="*/ 48 w 102"/>
                <a:gd name="T9" fmla="*/ 17 h 48"/>
              </a:gdLst>
              <a:ahLst/>
              <a:cxnLst>
                <a:cxn ang="0">
                  <a:pos x="T0" y="T1"/>
                </a:cxn>
                <a:cxn ang="0">
                  <a:pos x="T2" y="T3"/>
                </a:cxn>
                <a:cxn ang="0">
                  <a:pos x="T4" y="T5"/>
                </a:cxn>
                <a:cxn ang="0">
                  <a:pos x="T6" y="T7"/>
                </a:cxn>
                <a:cxn ang="0">
                  <a:pos x="T8" y="T9"/>
                </a:cxn>
              </a:cxnLst>
              <a:rect l="0" t="0" r="r" b="b"/>
              <a:pathLst>
                <a:path w="102" h="48">
                  <a:moveTo>
                    <a:pt x="48" y="17"/>
                  </a:moveTo>
                  <a:lnTo>
                    <a:pt x="102" y="48"/>
                  </a:lnTo>
                  <a:lnTo>
                    <a:pt x="54" y="31"/>
                  </a:lnTo>
                  <a:lnTo>
                    <a:pt x="0" y="0"/>
                  </a:lnTo>
                  <a:lnTo>
                    <a:pt x="48" y="17"/>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íṩḷ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BF4F8C2-8661-475D-9065-C0B4AB1497CF}"/>
                </a:ext>
              </a:extLst>
            </p:cNvPr>
            <p:cNvSpPr/>
            <p:nvPr/>
          </p:nvSpPr>
          <p:spPr bwMode="auto">
            <a:xfrm>
              <a:off x="4152901" y="1501776"/>
              <a:ext cx="161925" cy="177800"/>
            </a:xfrm>
            <a:custGeom>
              <a:avLst/>
              <a:gdLst>
                <a:gd name="T0" fmla="*/ 54 w 102"/>
                <a:gd name="T1" fmla="*/ 112 h 112"/>
                <a:gd name="T2" fmla="*/ 0 w 102"/>
                <a:gd name="T3" fmla="*/ 83 h 112"/>
                <a:gd name="T4" fmla="*/ 48 w 102"/>
                <a:gd name="T5" fmla="*/ 0 h 112"/>
                <a:gd name="T6" fmla="*/ 102 w 102"/>
                <a:gd name="T7" fmla="*/ 31 h 112"/>
                <a:gd name="T8" fmla="*/ 54 w 102"/>
                <a:gd name="T9" fmla="*/ 112 h 112"/>
              </a:gdLst>
              <a:ahLst/>
              <a:cxnLst>
                <a:cxn ang="0">
                  <a:pos x="T0" y="T1"/>
                </a:cxn>
                <a:cxn ang="0">
                  <a:pos x="T2" y="T3"/>
                </a:cxn>
                <a:cxn ang="0">
                  <a:pos x="T4" y="T5"/>
                </a:cxn>
                <a:cxn ang="0">
                  <a:pos x="T6" y="T7"/>
                </a:cxn>
                <a:cxn ang="0">
                  <a:pos x="T8" y="T9"/>
                </a:cxn>
              </a:cxnLst>
              <a:rect l="0" t="0" r="r" b="b"/>
              <a:pathLst>
                <a:path w="102" h="112">
                  <a:moveTo>
                    <a:pt x="54" y="112"/>
                  </a:moveTo>
                  <a:lnTo>
                    <a:pt x="0" y="83"/>
                  </a:lnTo>
                  <a:lnTo>
                    <a:pt x="48" y="0"/>
                  </a:lnTo>
                  <a:lnTo>
                    <a:pt x="102" y="31"/>
                  </a:lnTo>
                  <a:lnTo>
                    <a:pt x="54" y="112"/>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ïşļî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43DC96B-FDF4-4253-A335-6AD58F469595}"/>
                </a:ext>
              </a:extLst>
            </p:cNvPr>
            <p:cNvSpPr/>
            <p:nvPr/>
          </p:nvSpPr>
          <p:spPr bwMode="auto">
            <a:xfrm>
              <a:off x="4152901" y="1633538"/>
              <a:ext cx="149225" cy="103188"/>
            </a:xfrm>
            <a:custGeom>
              <a:avLst/>
              <a:gdLst>
                <a:gd name="T0" fmla="*/ 0 w 94"/>
                <a:gd name="T1" fmla="*/ 0 h 65"/>
                <a:gd name="T2" fmla="*/ 54 w 94"/>
                <a:gd name="T3" fmla="*/ 29 h 65"/>
                <a:gd name="T4" fmla="*/ 94 w 94"/>
                <a:gd name="T5" fmla="*/ 65 h 65"/>
                <a:gd name="T6" fmla="*/ 40 w 94"/>
                <a:gd name="T7" fmla="*/ 34 h 65"/>
                <a:gd name="T8" fmla="*/ 0 w 94"/>
                <a:gd name="T9" fmla="*/ 0 h 65"/>
              </a:gdLst>
              <a:ahLst/>
              <a:cxnLst>
                <a:cxn ang="0">
                  <a:pos x="T0" y="T1"/>
                </a:cxn>
                <a:cxn ang="0">
                  <a:pos x="T2" y="T3"/>
                </a:cxn>
                <a:cxn ang="0">
                  <a:pos x="T4" y="T5"/>
                </a:cxn>
                <a:cxn ang="0">
                  <a:pos x="T6" y="T7"/>
                </a:cxn>
                <a:cxn ang="0">
                  <a:pos x="T8" y="T9"/>
                </a:cxn>
              </a:cxnLst>
              <a:rect l="0" t="0" r="r" b="b"/>
              <a:pathLst>
                <a:path w="94" h="65">
                  <a:moveTo>
                    <a:pt x="0" y="0"/>
                  </a:moveTo>
                  <a:lnTo>
                    <a:pt x="54" y="29"/>
                  </a:lnTo>
                  <a:lnTo>
                    <a:pt x="94" y="65"/>
                  </a:lnTo>
                  <a:lnTo>
                    <a:pt x="40" y="34"/>
                  </a:lnTo>
                  <a:lnTo>
                    <a:pt x="0" y="0"/>
                  </a:ln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î$ļî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B1102E5-2158-4E5F-8047-0F189B000B40}"/>
                </a:ext>
              </a:extLst>
            </p:cNvPr>
            <p:cNvSpPr/>
            <p:nvPr/>
          </p:nvSpPr>
          <p:spPr bwMode="auto">
            <a:xfrm>
              <a:off x="4090988" y="1776413"/>
              <a:ext cx="184150" cy="114300"/>
            </a:xfrm>
            <a:custGeom>
              <a:avLst/>
              <a:gdLst>
                <a:gd name="T0" fmla="*/ 62 w 116"/>
                <a:gd name="T1" fmla="*/ 0 h 72"/>
                <a:gd name="T2" fmla="*/ 116 w 116"/>
                <a:gd name="T3" fmla="*/ 29 h 72"/>
                <a:gd name="T4" fmla="*/ 54 w 116"/>
                <a:gd name="T5" fmla="*/ 72 h 72"/>
                <a:gd name="T6" fmla="*/ 0 w 116"/>
                <a:gd name="T7" fmla="*/ 41 h 72"/>
                <a:gd name="T8" fmla="*/ 62 w 116"/>
                <a:gd name="T9" fmla="*/ 0 h 72"/>
              </a:gdLst>
              <a:ahLst/>
              <a:cxnLst>
                <a:cxn ang="0">
                  <a:pos x="T0" y="T1"/>
                </a:cxn>
                <a:cxn ang="0">
                  <a:pos x="T2" y="T3"/>
                </a:cxn>
                <a:cxn ang="0">
                  <a:pos x="T4" y="T5"/>
                </a:cxn>
                <a:cxn ang="0">
                  <a:pos x="T6" y="T7"/>
                </a:cxn>
                <a:cxn ang="0">
                  <a:pos x="T8" y="T9"/>
                </a:cxn>
              </a:cxnLst>
              <a:rect l="0" t="0" r="r" b="b"/>
              <a:pathLst>
                <a:path w="116" h="72">
                  <a:moveTo>
                    <a:pt x="62" y="0"/>
                  </a:moveTo>
                  <a:lnTo>
                    <a:pt x="116" y="29"/>
                  </a:lnTo>
                  <a:lnTo>
                    <a:pt x="54" y="72"/>
                  </a:lnTo>
                  <a:lnTo>
                    <a:pt x="0" y="41"/>
                  </a:lnTo>
                  <a:lnTo>
                    <a:pt x="62" y="0"/>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ṡļï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D371B02-63AA-4770-9D10-4C178C514141}"/>
                </a:ext>
              </a:extLst>
            </p:cNvPr>
            <p:cNvSpPr/>
            <p:nvPr/>
          </p:nvSpPr>
          <p:spPr bwMode="auto">
            <a:xfrm>
              <a:off x="4090988" y="1841501"/>
              <a:ext cx="85725" cy="174625"/>
            </a:xfrm>
            <a:custGeom>
              <a:avLst/>
              <a:gdLst>
                <a:gd name="T0" fmla="*/ 0 w 54"/>
                <a:gd name="T1" fmla="*/ 0 h 110"/>
                <a:gd name="T2" fmla="*/ 54 w 54"/>
                <a:gd name="T3" fmla="*/ 31 h 110"/>
                <a:gd name="T4" fmla="*/ 54 w 54"/>
                <a:gd name="T5" fmla="*/ 110 h 110"/>
                <a:gd name="T6" fmla="*/ 0 w 54"/>
                <a:gd name="T7" fmla="*/ 79 h 110"/>
                <a:gd name="T8" fmla="*/ 0 w 54"/>
                <a:gd name="T9" fmla="*/ 0 h 110"/>
              </a:gdLst>
              <a:ahLst/>
              <a:cxnLst>
                <a:cxn ang="0">
                  <a:pos x="T0" y="T1"/>
                </a:cxn>
                <a:cxn ang="0">
                  <a:pos x="T2" y="T3"/>
                </a:cxn>
                <a:cxn ang="0">
                  <a:pos x="T4" y="T5"/>
                </a:cxn>
                <a:cxn ang="0">
                  <a:pos x="T6" y="T7"/>
                </a:cxn>
                <a:cxn ang="0">
                  <a:pos x="T8" y="T9"/>
                </a:cxn>
              </a:cxnLst>
              <a:rect l="0" t="0" r="r" b="b"/>
              <a:pathLst>
                <a:path w="54" h="110">
                  <a:moveTo>
                    <a:pt x="0" y="0"/>
                  </a:moveTo>
                  <a:lnTo>
                    <a:pt x="54" y="31"/>
                  </a:lnTo>
                  <a:lnTo>
                    <a:pt x="54" y="110"/>
                  </a:lnTo>
                  <a:lnTo>
                    <a:pt x="0" y="79"/>
                  </a:lnTo>
                  <a:lnTo>
                    <a:pt x="0" y="0"/>
                  </a:ln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íṧlí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4245DE8-0666-4246-B9C7-5E38D3999190}"/>
                </a:ext>
              </a:extLst>
            </p:cNvPr>
            <p:cNvSpPr/>
            <p:nvPr/>
          </p:nvSpPr>
          <p:spPr bwMode="auto">
            <a:xfrm>
              <a:off x="4381501" y="1281113"/>
              <a:ext cx="190500" cy="112713"/>
            </a:xfrm>
            <a:custGeom>
              <a:avLst/>
              <a:gdLst>
                <a:gd name="T0" fmla="*/ 120 w 120"/>
                <a:gd name="T1" fmla="*/ 31 h 71"/>
                <a:gd name="T2" fmla="*/ 66 w 120"/>
                <a:gd name="T3" fmla="*/ 0 h 71"/>
                <a:gd name="T4" fmla="*/ 0 w 120"/>
                <a:gd name="T5" fmla="*/ 40 h 71"/>
                <a:gd name="T6" fmla="*/ 52 w 120"/>
                <a:gd name="T7" fmla="*/ 71 h 71"/>
                <a:gd name="T8" fmla="*/ 120 w 120"/>
                <a:gd name="T9" fmla="*/ 31 h 71"/>
              </a:gdLst>
              <a:ahLst/>
              <a:cxnLst>
                <a:cxn ang="0">
                  <a:pos x="T0" y="T1"/>
                </a:cxn>
                <a:cxn ang="0">
                  <a:pos x="T2" y="T3"/>
                </a:cxn>
                <a:cxn ang="0">
                  <a:pos x="T4" y="T5"/>
                </a:cxn>
                <a:cxn ang="0">
                  <a:pos x="T6" y="T7"/>
                </a:cxn>
                <a:cxn ang="0">
                  <a:pos x="T8" y="T9"/>
                </a:cxn>
              </a:cxnLst>
              <a:rect l="0" t="0" r="r" b="b"/>
              <a:pathLst>
                <a:path w="120" h="71">
                  <a:moveTo>
                    <a:pt x="120" y="31"/>
                  </a:moveTo>
                  <a:lnTo>
                    <a:pt x="66" y="0"/>
                  </a:lnTo>
                  <a:lnTo>
                    <a:pt x="0" y="40"/>
                  </a:lnTo>
                  <a:lnTo>
                    <a:pt x="52" y="71"/>
                  </a:lnTo>
                  <a:lnTo>
                    <a:pt x="120" y="31"/>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14491862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4965FF"/>
                </a:solidFill>
                <a:cs typeface="+mn-ea"/>
                <a:sym typeface="+mn-lt"/>
              </a:rPr>
              <a:t>Explain</a:t>
            </a:r>
            <a:r>
              <a:rPr lang="zh-CN" altLang="en-US" b="1" dirty="0">
                <a:solidFill>
                  <a:srgbClr val="4965FF"/>
                </a:solidFill>
                <a:cs typeface="+mn-ea"/>
                <a:sym typeface="+mn-lt"/>
              </a:rPr>
              <a:t>字段详解</a:t>
            </a:r>
            <a:endParaRPr lang="en-US" altLang="zh-CN" b="1" dirty="0">
              <a:solidFill>
                <a:srgbClr val="4965FF"/>
              </a:solidFill>
              <a:cs typeface="+mn-ea"/>
              <a:sym typeface="+mn-lt"/>
            </a:endParaRPr>
          </a:p>
        </p:txBody>
      </p:sp>
      <p:sp>
        <p:nvSpPr>
          <p:cNvPr id="58" name="文本框 57"/>
          <p:cNvSpPr txBox="1"/>
          <p:nvPr/>
        </p:nvSpPr>
        <p:spPr>
          <a:xfrm>
            <a:off x="312794" y="1155700"/>
            <a:ext cx="11396606" cy="5473700"/>
          </a:xfrm>
          <a:prstGeom prst="rect">
            <a:avLst/>
          </a:prstGeom>
          <a:noFill/>
        </p:spPr>
        <p:txBody>
          <a:bodyPr wrap="square" rtlCol="0">
            <a:noAutofit/>
          </a:bodyPr>
          <a:lstStyle/>
          <a:p>
            <a:r>
              <a:rPr lang="en-US" altLang="zh-CN" sz="2400" b="1" dirty="0" smtClean="0">
                <a:solidFill>
                  <a:srgbClr val="4965FF"/>
                </a:solidFill>
                <a:cs typeface="+mn-ea"/>
                <a:sym typeface="+mn-lt"/>
              </a:rPr>
              <a:t>  10.extra</a:t>
            </a:r>
            <a:endParaRPr lang="en-US" altLang="zh-CN" sz="2400" b="1" dirty="0">
              <a:solidFill>
                <a:srgbClr val="4965FF"/>
              </a:solidFill>
              <a:cs typeface="+mn-ea"/>
              <a:sym typeface="+mn-lt"/>
            </a:endParaRPr>
          </a:p>
          <a:p>
            <a:r>
              <a:rPr lang="zh-CN" altLang="en-US" sz="2000" dirty="0" smtClean="0">
                <a:cs typeface="+mn-ea"/>
                <a:sym typeface="+mn-lt"/>
              </a:rPr>
              <a:t>            一些</a:t>
            </a:r>
            <a:r>
              <a:rPr lang="zh-CN" altLang="en-US" sz="2000" dirty="0">
                <a:cs typeface="+mn-ea"/>
                <a:sym typeface="+mn-lt"/>
              </a:rPr>
              <a:t>重要的额外信息</a:t>
            </a:r>
          </a:p>
          <a:p>
            <a:r>
              <a:rPr lang="en-US" altLang="zh-CN" sz="2000" b="1" dirty="0" smtClean="0">
                <a:cs typeface="+mn-ea"/>
                <a:sym typeface="+mn-lt"/>
              </a:rPr>
              <a:t>            </a:t>
            </a:r>
            <a:r>
              <a:rPr lang="en-US" altLang="zh-CN" sz="2000" b="1" dirty="0" smtClean="0">
                <a:solidFill>
                  <a:schemeClr val="accent2"/>
                </a:solidFill>
                <a:cs typeface="+mn-ea"/>
                <a:sym typeface="+mn-lt"/>
              </a:rPr>
              <a:t>Using </a:t>
            </a:r>
            <a:r>
              <a:rPr lang="en-US" altLang="zh-CN" sz="2000" b="1" dirty="0" err="1">
                <a:solidFill>
                  <a:schemeClr val="accent2"/>
                </a:solidFill>
                <a:cs typeface="+mn-ea"/>
                <a:sym typeface="+mn-lt"/>
              </a:rPr>
              <a:t>filesort</a:t>
            </a:r>
            <a:r>
              <a:rPr lang="zh-CN" altLang="en-US" sz="2000" dirty="0">
                <a:solidFill>
                  <a:schemeClr val="accent2"/>
                </a:solidFill>
                <a:cs typeface="+mn-ea"/>
                <a:sym typeface="+mn-lt"/>
              </a:rPr>
              <a:t>：</a:t>
            </a:r>
            <a:r>
              <a:rPr lang="zh-CN" altLang="en-US" sz="2000" dirty="0" smtClean="0">
                <a:cs typeface="+mn-ea"/>
                <a:sym typeface="+mn-lt"/>
              </a:rPr>
              <a:t>当查询中</a:t>
            </a:r>
            <a:r>
              <a:rPr lang="zh-CN" altLang="en-US" sz="2000" dirty="0">
                <a:cs typeface="+mn-ea"/>
                <a:sym typeface="+mn-lt"/>
              </a:rPr>
              <a:t>包含 </a:t>
            </a:r>
            <a:r>
              <a:rPr lang="en-US" altLang="zh-CN" sz="2000" dirty="0">
                <a:cs typeface="+mn-ea"/>
                <a:sym typeface="+mn-lt"/>
              </a:rPr>
              <a:t>ORDER BY </a:t>
            </a:r>
            <a:r>
              <a:rPr lang="zh-CN" altLang="en-US" sz="2000" dirty="0">
                <a:cs typeface="+mn-ea"/>
                <a:sym typeface="+mn-lt"/>
              </a:rPr>
              <a:t>操作，而且无法利用索引完成排序操作的时候</a:t>
            </a:r>
            <a:r>
              <a:rPr lang="zh-CN" altLang="en-US" sz="2000" dirty="0" smtClean="0">
                <a:cs typeface="+mn-ea"/>
                <a:sym typeface="+mn-lt"/>
              </a:rPr>
              <a:t>，查询优化器不得不</a:t>
            </a:r>
            <a:r>
              <a:rPr lang="zh-CN" altLang="en-US" sz="2000" dirty="0">
                <a:cs typeface="+mn-ea"/>
                <a:sym typeface="+mn-lt"/>
              </a:rPr>
              <a:t>选择相应的排序算法来实现。数据较少时从内存排序，否则从磁盘排序。</a:t>
            </a:r>
            <a:r>
              <a:rPr lang="en-US" altLang="zh-CN" sz="2000" dirty="0">
                <a:cs typeface="+mn-ea"/>
                <a:sym typeface="+mn-lt"/>
              </a:rPr>
              <a:t>Explain</a:t>
            </a:r>
            <a:r>
              <a:rPr lang="zh-CN" altLang="en-US" sz="2000" dirty="0">
                <a:cs typeface="+mn-ea"/>
                <a:sym typeface="+mn-lt"/>
              </a:rPr>
              <a:t>不会显示的告诉客户端用哪种排序。（一般需要优化）</a:t>
            </a:r>
          </a:p>
          <a:p>
            <a:r>
              <a:rPr lang="en-US" altLang="zh-CN" sz="2000" b="1" dirty="0" smtClean="0">
                <a:cs typeface="+mn-ea"/>
                <a:sym typeface="+mn-lt"/>
              </a:rPr>
              <a:t>            </a:t>
            </a:r>
            <a:r>
              <a:rPr lang="en-US" altLang="zh-CN" sz="2000" b="1" dirty="0">
                <a:solidFill>
                  <a:schemeClr val="accent2"/>
                </a:solidFill>
                <a:cs typeface="+mn-ea"/>
                <a:sym typeface="+mn-lt"/>
              </a:rPr>
              <a:t>Using temporary</a:t>
            </a:r>
            <a:r>
              <a:rPr lang="zh-CN" altLang="en-US" sz="2000" b="1" dirty="0" smtClean="0">
                <a:solidFill>
                  <a:schemeClr val="accent2"/>
                </a:solidFill>
                <a:cs typeface="+mn-ea"/>
                <a:sym typeface="+mn-lt"/>
              </a:rPr>
              <a:t>：</a:t>
            </a:r>
            <a:r>
              <a:rPr lang="zh-CN" altLang="en-US" sz="2000" dirty="0">
                <a:cs typeface="+mn-ea"/>
                <a:sym typeface="+mn-lt"/>
              </a:rPr>
              <a:t>代表为了得到结果，</a:t>
            </a:r>
            <a:r>
              <a:rPr lang="en-US" altLang="zh-CN" sz="2000" dirty="0" err="1">
                <a:cs typeface="+mn-ea"/>
                <a:sym typeface="+mn-lt"/>
              </a:rPr>
              <a:t>Mysql</a:t>
            </a:r>
            <a:r>
              <a:rPr lang="zh-CN" altLang="en-US" sz="2000" dirty="0">
                <a:cs typeface="+mn-ea"/>
                <a:sym typeface="+mn-lt"/>
              </a:rPr>
              <a:t>不得不创建一个临时表，将结果放在临时表里，在</a:t>
            </a:r>
            <a:r>
              <a:rPr lang="en-US" altLang="zh-CN" sz="2000" dirty="0">
                <a:cs typeface="+mn-ea"/>
                <a:sym typeface="+mn-lt"/>
              </a:rPr>
              <a:t>GROUP BY</a:t>
            </a:r>
            <a:r>
              <a:rPr lang="zh-CN" altLang="en-US" sz="2000" dirty="0">
                <a:cs typeface="+mn-ea"/>
                <a:sym typeface="+mn-lt"/>
              </a:rPr>
              <a:t>和</a:t>
            </a:r>
            <a:r>
              <a:rPr lang="en-US" altLang="zh-CN" sz="2000" dirty="0">
                <a:cs typeface="+mn-ea"/>
                <a:sym typeface="+mn-lt"/>
              </a:rPr>
              <a:t>ORDER BY</a:t>
            </a:r>
            <a:r>
              <a:rPr lang="zh-CN" altLang="en-US" sz="2000" dirty="0">
                <a:cs typeface="+mn-ea"/>
                <a:sym typeface="+mn-lt"/>
              </a:rPr>
              <a:t>使用的时候经常出现这个</a:t>
            </a:r>
            <a:r>
              <a:rPr lang="zh-CN" altLang="en-US" sz="2000" dirty="0" smtClean="0">
                <a:cs typeface="+mn-ea"/>
                <a:sym typeface="+mn-lt"/>
              </a:rPr>
              <a:t>。（需要优化）</a:t>
            </a:r>
            <a:endParaRPr lang="zh-CN" altLang="en-US" sz="2000" dirty="0">
              <a:cs typeface="+mn-ea"/>
              <a:sym typeface="+mn-lt"/>
            </a:endParaRPr>
          </a:p>
          <a:p>
            <a:r>
              <a:rPr lang="en-US" altLang="zh-CN" sz="2000" b="1" dirty="0" smtClean="0">
                <a:cs typeface="+mn-ea"/>
                <a:sym typeface="+mn-lt"/>
              </a:rPr>
              <a:t>            </a:t>
            </a:r>
            <a:r>
              <a:rPr lang="en-US" altLang="zh-CN" sz="2000" b="1" dirty="0">
                <a:solidFill>
                  <a:schemeClr val="accent2"/>
                </a:solidFill>
                <a:cs typeface="+mn-ea"/>
                <a:sym typeface="+mn-lt"/>
              </a:rPr>
              <a:t>Using index</a:t>
            </a:r>
            <a:r>
              <a:rPr lang="zh-CN" altLang="en-US" sz="2000" b="1" dirty="0">
                <a:solidFill>
                  <a:schemeClr val="accent2"/>
                </a:solidFill>
                <a:cs typeface="+mn-ea"/>
                <a:sym typeface="+mn-lt"/>
              </a:rPr>
              <a:t>：</a:t>
            </a:r>
            <a:r>
              <a:rPr lang="zh-CN" altLang="en-US" sz="2000" dirty="0">
                <a:cs typeface="+mn-ea"/>
                <a:sym typeface="+mn-lt"/>
              </a:rPr>
              <a:t>表示</a:t>
            </a:r>
            <a:r>
              <a:rPr lang="en-US" altLang="zh-CN" sz="2000" dirty="0">
                <a:cs typeface="+mn-ea"/>
                <a:sym typeface="+mn-lt"/>
              </a:rPr>
              <a:t>select</a:t>
            </a:r>
            <a:r>
              <a:rPr lang="zh-CN" altLang="en-US" sz="2000" dirty="0">
                <a:cs typeface="+mn-ea"/>
                <a:sym typeface="+mn-lt"/>
              </a:rPr>
              <a:t>语句中使用了覆盖索引，</a:t>
            </a:r>
            <a:r>
              <a:rPr lang="zh-CN" altLang="en-US" sz="2000" dirty="0" smtClean="0">
                <a:cs typeface="+mn-ea"/>
                <a:sym typeface="+mn-lt"/>
              </a:rPr>
              <a:t>直接从索引</a:t>
            </a:r>
            <a:r>
              <a:rPr lang="zh-CN" altLang="en-US" sz="2000" dirty="0">
                <a:cs typeface="+mn-ea"/>
                <a:sym typeface="+mn-lt"/>
              </a:rPr>
              <a:t>中取值，而不需要回</a:t>
            </a:r>
            <a:r>
              <a:rPr lang="zh-CN" altLang="en-US" sz="2000" dirty="0" smtClean="0">
                <a:cs typeface="+mn-ea"/>
                <a:sym typeface="+mn-lt"/>
              </a:rPr>
              <a:t>行，也就是从磁盘</a:t>
            </a:r>
            <a:r>
              <a:rPr lang="zh-CN" altLang="en-US" sz="2000" dirty="0">
                <a:cs typeface="+mn-ea"/>
                <a:sym typeface="+mn-lt"/>
              </a:rPr>
              <a:t>中取</a:t>
            </a:r>
            <a:r>
              <a:rPr lang="zh-CN" altLang="en-US" sz="2000" dirty="0" smtClean="0">
                <a:cs typeface="+mn-ea"/>
                <a:sym typeface="+mn-lt"/>
              </a:rPr>
              <a:t>数据</a:t>
            </a:r>
            <a:endParaRPr lang="zh-CN" altLang="en-US" sz="2000" dirty="0">
              <a:cs typeface="+mn-ea"/>
              <a:sym typeface="+mn-lt"/>
            </a:endParaRPr>
          </a:p>
          <a:p>
            <a:r>
              <a:rPr lang="en-US" altLang="zh-CN" sz="2000" dirty="0" smtClean="0">
                <a:cs typeface="+mn-ea"/>
                <a:sym typeface="+mn-lt"/>
              </a:rPr>
              <a:t>            </a:t>
            </a:r>
            <a:r>
              <a:rPr lang="en-US" altLang="zh-CN" sz="2000" b="1" dirty="0">
                <a:solidFill>
                  <a:schemeClr val="accent2"/>
                </a:solidFill>
                <a:cs typeface="+mn-ea"/>
                <a:sym typeface="+mn-lt"/>
              </a:rPr>
              <a:t>Using where</a:t>
            </a:r>
            <a:r>
              <a:rPr lang="zh-CN" altLang="en-US" sz="2000" b="1" dirty="0" smtClean="0">
                <a:solidFill>
                  <a:schemeClr val="accent2"/>
                </a:solidFill>
                <a:cs typeface="+mn-ea"/>
                <a:sym typeface="+mn-lt"/>
              </a:rPr>
              <a:t>：</a:t>
            </a:r>
            <a:r>
              <a:rPr lang="zh-CN" altLang="en-US" sz="2000" dirty="0"/>
              <a:t>表示</a:t>
            </a:r>
            <a:r>
              <a:rPr lang="en-US" altLang="zh-CN" sz="2000" dirty="0" err="1"/>
              <a:t>Mysql</a:t>
            </a:r>
            <a:r>
              <a:rPr lang="zh-CN" altLang="en-US" sz="2000" dirty="0"/>
              <a:t>将</a:t>
            </a:r>
            <a:r>
              <a:rPr lang="zh-CN" altLang="en-US" sz="2000" dirty="0" smtClean="0"/>
              <a:t>对存储引擎提取</a:t>
            </a:r>
            <a:r>
              <a:rPr lang="zh-CN" altLang="en-US" sz="2000" dirty="0"/>
              <a:t>的结果进行过滤，</a:t>
            </a:r>
            <a:r>
              <a:rPr lang="zh-CN" altLang="en-US" sz="2000" dirty="0" smtClean="0"/>
              <a:t>除非打算</a:t>
            </a:r>
            <a:r>
              <a:rPr lang="zh-CN" altLang="en-US" sz="2000" dirty="0"/>
              <a:t>从表中获取或检查所有行，否则如果</a:t>
            </a:r>
            <a:r>
              <a:rPr lang="en-US" altLang="zh-CN" sz="2000" dirty="0"/>
              <a:t>Extra</a:t>
            </a:r>
            <a:r>
              <a:rPr lang="zh-CN" altLang="en-US" sz="2000" dirty="0"/>
              <a:t>值不是</a:t>
            </a:r>
            <a:r>
              <a:rPr lang="en-US" altLang="zh-CN" sz="2000" dirty="0"/>
              <a:t>Using </a:t>
            </a:r>
            <a:r>
              <a:rPr lang="en-US" altLang="zh-CN" sz="2000" dirty="0" smtClean="0"/>
              <a:t>where</a:t>
            </a:r>
            <a:r>
              <a:rPr lang="zh-CN" altLang="en-US" sz="2000" dirty="0" smtClean="0"/>
              <a:t>并且</a:t>
            </a:r>
            <a:r>
              <a:rPr lang="zh-CN" altLang="en-US" sz="2000" dirty="0"/>
              <a:t>表联接类型为</a:t>
            </a:r>
            <a:r>
              <a:rPr lang="en-US" altLang="zh-CN" sz="2000" dirty="0"/>
              <a:t>ALL</a:t>
            </a:r>
            <a:r>
              <a:rPr lang="zh-CN" altLang="en-US" sz="2000" dirty="0"/>
              <a:t>或</a:t>
            </a:r>
            <a:r>
              <a:rPr lang="en-US" altLang="zh-CN" sz="2000" dirty="0"/>
              <a:t>index</a:t>
            </a:r>
            <a:r>
              <a:rPr lang="zh-CN" altLang="en-US" sz="2000" dirty="0"/>
              <a:t>，则查询中可能会出问题。</a:t>
            </a:r>
            <a:endParaRPr lang="zh-CN" altLang="en-US" sz="2000" dirty="0">
              <a:cs typeface="+mn-ea"/>
              <a:sym typeface="+mn-lt"/>
            </a:endParaRPr>
          </a:p>
          <a:p>
            <a:r>
              <a:rPr lang="en-US" altLang="zh-CN" sz="2000" dirty="0" smtClean="0">
                <a:cs typeface="+mn-ea"/>
                <a:sym typeface="+mn-lt"/>
              </a:rPr>
              <a:t>            </a:t>
            </a:r>
            <a:r>
              <a:rPr lang="en-US" altLang="zh-CN" sz="2000" b="1" dirty="0">
                <a:solidFill>
                  <a:schemeClr val="accent2"/>
                </a:solidFill>
                <a:cs typeface="+mn-ea"/>
                <a:sym typeface="+mn-lt"/>
              </a:rPr>
              <a:t>Using index condition</a:t>
            </a:r>
            <a:r>
              <a:rPr lang="zh-CN" altLang="en-US" sz="2000" dirty="0">
                <a:cs typeface="+mn-ea"/>
                <a:sym typeface="+mn-lt"/>
              </a:rPr>
              <a:t>：</a:t>
            </a:r>
            <a:r>
              <a:rPr lang="en-US" altLang="zh-CN" sz="2000" dirty="0">
                <a:cs typeface="+mn-ea"/>
                <a:sym typeface="+mn-lt"/>
              </a:rPr>
              <a:t>5.6</a:t>
            </a:r>
            <a:r>
              <a:rPr lang="zh-CN" altLang="en-US" sz="2000" dirty="0">
                <a:cs typeface="+mn-ea"/>
                <a:sym typeface="+mn-lt"/>
              </a:rPr>
              <a:t>之后新增的</a:t>
            </a:r>
            <a:r>
              <a:rPr lang="zh-CN" altLang="en-US" sz="2000" dirty="0" smtClean="0">
                <a:cs typeface="+mn-ea"/>
                <a:sym typeface="+mn-lt"/>
              </a:rPr>
              <a:t>，</a:t>
            </a:r>
            <a:r>
              <a:rPr lang="zh-CN" altLang="en-US" sz="2000" dirty="0"/>
              <a:t>会先条件过滤索引，过滤完索引后找到所有符合索引条件的数据行，随后用 </a:t>
            </a:r>
            <a:r>
              <a:rPr lang="en-US" altLang="zh-CN" sz="2000" dirty="0"/>
              <a:t>WHERE </a:t>
            </a:r>
            <a:r>
              <a:rPr lang="zh-CN" altLang="en-US" sz="2000" dirty="0"/>
              <a:t>子句中的其他条件去过滤这些数据行</a:t>
            </a:r>
            <a:r>
              <a:rPr lang="zh-CN" altLang="en-US" sz="2000" dirty="0" smtClean="0"/>
              <a:t>；</a:t>
            </a:r>
            <a:endParaRPr lang="en-US" altLang="zh-CN" sz="2000" dirty="0" smtClean="0"/>
          </a:p>
          <a:p>
            <a:r>
              <a:rPr lang="en-US" altLang="zh-CN" sz="2000" dirty="0">
                <a:cs typeface="+mn-ea"/>
                <a:sym typeface="+mn-lt"/>
              </a:rPr>
              <a:t>	</a:t>
            </a:r>
            <a:r>
              <a:rPr lang="en-US" altLang="zh-CN" sz="2000" b="1" dirty="0" smtClean="0">
                <a:solidFill>
                  <a:schemeClr val="accent2"/>
                </a:solidFill>
                <a:cs typeface="+mn-ea"/>
                <a:sym typeface="+mn-lt"/>
              </a:rPr>
              <a:t>impossible where</a:t>
            </a:r>
            <a:r>
              <a:rPr lang="zh-CN" altLang="en-US" sz="2000" dirty="0" smtClean="0">
                <a:cs typeface="+mn-ea"/>
                <a:sym typeface="+mn-lt"/>
              </a:rPr>
              <a:t>：</a:t>
            </a:r>
            <a:r>
              <a:rPr lang="en-US" altLang="zh-CN" sz="2000" dirty="0" smtClean="0">
                <a:cs typeface="+mn-ea"/>
                <a:sym typeface="+mn-lt"/>
              </a:rPr>
              <a:t>where</a:t>
            </a:r>
            <a:r>
              <a:rPr lang="zh-CN" altLang="en-US" sz="2000" dirty="0" smtClean="0">
                <a:cs typeface="+mn-ea"/>
                <a:sym typeface="+mn-lt"/>
              </a:rPr>
              <a:t>子句的值总是</a:t>
            </a:r>
            <a:r>
              <a:rPr lang="en-US" altLang="zh-CN" sz="2000" dirty="0" smtClean="0">
                <a:cs typeface="+mn-ea"/>
                <a:sym typeface="+mn-lt"/>
              </a:rPr>
              <a:t>false</a:t>
            </a:r>
            <a:endParaRPr lang="en-US" altLang="zh-CN" sz="2000" dirty="0">
              <a:cs typeface="+mn-ea"/>
              <a:sym typeface="+mn-lt"/>
            </a:endParaRPr>
          </a:p>
        </p:txBody>
      </p:sp>
    </p:spTree>
    <p:extLst>
      <p:ext uri="{BB962C8B-B14F-4D97-AF65-F5344CB8AC3E}">
        <p14:creationId xmlns:p14="http://schemas.microsoft.com/office/powerpoint/2010/main" val="38768346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mn-ea"/>
                <a:sym typeface="+mn-lt"/>
              </a:rPr>
              <a:t>Explain</a:t>
            </a:r>
            <a:r>
              <a:rPr lang="zh-CN" altLang="en-US" dirty="0">
                <a:cs typeface="+mn-ea"/>
                <a:sym typeface="+mn-lt"/>
              </a:rPr>
              <a:t>命令分析</a:t>
            </a:r>
            <a:r>
              <a:rPr lang="en-US" altLang="zh-CN" dirty="0">
                <a:cs typeface="+mn-ea"/>
                <a:sym typeface="+mn-lt"/>
              </a:rPr>
              <a:t>SQL</a:t>
            </a:r>
            <a:r>
              <a:rPr lang="zh-CN" altLang="en-US" dirty="0">
                <a:cs typeface="+mn-ea"/>
                <a:sym typeface="+mn-lt"/>
              </a:rPr>
              <a:t>语句</a:t>
            </a:r>
            <a:endParaRPr lang="zh-CN" altLang="en-US" dirty="0">
              <a:latin typeface="+mn-lt"/>
              <a:ea typeface="+mn-ea"/>
              <a:cs typeface="+mn-ea"/>
              <a:sym typeface="+mn-lt"/>
            </a:endParaRPr>
          </a:p>
        </p:txBody>
      </p:sp>
      <p:sp>
        <p:nvSpPr>
          <p:cNvPr id="58" name="文本框 57"/>
          <p:cNvSpPr txBox="1"/>
          <p:nvPr/>
        </p:nvSpPr>
        <p:spPr>
          <a:xfrm>
            <a:off x="312794" y="1155700"/>
            <a:ext cx="11396606" cy="5473700"/>
          </a:xfrm>
          <a:prstGeom prst="rect">
            <a:avLst/>
          </a:prstGeom>
          <a:noFill/>
        </p:spPr>
        <p:txBody>
          <a:bodyPr wrap="square" rtlCol="0">
            <a:noAutofit/>
          </a:bodyPr>
          <a:lstStyle/>
          <a:p>
            <a:endParaRPr lang="en-US" altLang="zh-CN" sz="2400" b="1" dirty="0" smtClean="0">
              <a:solidFill>
                <a:srgbClr val="4965FF"/>
              </a:solidFill>
              <a:latin typeface="+mn-ea"/>
              <a:cs typeface="+mn-ea"/>
              <a:sym typeface="+mn-lt"/>
            </a:endParaRPr>
          </a:p>
          <a:p>
            <a:r>
              <a:rPr lang="en-US" altLang="zh-CN" sz="2400" b="1" dirty="0" smtClean="0">
                <a:solidFill>
                  <a:srgbClr val="4965FF"/>
                </a:solidFill>
                <a:latin typeface="+mn-ea"/>
                <a:cs typeface="+mn-ea"/>
                <a:sym typeface="+mn-lt"/>
              </a:rPr>
              <a:t>Using </a:t>
            </a:r>
            <a:r>
              <a:rPr lang="en-US" altLang="zh-CN" sz="2400" b="1" dirty="0">
                <a:solidFill>
                  <a:srgbClr val="4965FF"/>
                </a:solidFill>
                <a:latin typeface="+mn-ea"/>
                <a:cs typeface="+mn-ea"/>
                <a:sym typeface="+mn-lt"/>
              </a:rPr>
              <a:t>index </a:t>
            </a:r>
            <a:r>
              <a:rPr lang="en-US" altLang="zh-CN" sz="2400" b="1" dirty="0" smtClean="0">
                <a:solidFill>
                  <a:srgbClr val="4965FF"/>
                </a:solidFill>
                <a:latin typeface="+mn-ea"/>
                <a:cs typeface="+mn-ea"/>
                <a:sym typeface="+mn-lt"/>
              </a:rPr>
              <a:t>condition</a:t>
            </a:r>
            <a:r>
              <a:rPr lang="zh-CN" altLang="en-US" sz="2400" b="1" dirty="0" smtClean="0">
                <a:solidFill>
                  <a:srgbClr val="4965FF"/>
                </a:solidFill>
                <a:latin typeface="+mn-ea"/>
                <a:cs typeface="+mn-ea"/>
                <a:sym typeface="+mn-lt"/>
              </a:rPr>
              <a:t>和</a:t>
            </a:r>
            <a:r>
              <a:rPr lang="en-US" altLang="zh-CN" sz="2400" b="1" dirty="0">
                <a:solidFill>
                  <a:srgbClr val="4965FF"/>
                </a:solidFill>
                <a:latin typeface="+mn-ea"/>
                <a:cs typeface="+mn-ea"/>
                <a:sym typeface="+mn-lt"/>
              </a:rPr>
              <a:t>Using </a:t>
            </a:r>
            <a:r>
              <a:rPr lang="en-US" altLang="zh-CN" sz="2400" b="1" dirty="0" smtClean="0">
                <a:solidFill>
                  <a:srgbClr val="4965FF"/>
                </a:solidFill>
                <a:latin typeface="+mn-ea"/>
                <a:cs typeface="+mn-ea"/>
                <a:sym typeface="+mn-lt"/>
              </a:rPr>
              <a:t>where</a:t>
            </a:r>
            <a:r>
              <a:rPr lang="zh-CN" altLang="en-US" sz="2400" b="1" dirty="0" smtClean="0">
                <a:solidFill>
                  <a:srgbClr val="4965FF"/>
                </a:solidFill>
                <a:latin typeface="+mn-ea"/>
                <a:cs typeface="+mn-ea"/>
                <a:sym typeface="+mn-lt"/>
              </a:rPr>
              <a:t>的区别</a:t>
            </a:r>
            <a:endParaRPr lang="en-US" altLang="zh-CN" sz="2400" b="1" dirty="0" smtClean="0">
              <a:solidFill>
                <a:srgbClr val="4965FF"/>
              </a:solidFill>
              <a:latin typeface="+mn-ea"/>
              <a:cs typeface="+mn-ea"/>
              <a:sym typeface="+mn-lt"/>
            </a:endParaRPr>
          </a:p>
          <a:p>
            <a:r>
              <a:rPr lang="en-US" altLang="zh-CN" sz="2400" b="1" dirty="0">
                <a:solidFill>
                  <a:srgbClr val="4965FF"/>
                </a:solidFill>
                <a:latin typeface="+mn-ea"/>
                <a:cs typeface="+mn-ea"/>
                <a:sym typeface="+mn-lt"/>
              </a:rPr>
              <a:t> </a:t>
            </a:r>
            <a:r>
              <a:rPr lang="en-US" altLang="zh-CN" sz="2400" b="1" dirty="0" smtClean="0">
                <a:solidFill>
                  <a:srgbClr val="4965FF"/>
                </a:solidFill>
                <a:latin typeface="+mn-ea"/>
                <a:cs typeface="+mn-ea"/>
                <a:sym typeface="+mn-lt"/>
              </a:rPr>
              <a:t>   </a:t>
            </a:r>
          </a:p>
          <a:p>
            <a:r>
              <a:rPr lang="zh-CN" altLang="en-US" sz="2000" dirty="0" smtClean="0">
                <a:latin typeface="+mn-ea"/>
                <a:cs typeface="+mn-ea"/>
                <a:sym typeface="+mn-lt"/>
              </a:rPr>
              <a:t>本质的不同在于使用</a:t>
            </a:r>
            <a:r>
              <a:rPr lang="en-US" altLang="zh-CN" sz="2000" dirty="0" smtClean="0">
                <a:latin typeface="+mn-ea"/>
                <a:cs typeface="+mn-ea"/>
                <a:sym typeface="+mn-lt"/>
              </a:rPr>
              <a:t>where</a:t>
            </a:r>
            <a:r>
              <a:rPr lang="zh-CN" altLang="en-US" sz="2000" dirty="0" smtClean="0">
                <a:latin typeface="+mn-ea"/>
                <a:cs typeface="+mn-ea"/>
                <a:sym typeface="+mn-lt"/>
              </a:rPr>
              <a:t>索引条件过滤数据的过程。</a:t>
            </a:r>
            <a:endParaRPr lang="en-US" altLang="zh-CN" sz="2000" dirty="0" smtClean="0">
              <a:latin typeface="+mn-ea"/>
              <a:cs typeface="+mn-ea"/>
              <a:sym typeface="+mn-lt"/>
            </a:endParaRPr>
          </a:p>
          <a:p>
            <a:r>
              <a:rPr lang="en-US" altLang="zh-CN" sz="2000" dirty="0">
                <a:latin typeface="+mn-ea"/>
                <a:cs typeface="+mn-ea"/>
                <a:sym typeface="+mn-lt"/>
              </a:rPr>
              <a:t> </a:t>
            </a:r>
            <a:r>
              <a:rPr lang="en-US" altLang="zh-CN" sz="2000" dirty="0" smtClean="0">
                <a:latin typeface="+mn-ea"/>
                <a:cs typeface="+mn-ea"/>
                <a:sym typeface="+mn-lt"/>
              </a:rPr>
              <a:t>         </a:t>
            </a:r>
            <a:endParaRPr lang="en-US" altLang="zh-CN" sz="2000" dirty="0" smtClean="0"/>
          </a:p>
          <a:p>
            <a:r>
              <a:rPr lang="en-US" altLang="zh-CN" sz="2000" dirty="0">
                <a:latin typeface="+mn-ea"/>
                <a:cs typeface="+mn-ea"/>
                <a:sym typeface="+mn-lt"/>
              </a:rPr>
              <a:t> </a:t>
            </a:r>
            <a:r>
              <a:rPr lang="en-US" altLang="zh-CN" sz="2000" dirty="0" smtClean="0">
                <a:latin typeface="+mn-ea"/>
                <a:cs typeface="+mn-ea"/>
                <a:sym typeface="+mn-lt"/>
              </a:rPr>
              <a:t>         </a:t>
            </a:r>
          </a:p>
          <a:p>
            <a:endParaRPr lang="en-US" altLang="zh-CN" sz="2000" dirty="0">
              <a:latin typeface="+mn-ea"/>
              <a:cs typeface="+mn-ea"/>
              <a:sym typeface="+mn-lt"/>
            </a:endParaRPr>
          </a:p>
          <a:p>
            <a:r>
              <a:rPr lang="en-US" altLang="zh-CN" sz="2000" dirty="0" smtClean="0">
                <a:latin typeface="+mn-ea"/>
                <a:cs typeface="+mn-ea"/>
                <a:sym typeface="+mn-lt"/>
              </a:rPr>
              <a:t>    </a:t>
            </a:r>
          </a:p>
          <a:p>
            <a:endParaRPr lang="en-US" altLang="zh-CN" sz="2000" dirty="0">
              <a:latin typeface="+mn-ea"/>
              <a:cs typeface="+mn-ea"/>
              <a:sym typeface="+mn-lt"/>
            </a:endParaRPr>
          </a:p>
          <a:p>
            <a:endParaRPr lang="en-US" altLang="zh-CN" sz="2000" dirty="0" smtClean="0">
              <a:latin typeface="+mn-ea"/>
              <a:cs typeface="+mn-ea"/>
              <a:sym typeface="+mn-lt"/>
            </a:endParaRPr>
          </a:p>
        </p:txBody>
      </p:sp>
      <p:sp>
        <p:nvSpPr>
          <p:cNvPr id="4" name="文本框 3"/>
          <p:cNvSpPr txBox="1"/>
          <p:nvPr/>
        </p:nvSpPr>
        <p:spPr>
          <a:xfrm>
            <a:off x="551542" y="2699657"/>
            <a:ext cx="4717143" cy="1754326"/>
          </a:xfrm>
          <a:prstGeom prst="rect">
            <a:avLst/>
          </a:prstGeom>
          <a:noFill/>
        </p:spPr>
        <p:txBody>
          <a:bodyPr wrap="square" rtlCol="0">
            <a:spAutoFit/>
          </a:bodyPr>
          <a:lstStyle/>
          <a:p>
            <a:r>
              <a:rPr lang="en-US" altLang="zh-CN" dirty="0">
                <a:latin typeface="+mn-ea"/>
                <a:cs typeface="+mn-ea"/>
                <a:sym typeface="+mn-lt"/>
              </a:rPr>
              <a:t> </a:t>
            </a:r>
            <a:r>
              <a:rPr lang="en-US" altLang="zh-CN" dirty="0" smtClean="0">
                <a:latin typeface="+mn-ea"/>
                <a:cs typeface="+mn-ea"/>
                <a:sym typeface="+mn-lt"/>
              </a:rPr>
              <a:t>   </a:t>
            </a:r>
            <a:r>
              <a:rPr lang="en-US" altLang="zh-CN" b="1" dirty="0" smtClean="0">
                <a:latin typeface="+mn-ea"/>
                <a:cs typeface="+mn-ea"/>
                <a:sym typeface="+mn-lt"/>
              </a:rPr>
              <a:t>Using </a:t>
            </a:r>
            <a:r>
              <a:rPr lang="en-US" altLang="zh-CN" b="1" dirty="0">
                <a:latin typeface="+mn-ea"/>
                <a:cs typeface="+mn-ea"/>
                <a:sym typeface="+mn-lt"/>
              </a:rPr>
              <a:t>where</a:t>
            </a:r>
            <a:r>
              <a:rPr lang="zh-CN" altLang="en-US" b="1" dirty="0">
                <a:latin typeface="+mn-ea"/>
                <a:cs typeface="+mn-ea"/>
                <a:sym typeface="+mn-lt"/>
              </a:rPr>
              <a:t>过滤过程</a:t>
            </a:r>
            <a:r>
              <a:rPr lang="zh-CN" altLang="en-US" b="1" dirty="0" smtClean="0">
                <a:latin typeface="+mn-ea"/>
                <a:cs typeface="+mn-ea"/>
                <a:sym typeface="+mn-lt"/>
              </a:rPr>
              <a:t>：</a:t>
            </a:r>
            <a:endParaRPr lang="en-US" altLang="zh-CN" b="1" dirty="0" smtClean="0">
              <a:latin typeface="+mn-ea"/>
              <a:cs typeface="+mn-ea"/>
              <a:sym typeface="+mn-lt"/>
            </a:endParaRPr>
          </a:p>
          <a:p>
            <a:r>
              <a:rPr lang="en-US" altLang="zh-CN" dirty="0">
                <a:latin typeface="+mn-ea"/>
                <a:cs typeface="+mn-ea"/>
                <a:sym typeface="+mn-lt"/>
              </a:rPr>
              <a:t> </a:t>
            </a:r>
            <a:r>
              <a:rPr lang="en-US" altLang="zh-CN" dirty="0" smtClean="0">
                <a:latin typeface="+mn-ea"/>
                <a:cs typeface="+mn-ea"/>
                <a:sym typeface="+mn-lt"/>
              </a:rPr>
              <a:t>      1.</a:t>
            </a:r>
            <a:r>
              <a:rPr lang="zh-CN" altLang="en-US" dirty="0" smtClean="0">
                <a:latin typeface="+mn-ea"/>
                <a:cs typeface="+mn-ea"/>
                <a:sym typeface="+mn-lt"/>
              </a:rPr>
              <a:t>存储引擎首先使用索引，查找数据在整张表的位置，然后根据定位从表中获取数据。</a:t>
            </a:r>
            <a:endParaRPr lang="en-US" altLang="zh-CN" dirty="0" smtClean="0">
              <a:latin typeface="+mn-ea"/>
              <a:cs typeface="+mn-ea"/>
              <a:sym typeface="+mn-lt"/>
            </a:endParaRPr>
          </a:p>
          <a:p>
            <a:r>
              <a:rPr lang="en-US" altLang="zh-CN" dirty="0">
                <a:latin typeface="+mn-ea"/>
                <a:cs typeface="+mn-ea"/>
                <a:sym typeface="+mn-lt"/>
              </a:rPr>
              <a:t> </a:t>
            </a:r>
            <a:r>
              <a:rPr lang="en-US" altLang="zh-CN" dirty="0" smtClean="0">
                <a:latin typeface="+mn-ea"/>
                <a:cs typeface="+mn-ea"/>
                <a:sym typeface="+mn-lt"/>
              </a:rPr>
              <a:t>      2.</a:t>
            </a:r>
            <a:r>
              <a:rPr lang="zh-CN" altLang="en-US" dirty="0"/>
              <a:t> </a:t>
            </a:r>
            <a:r>
              <a:rPr lang="zh-CN" altLang="en-US" dirty="0" smtClean="0"/>
              <a:t>服务层评估</a:t>
            </a:r>
            <a:r>
              <a:rPr lang="en-US" altLang="zh-CN" dirty="0" smtClean="0"/>
              <a:t>where</a:t>
            </a:r>
            <a:r>
              <a:rPr lang="zh-CN" altLang="en-US" dirty="0" smtClean="0"/>
              <a:t>条件</a:t>
            </a:r>
            <a:r>
              <a:rPr lang="zh-CN" altLang="en-US" dirty="0"/>
              <a:t>，如果该行</a:t>
            </a:r>
            <a:r>
              <a:rPr lang="zh-CN" altLang="en-US" dirty="0" smtClean="0"/>
              <a:t>数据是否满足</a:t>
            </a:r>
            <a:r>
              <a:rPr lang="en-US" altLang="zh-CN" dirty="0"/>
              <a:t>where</a:t>
            </a:r>
            <a:r>
              <a:rPr lang="zh-CN" altLang="en-US" dirty="0" smtClean="0"/>
              <a:t>条件。满足使用</a:t>
            </a:r>
            <a:r>
              <a:rPr lang="zh-CN" altLang="en-US" dirty="0"/>
              <a:t>，否则丢弃。</a:t>
            </a:r>
          </a:p>
        </p:txBody>
      </p:sp>
      <p:pic>
        <p:nvPicPr>
          <p:cNvPr id="6" name="图片 5"/>
          <p:cNvPicPr>
            <a:picLocks noChangeAspect="1"/>
          </p:cNvPicPr>
          <p:nvPr/>
        </p:nvPicPr>
        <p:blipFill>
          <a:blip r:embed="rId3"/>
          <a:stretch>
            <a:fillRect/>
          </a:stretch>
        </p:blipFill>
        <p:spPr>
          <a:xfrm>
            <a:off x="6128448" y="2699657"/>
            <a:ext cx="5580952" cy="3161905"/>
          </a:xfrm>
          <a:prstGeom prst="rect">
            <a:avLst/>
          </a:prstGeom>
        </p:spPr>
      </p:pic>
    </p:spTree>
    <p:extLst>
      <p:ext uri="{BB962C8B-B14F-4D97-AF65-F5344CB8AC3E}">
        <p14:creationId xmlns:p14="http://schemas.microsoft.com/office/powerpoint/2010/main" val="23383549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mn-ea"/>
                <a:sym typeface="+mn-lt"/>
              </a:rPr>
              <a:t>Explain</a:t>
            </a:r>
            <a:r>
              <a:rPr lang="zh-CN" altLang="en-US" dirty="0">
                <a:cs typeface="+mn-ea"/>
                <a:sym typeface="+mn-lt"/>
              </a:rPr>
              <a:t>命令分析</a:t>
            </a:r>
            <a:r>
              <a:rPr lang="en-US" altLang="zh-CN" dirty="0">
                <a:cs typeface="+mn-ea"/>
                <a:sym typeface="+mn-lt"/>
              </a:rPr>
              <a:t>SQL</a:t>
            </a:r>
            <a:r>
              <a:rPr lang="zh-CN" altLang="en-US" dirty="0">
                <a:cs typeface="+mn-ea"/>
                <a:sym typeface="+mn-lt"/>
              </a:rPr>
              <a:t>语句</a:t>
            </a:r>
            <a:endParaRPr lang="zh-CN" altLang="en-US" dirty="0">
              <a:latin typeface="+mn-lt"/>
              <a:ea typeface="+mn-ea"/>
              <a:cs typeface="+mn-ea"/>
              <a:sym typeface="+mn-lt"/>
            </a:endParaRPr>
          </a:p>
        </p:txBody>
      </p:sp>
      <p:sp>
        <p:nvSpPr>
          <p:cNvPr id="58" name="文本框 57"/>
          <p:cNvSpPr txBox="1"/>
          <p:nvPr/>
        </p:nvSpPr>
        <p:spPr>
          <a:xfrm>
            <a:off x="312794" y="1155700"/>
            <a:ext cx="11396606" cy="5473700"/>
          </a:xfrm>
          <a:prstGeom prst="rect">
            <a:avLst/>
          </a:prstGeom>
          <a:noFill/>
        </p:spPr>
        <p:txBody>
          <a:bodyPr wrap="square" rtlCol="0">
            <a:noAutofit/>
          </a:bodyPr>
          <a:lstStyle/>
          <a:p>
            <a:r>
              <a:rPr lang="en-US" altLang="zh-CN" sz="2400" b="1" dirty="0" smtClean="0">
                <a:solidFill>
                  <a:srgbClr val="4965FF"/>
                </a:solidFill>
                <a:latin typeface="+mn-ea"/>
                <a:cs typeface="+mn-ea"/>
                <a:sym typeface="+mn-lt"/>
              </a:rPr>
              <a:t>Using </a:t>
            </a:r>
            <a:r>
              <a:rPr lang="en-US" altLang="zh-CN" sz="2400" b="1" dirty="0">
                <a:solidFill>
                  <a:srgbClr val="4965FF"/>
                </a:solidFill>
                <a:latin typeface="+mn-ea"/>
                <a:cs typeface="+mn-ea"/>
                <a:sym typeface="+mn-lt"/>
              </a:rPr>
              <a:t>index </a:t>
            </a:r>
            <a:r>
              <a:rPr lang="en-US" altLang="zh-CN" sz="2400" b="1" dirty="0" smtClean="0">
                <a:solidFill>
                  <a:srgbClr val="4965FF"/>
                </a:solidFill>
                <a:latin typeface="+mn-ea"/>
                <a:cs typeface="+mn-ea"/>
                <a:sym typeface="+mn-lt"/>
              </a:rPr>
              <a:t>condition</a:t>
            </a:r>
            <a:r>
              <a:rPr lang="zh-CN" altLang="en-US" sz="2400" b="1" dirty="0" smtClean="0">
                <a:solidFill>
                  <a:srgbClr val="4965FF"/>
                </a:solidFill>
                <a:latin typeface="+mn-ea"/>
                <a:cs typeface="+mn-ea"/>
                <a:sym typeface="+mn-lt"/>
              </a:rPr>
              <a:t>和</a:t>
            </a:r>
            <a:r>
              <a:rPr lang="en-US" altLang="zh-CN" sz="2400" b="1" dirty="0">
                <a:solidFill>
                  <a:srgbClr val="4965FF"/>
                </a:solidFill>
                <a:latin typeface="+mn-ea"/>
                <a:cs typeface="+mn-ea"/>
                <a:sym typeface="+mn-lt"/>
              </a:rPr>
              <a:t>Using </a:t>
            </a:r>
            <a:r>
              <a:rPr lang="en-US" altLang="zh-CN" sz="2400" b="1" dirty="0" smtClean="0">
                <a:solidFill>
                  <a:srgbClr val="4965FF"/>
                </a:solidFill>
                <a:latin typeface="+mn-ea"/>
                <a:cs typeface="+mn-ea"/>
                <a:sym typeface="+mn-lt"/>
              </a:rPr>
              <a:t>where</a:t>
            </a:r>
            <a:r>
              <a:rPr lang="zh-CN" altLang="en-US" sz="2400" b="1" dirty="0" smtClean="0">
                <a:solidFill>
                  <a:srgbClr val="4965FF"/>
                </a:solidFill>
                <a:latin typeface="+mn-ea"/>
                <a:cs typeface="+mn-ea"/>
                <a:sym typeface="+mn-lt"/>
              </a:rPr>
              <a:t>的区别</a:t>
            </a:r>
            <a:endParaRPr lang="en-US" altLang="zh-CN" sz="2400" b="1" dirty="0" smtClean="0">
              <a:solidFill>
                <a:srgbClr val="4965FF"/>
              </a:solidFill>
              <a:latin typeface="+mn-ea"/>
              <a:cs typeface="+mn-ea"/>
              <a:sym typeface="+mn-lt"/>
            </a:endParaRPr>
          </a:p>
          <a:p>
            <a:r>
              <a:rPr lang="en-US" altLang="zh-CN" sz="2400" b="1" dirty="0">
                <a:solidFill>
                  <a:srgbClr val="4965FF"/>
                </a:solidFill>
                <a:latin typeface="+mn-ea"/>
                <a:cs typeface="+mn-ea"/>
                <a:sym typeface="+mn-lt"/>
              </a:rPr>
              <a:t> </a:t>
            </a:r>
            <a:r>
              <a:rPr lang="en-US" altLang="zh-CN" sz="2400" b="1" dirty="0" smtClean="0">
                <a:solidFill>
                  <a:srgbClr val="4965FF"/>
                </a:solidFill>
                <a:latin typeface="+mn-ea"/>
                <a:cs typeface="+mn-ea"/>
                <a:sym typeface="+mn-lt"/>
              </a:rPr>
              <a:t>   </a:t>
            </a:r>
          </a:p>
          <a:p>
            <a:r>
              <a:rPr lang="en-US" altLang="zh-CN" sz="2000" dirty="0" smtClean="0">
                <a:latin typeface="+mn-ea"/>
                <a:cs typeface="+mn-ea"/>
                <a:sym typeface="+mn-lt"/>
              </a:rPr>
              <a:t>          </a:t>
            </a:r>
            <a:endParaRPr lang="en-US" altLang="zh-CN" sz="2000" dirty="0" smtClean="0"/>
          </a:p>
          <a:p>
            <a:r>
              <a:rPr lang="en-US" altLang="zh-CN" sz="2000" dirty="0">
                <a:latin typeface="+mn-ea"/>
                <a:cs typeface="+mn-ea"/>
                <a:sym typeface="+mn-lt"/>
              </a:rPr>
              <a:t> </a:t>
            </a:r>
            <a:r>
              <a:rPr lang="en-US" altLang="zh-CN" sz="2000" dirty="0" smtClean="0">
                <a:latin typeface="+mn-ea"/>
                <a:cs typeface="+mn-ea"/>
                <a:sym typeface="+mn-lt"/>
              </a:rPr>
              <a:t>         </a:t>
            </a:r>
          </a:p>
          <a:p>
            <a:endParaRPr lang="en-US" altLang="zh-CN" sz="2000" dirty="0">
              <a:latin typeface="+mn-ea"/>
              <a:cs typeface="+mn-ea"/>
              <a:sym typeface="+mn-lt"/>
            </a:endParaRPr>
          </a:p>
          <a:p>
            <a:r>
              <a:rPr lang="en-US" altLang="zh-CN" sz="2000" dirty="0" smtClean="0">
                <a:latin typeface="+mn-ea"/>
                <a:cs typeface="+mn-ea"/>
                <a:sym typeface="+mn-lt"/>
              </a:rPr>
              <a:t>    </a:t>
            </a:r>
          </a:p>
          <a:p>
            <a:endParaRPr lang="en-US" altLang="zh-CN" sz="2000" dirty="0">
              <a:latin typeface="+mn-ea"/>
              <a:cs typeface="+mn-ea"/>
              <a:sym typeface="+mn-lt"/>
            </a:endParaRPr>
          </a:p>
          <a:p>
            <a:endParaRPr lang="en-US" altLang="zh-CN" sz="2000" dirty="0" smtClean="0">
              <a:latin typeface="+mn-ea"/>
              <a:cs typeface="+mn-ea"/>
              <a:sym typeface="+mn-lt"/>
            </a:endParaRPr>
          </a:p>
        </p:txBody>
      </p:sp>
      <p:sp>
        <p:nvSpPr>
          <p:cNvPr id="6" name="文本框 5"/>
          <p:cNvSpPr txBox="1"/>
          <p:nvPr/>
        </p:nvSpPr>
        <p:spPr>
          <a:xfrm>
            <a:off x="763933" y="1907391"/>
            <a:ext cx="4717143" cy="3970318"/>
          </a:xfrm>
          <a:prstGeom prst="rect">
            <a:avLst/>
          </a:prstGeom>
          <a:noFill/>
        </p:spPr>
        <p:txBody>
          <a:bodyPr wrap="square" rtlCol="0">
            <a:spAutoFit/>
          </a:bodyPr>
          <a:lstStyle/>
          <a:p>
            <a:r>
              <a:rPr lang="en-US" altLang="zh-CN" dirty="0" smtClean="0">
                <a:latin typeface="+mn-ea"/>
                <a:cs typeface="+mn-ea"/>
                <a:sym typeface="+mn-lt"/>
              </a:rPr>
              <a:t>    </a:t>
            </a:r>
            <a:r>
              <a:rPr lang="en-US" altLang="zh-CN" b="1" dirty="0" smtClean="0">
                <a:latin typeface="+mn-ea"/>
                <a:cs typeface="+mn-ea"/>
                <a:sym typeface="+mn-lt"/>
              </a:rPr>
              <a:t>Using </a:t>
            </a:r>
            <a:r>
              <a:rPr lang="en-US" altLang="zh-CN" b="1" dirty="0">
                <a:latin typeface="+mn-ea"/>
                <a:cs typeface="+mn-ea"/>
                <a:sym typeface="+mn-lt"/>
              </a:rPr>
              <a:t>index condition</a:t>
            </a:r>
            <a:r>
              <a:rPr lang="zh-CN" altLang="en-US" b="1" dirty="0">
                <a:latin typeface="+mn-ea"/>
                <a:cs typeface="+mn-ea"/>
                <a:sym typeface="+mn-lt"/>
              </a:rPr>
              <a:t>过滤过程</a:t>
            </a:r>
            <a:r>
              <a:rPr lang="zh-CN" altLang="en-US" b="1" dirty="0" smtClean="0">
                <a:latin typeface="+mn-ea"/>
                <a:cs typeface="+mn-ea"/>
                <a:sym typeface="+mn-lt"/>
              </a:rPr>
              <a:t>：</a:t>
            </a:r>
            <a:endParaRPr lang="en-US" altLang="zh-CN" b="1" dirty="0" smtClean="0">
              <a:latin typeface="+mn-ea"/>
              <a:cs typeface="+mn-ea"/>
              <a:sym typeface="+mn-lt"/>
            </a:endParaRPr>
          </a:p>
          <a:p>
            <a:pPr fontAlgn="base"/>
            <a:r>
              <a:rPr lang="en-US" altLang="zh-CN" dirty="0">
                <a:latin typeface="+mn-ea"/>
                <a:cs typeface="+mn-ea"/>
                <a:sym typeface="+mn-lt"/>
              </a:rPr>
              <a:t> </a:t>
            </a:r>
            <a:r>
              <a:rPr lang="en-US" altLang="zh-CN" dirty="0" smtClean="0">
                <a:latin typeface="+mn-ea"/>
                <a:cs typeface="+mn-ea"/>
                <a:sym typeface="+mn-lt"/>
              </a:rPr>
              <a:t>      </a:t>
            </a:r>
            <a:r>
              <a:rPr lang="en-US" altLang="zh-CN" dirty="0"/>
              <a:t>1)    </a:t>
            </a:r>
            <a:r>
              <a:rPr lang="zh-CN" altLang="en-US" dirty="0" smtClean="0"/>
              <a:t>存储引擎从</a:t>
            </a:r>
            <a:r>
              <a:rPr lang="zh-CN" altLang="en-US" dirty="0"/>
              <a:t>索引中读取下一条索引元组。</a:t>
            </a:r>
          </a:p>
          <a:p>
            <a:pPr fontAlgn="base"/>
            <a:r>
              <a:rPr lang="en-US" altLang="zh-CN" dirty="0" smtClean="0"/>
              <a:t>       2</a:t>
            </a:r>
            <a:r>
              <a:rPr lang="en-US" altLang="zh-CN" dirty="0"/>
              <a:t>)    </a:t>
            </a:r>
            <a:r>
              <a:rPr lang="zh-CN" altLang="en-US" dirty="0" smtClean="0"/>
              <a:t>存储引擎使用</a:t>
            </a:r>
            <a:r>
              <a:rPr lang="zh-CN" altLang="en-US" dirty="0"/>
              <a:t>索引元组评估下推的索引条件。如果没有满足</a:t>
            </a:r>
            <a:r>
              <a:rPr lang="en-US" altLang="zh-CN" dirty="0" smtClean="0"/>
              <a:t>where</a:t>
            </a:r>
            <a:r>
              <a:rPr lang="zh-CN" altLang="en-US" dirty="0"/>
              <a:t>条件</a:t>
            </a:r>
            <a:r>
              <a:rPr lang="zh-CN" altLang="en-US" dirty="0" smtClean="0"/>
              <a:t>，存储引擎将</a:t>
            </a:r>
            <a:r>
              <a:rPr lang="zh-CN" altLang="en-US" dirty="0"/>
              <a:t>会处理下一条索引元组（回到上一步）。只有当索引元组满足下推的索引条件的时候，才会继续去基表中读取数据。</a:t>
            </a:r>
          </a:p>
          <a:p>
            <a:pPr fontAlgn="base"/>
            <a:r>
              <a:rPr lang="en-US" altLang="zh-CN" dirty="0" smtClean="0"/>
              <a:t>       3</a:t>
            </a:r>
            <a:r>
              <a:rPr lang="en-US" altLang="zh-CN" dirty="0"/>
              <a:t>)    </a:t>
            </a:r>
            <a:r>
              <a:rPr lang="zh-CN" altLang="en-US" dirty="0"/>
              <a:t>如果满足下推的索引条件</a:t>
            </a:r>
            <a:r>
              <a:rPr lang="zh-CN" altLang="en-US" dirty="0" smtClean="0"/>
              <a:t>，存储引擎通过</a:t>
            </a:r>
            <a:r>
              <a:rPr lang="zh-CN" altLang="en-US" dirty="0"/>
              <a:t>索引元组定位基表的行和读取整行数据并返回</a:t>
            </a:r>
            <a:r>
              <a:rPr lang="zh-CN" altLang="en-US" dirty="0" smtClean="0"/>
              <a:t>给</a:t>
            </a:r>
            <a:r>
              <a:rPr lang="zh-CN" altLang="en-US" dirty="0"/>
              <a:t>服务</a:t>
            </a:r>
            <a:r>
              <a:rPr lang="zh-CN" altLang="en-US" dirty="0" smtClean="0"/>
              <a:t>层</a:t>
            </a:r>
            <a:r>
              <a:rPr lang="zh-CN" altLang="en-US" dirty="0"/>
              <a:t>。</a:t>
            </a:r>
          </a:p>
          <a:p>
            <a:pPr fontAlgn="base"/>
            <a:r>
              <a:rPr lang="en-US" altLang="zh-CN" dirty="0" smtClean="0"/>
              <a:t>       4</a:t>
            </a:r>
            <a:r>
              <a:rPr lang="en-US" altLang="zh-CN" dirty="0"/>
              <a:t>)   </a:t>
            </a:r>
            <a:r>
              <a:rPr lang="zh-CN" altLang="en-US" dirty="0"/>
              <a:t>服务层评估没有被下推</a:t>
            </a:r>
            <a:r>
              <a:rPr lang="zh-CN" altLang="en-US" dirty="0" smtClean="0"/>
              <a:t>到存储引擎层</a:t>
            </a:r>
            <a:r>
              <a:rPr lang="zh-CN" altLang="en-US" dirty="0"/>
              <a:t>的</a:t>
            </a:r>
            <a:r>
              <a:rPr lang="en-US" altLang="zh-CN" dirty="0"/>
              <a:t>where</a:t>
            </a:r>
            <a:r>
              <a:rPr lang="zh-CN" altLang="en-US" dirty="0"/>
              <a:t>条件，如果该行数据满足</a:t>
            </a:r>
            <a:r>
              <a:rPr lang="en-US" altLang="zh-CN" dirty="0"/>
              <a:t>where</a:t>
            </a:r>
            <a:r>
              <a:rPr lang="zh-CN" altLang="en-US" dirty="0"/>
              <a:t>条件则使用，否则丢弃。</a:t>
            </a:r>
          </a:p>
        </p:txBody>
      </p:sp>
      <p:pic>
        <p:nvPicPr>
          <p:cNvPr id="5" name="图片 4"/>
          <p:cNvPicPr>
            <a:picLocks noChangeAspect="1"/>
          </p:cNvPicPr>
          <p:nvPr/>
        </p:nvPicPr>
        <p:blipFill>
          <a:blip r:embed="rId3"/>
          <a:stretch>
            <a:fillRect/>
          </a:stretch>
        </p:blipFill>
        <p:spPr>
          <a:xfrm>
            <a:off x="5803285" y="2435089"/>
            <a:ext cx="5790476" cy="3133333"/>
          </a:xfrm>
          <a:prstGeom prst="rect">
            <a:avLst/>
          </a:prstGeom>
        </p:spPr>
      </p:pic>
    </p:spTree>
    <p:extLst>
      <p:ext uri="{BB962C8B-B14F-4D97-AF65-F5344CB8AC3E}">
        <p14:creationId xmlns:p14="http://schemas.microsoft.com/office/powerpoint/2010/main" val="3015214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4965FF"/>
                </a:solidFill>
                <a:latin typeface="+mn-ea"/>
                <a:cs typeface="+mn-ea"/>
                <a:sym typeface="+mn-lt"/>
              </a:rPr>
              <a:t>Using index </a:t>
            </a:r>
            <a:r>
              <a:rPr lang="en-US" altLang="zh-CN" b="1" dirty="0" smtClean="0">
                <a:solidFill>
                  <a:srgbClr val="4965FF"/>
                </a:solidFill>
                <a:latin typeface="+mn-ea"/>
                <a:cs typeface="+mn-ea"/>
                <a:sym typeface="+mn-lt"/>
              </a:rPr>
              <a:t>condition</a:t>
            </a:r>
            <a:r>
              <a:rPr lang="zh-CN" altLang="en-US" b="1" dirty="0" smtClean="0">
                <a:solidFill>
                  <a:srgbClr val="4965FF"/>
                </a:solidFill>
                <a:latin typeface="+mn-ea"/>
                <a:cs typeface="+mn-ea"/>
                <a:sym typeface="+mn-lt"/>
              </a:rPr>
              <a:t>使用限制</a:t>
            </a:r>
            <a:endParaRPr lang="zh-CN" altLang="en-US" b="1" dirty="0">
              <a:solidFill>
                <a:srgbClr val="4965FF"/>
              </a:solidFill>
            </a:endParaRPr>
          </a:p>
        </p:txBody>
      </p:sp>
      <p:sp>
        <p:nvSpPr>
          <p:cNvPr id="58" name="文本框 57"/>
          <p:cNvSpPr txBox="1"/>
          <p:nvPr/>
        </p:nvSpPr>
        <p:spPr>
          <a:xfrm>
            <a:off x="312794" y="1155700"/>
            <a:ext cx="11396606" cy="5473700"/>
          </a:xfrm>
          <a:prstGeom prst="rect">
            <a:avLst/>
          </a:prstGeom>
          <a:noFill/>
        </p:spPr>
        <p:txBody>
          <a:bodyPr wrap="square" rtlCol="0">
            <a:noAutofit/>
          </a:bodyPr>
          <a:lstStyle/>
          <a:p>
            <a:endParaRPr lang="en-US" altLang="zh-CN" sz="2400" b="1" dirty="0" smtClean="0">
              <a:solidFill>
                <a:srgbClr val="4965FF"/>
              </a:solidFill>
              <a:latin typeface="+mn-ea"/>
              <a:cs typeface="+mn-ea"/>
              <a:sym typeface="+mn-lt"/>
            </a:endParaRPr>
          </a:p>
        </p:txBody>
      </p:sp>
      <p:sp>
        <p:nvSpPr>
          <p:cNvPr id="5" name="文本框 4"/>
          <p:cNvSpPr txBox="1"/>
          <p:nvPr/>
        </p:nvSpPr>
        <p:spPr>
          <a:xfrm>
            <a:off x="801195" y="1650120"/>
            <a:ext cx="10172705" cy="2031325"/>
          </a:xfrm>
          <a:prstGeom prst="rect">
            <a:avLst/>
          </a:prstGeom>
          <a:noFill/>
        </p:spPr>
        <p:txBody>
          <a:bodyPr wrap="square" rtlCol="0">
            <a:spAutoFit/>
          </a:bodyPr>
          <a:lstStyle/>
          <a:p>
            <a:r>
              <a:rPr lang="zh-CN" altLang="en-US" dirty="0"/>
              <a:t> </a:t>
            </a:r>
          </a:p>
          <a:p>
            <a:r>
              <a:rPr lang="en-US" altLang="zh-CN" dirty="0" smtClean="0"/>
              <a:t>1. </a:t>
            </a:r>
            <a:r>
              <a:rPr lang="zh-CN" altLang="en-US" dirty="0" smtClean="0"/>
              <a:t>当</a:t>
            </a:r>
            <a:r>
              <a:rPr lang="en-US" altLang="zh-CN" dirty="0" err="1"/>
              <a:t>sql</a:t>
            </a:r>
            <a:r>
              <a:rPr lang="zh-CN" altLang="en-US" dirty="0"/>
              <a:t>需要全表访问时</a:t>
            </a:r>
            <a:r>
              <a:rPr lang="en-US" altLang="zh-CN" dirty="0"/>
              <a:t>,ICP</a:t>
            </a:r>
            <a:r>
              <a:rPr lang="zh-CN" altLang="en-US" dirty="0"/>
              <a:t>的优化策略可用于</a:t>
            </a:r>
            <a:r>
              <a:rPr lang="en-US" altLang="zh-CN" dirty="0"/>
              <a:t>range, ref, </a:t>
            </a:r>
            <a:r>
              <a:rPr lang="en-US" altLang="zh-CN" dirty="0" err="1"/>
              <a:t>eq_ref</a:t>
            </a:r>
            <a:r>
              <a:rPr lang="en-US" altLang="zh-CN" dirty="0"/>
              <a:t>,  </a:t>
            </a:r>
            <a:r>
              <a:rPr lang="en-US" altLang="zh-CN" dirty="0" err="1"/>
              <a:t>ref_or_null</a:t>
            </a:r>
            <a:r>
              <a:rPr lang="en-US" altLang="zh-CN" dirty="0"/>
              <a:t> </a:t>
            </a:r>
            <a:r>
              <a:rPr lang="zh-CN" altLang="en-US" dirty="0" smtClean="0"/>
              <a:t>类型的</a:t>
            </a:r>
            <a:r>
              <a:rPr lang="zh-CN" altLang="en-US" dirty="0"/>
              <a:t>访问数据方法 。</a:t>
            </a:r>
            <a:br>
              <a:rPr lang="zh-CN" altLang="en-US" dirty="0"/>
            </a:br>
            <a:r>
              <a:rPr lang="en-US" altLang="zh-CN" dirty="0" smtClean="0"/>
              <a:t>2. </a:t>
            </a:r>
            <a:r>
              <a:rPr lang="zh-CN" altLang="en-US" dirty="0"/>
              <a:t>支持</a:t>
            </a:r>
            <a:r>
              <a:rPr lang="en-US" altLang="zh-CN" dirty="0" err="1"/>
              <a:t>InnoDB</a:t>
            </a:r>
            <a:r>
              <a:rPr lang="zh-CN" altLang="en-US" dirty="0"/>
              <a:t>和</a:t>
            </a:r>
            <a:r>
              <a:rPr lang="en-US" altLang="zh-CN" dirty="0" err="1"/>
              <a:t>MyISAM</a:t>
            </a:r>
            <a:r>
              <a:rPr lang="zh-CN" altLang="en-US" dirty="0"/>
              <a:t>表。</a:t>
            </a:r>
            <a:br>
              <a:rPr lang="zh-CN" altLang="en-US" dirty="0"/>
            </a:br>
            <a:r>
              <a:rPr lang="en-US" altLang="zh-CN" dirty="0" smtClean="0"/>
              <a:t>3. </a:t>
            </a:r>
            <a:r>
              <a:rPr lang="en-US" altLang="zh-CN" dirty="0"/>
              <a:t>ICP</a:t>
            </a:r>
            <a:r>
              <a:rPr lang="zh-CN" altLang="en-US" dirty="0"/>
              <a:t>只能用于二级索引，不能用于主索引。</a:t>
            </a:r>
            <a:br>
              <a:rPr lang="zh-CN" altLang="en-US" dirty="0"/>
            </a:br>
            <a:r>
              <a:rPr lang="en-US" altLang="zh-CN" dirty="0" smtClean="0"/>
              <a:t>4</a:t>
            </a:r>
            <a:r>
              <a:rPr lang="en-US" altLang="zh-CN" dirty="0"/>
              <a:t>.</a:t>
            </a:r>
            <a:r>
              <a:rPr lang="en-US" altLang="zh-CN" dirty="0" smtClean="0"/>
              <a:t> </a:t>
            </a:r>
            <a:r>
              <a:rPr lang="zh-CN" altLang="en-US" dirty="0"/>
              <a:t>并非全部</a:t>
            </a:r>
            <a:r>
              <a:rPr lang="en-US" altLang="zh-CN" dirty="0"/>
              <a:t>where</a:t>
            </a:r>
            <a:r>
              <a:rPr lang="zh-CN" altLang="en-US" dirty="0"/>
              <a:t>条件都可以用</a:t>
            </a:r>
            <a:r>
              <a:rPr lang="en-US" altLang="zh-CN" dirty="0"/>
              <a:t>ICP</a:t>
            </a:r>
            <a:r>
              <a:rPr lang="zh-CN" altLang="en-US" dirty="0"/>
              <a:t>筛选</a:t>
            </a:r>
            <a:r>
              <a:rPr lang="zh-CN" altLang="en-US" dirty="0" smtClean="0"/>
              <a:t>。只有当</a:t>
            </a:r>
            <a:r>
              <a:rPr lang="en-US" altLang="zh-CN" dirty="0"/>
              <a:t>where</a:t>
            </a:r>
            <a:r>
              <a:rPr lang="zh-CN" altLang="en-US" dirty="0"/>
              <a:t>条件的</a:t>
            </a:r>
            <a:r>
              <a:rPr lang="zh-CN" altLang="en-US" dirty="0" smtClean="0"/>
              <a:t>字段含索引列时，才能用到</a:t>
            </a:r>
            <a:r>
              <a:rPr lang="en-US" altLang="zh-CN" dirty="0" smtClean="0"/>
              <a:t>ICP</a:t>
            </a:r>
            <a:r>
              <a:rPr lang="zh-CN" altLang="en-US" dirty="0"/>
              <a:t/>
            </a:r>
            <a:br>
              <a:rPr lang="zh-CN" altLang="en-US" dirty="0"/>
            </a:br>
            <a:r>
              <a:rPr lang="en-US" altLang="zh-CN" dirty="0" smtClean="0"/>
              <a:t>5. </a:t>
            </a:r>
            <a:r>
              <a:rPr lang="zh-CN" altLang="en-US" dirty="0"/>
              <a:t>当</a:t>
            </a:r>
            <a:r>
              <a:rPr lang="en-US" altLang="zh-CN" dirty="0" err="1"/>
              <a:t>sql</a:t>
            </a:r>
            <a:r>
              <a:rPr lang="en-US" altLang="zh-CN" dirty="0"/>
              <a:t> </a:t>
            </a:r>
            <a:r>
              <a:rPr lang="zh-CN" altLang="en-US" dirty="0"/>
              <a:t>使用覆盖索引时，不支持</a:t>
            </a:r>
            <a:r>
              <a:rPr lang="en-US" altLang="zh-CN" dirty="0"/>
              <a:t>ICP </a:t>
            </a:r>
            <a:r>
              <a:rPr lang="zh-CN" altLang="en-US" dirty="0"/>
              <a:t>优化方法。</a:t>
            </a:r>
          </a:p>
          <a:p>
            <a:endParaRPr lang="zh-CN" altLang="en-US" dirty="0"/>
          </a:p>
        </p:txBody>
      </p:sp>
    </p:spTree>
    <p:extLst>
      <p:ext uri="{BB962C8B-B14F-4D97-AF65-F5344CB8AC3E}">
        <p14:creationId xmlns:p14="http://schemas.microsoft.com/office/powerpoint/2010/main" val="23452909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表结构</a:t>
            </a:r>
            <a:endParaRPr lang="zh-CN" altLang="en-US" dirty="0"/>
          </a:p>
        </p:txBody>
      </p:sp>
      <p:pic>
        <p:nvPicPr>
          <p:cNvPr id="5" name="图片 4"/>
          <p:cNvPicPr>
            <a:picLocks noChangeAspect="1"/>
          </p:cNvPicPr>
          <p:nvPr/>
        </p:nvPicPr>
        <p:blipFill>
          <a:blip r:embed="rId2"/>
          <a:stretch>
            <a:fillRect/>
          </a:stretch>
        </p:blipFill>
        <p:spPr>
          <a:xfrm>
            <a:off x="4182623" y="3743053"/>
            <a:ext cx="7492654" cy="2488726"/>
          </a:xfrm>
          <a:prstGeom prst="rect">
            <a:avLst/>
          </a:prstGeom>
        </p:spPr>
      </p:pic>
      <p:pic>
        <p:nvPicPr>
          <p:cNvPr id="7" name="图片 6"/>
          <p:cNvPicPr>
            <a:picLocks noChangeAspect="1"/>
          </p:cNvPicPr>
          <p:nvPr/>
        </p:nvPicPr>
        <p:blipFill>
          <a:blip r:embed="rId3"/>
          <a:stretch>
            <a:fillRect/>
          </a:stretch>
        </p:blipFill>
        <p:spPr>
          <a:xfrm>
            <a:off x="312794" y="1299551"/>
            <a:ext cx="6125402" cy="1669279"/>
          </a:xfrm>
          <a:prstGeom prst="rect">
            <a:avLst/>
          </a:prstGeom>
        </p:spPr>
      </p:pic>
    </p:spTree>
    <p:extLst>
      <p:ext uri="{BB962C8B-B14F-4D97-AF65-F5344CB8AC3E}">
        <p14:creationId xmlns:p14="http://schemas.microsoft.com/office/powerpoint/2010/main" val="24507585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示例三</a:t>
            </a:r>
            <a:endParaRPr lang="zh-CN" altLang="en-US" dirty="0"/>
          </a:p>
        </p:txBody>
      </p:sp>
      <p:pic>
        <p:nvPicPr>
          <p:cNvPr id="4" name="内容占位符 3"/>
          <p:cNvPicPr>
            <a:picLocks noGrp="1" noChangeAspect="1"/>
          </p:cNvPicPr>
          <p:nvPr>
            <p:ph idx="1"/>
          </p:nvPr>
        </p:nvPicPr>
        <p:blipFill>
          <a:blip r:embed="rId2"/>
          <a:stretch>
            <a:fillRect/>
          </a:stretch>
        </p:blipFill>
        <p:spPr>
          <a:xfrm>
            <a:off x="2838706" y="2065509"/>
            <a:ext cx="6433621" cy="2144541"/>
          </a:xfrm>
          <a:prstGeom prst="rect">
            <a:avLst/>
          </a:prstGeom>
        </p:spPr>
      </p:pic>
    </p:spTree>
    <p:extLst>
      <p:ext uri="{BB962C8B-B14F-4D97-AF65-F5344CB8AC3E}">
        <p14:creationId xmlns:p14="http://schemas.microsoft.com/office/powerpoint/2010/main" val="272513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示例三</a:t>
            </a:r>
            <a:endParaRPr lang="zh-CN" altLang="en-US" dirty="0"/>
          </a:p>
        </p:txBody>
      </p:sp>
      <p:pic>
        <p:nvPicPr>
          <p:cNvPr id="7" name="图片 6"/>
          <p:cNvPicPr>
            <a:picLocks noChangeAspect="1"/>
          </p:cNvPicPr>
          <p:nvPr/>
        </p:nvPicPr>
        <p:blipFill>
          <a:blip r:embed="rId3"/>
          <a:stretch>
            <a:fillRect/>
          </a:stretch>
        </p:blipFill>
        <p:spPr>
          <a:xfrm>
            <a:off x="1524691" y="1562265"/>
            <a:ext cx="8267009" cy="1963592"/>
          </a:xfrm>
          <a:prstGeom prst="rect">
            <a:avLst/>
          </a:prstGeom>
        </p:spPr>
      </p:pic>
      <p:pic>
        <p:nvPicPr>
          <p:cNvPr id="9" name="内容占位符 8"/>
          <p:cNvPicPr>
            <a:picLocks noGrp="1" noChangeAspect="1"/>
          </p:cNvPicPr>
          <p:nvPr>
            <p:ph idx="1"/>
          </p:nvPr>
        </p:nvPicPr>
        <p:blipFill>
          <a:blip r:embed="rId4"/>
          <a:stretch>
            <a:fillRect/>
          </a:stretch>
        </p:blipFill>
        <p:spPr>
          <a:xfrm>
            <a:off x="1524676" y="4360448"/>
            <a:ext cx="8267024" cy="1615563"/>
          </a:xfrm>
          <a:prstGeom prst="rect">
            <a:avLst/>
          </a:prstGeom>
        </p:spPr>
      </p:pic>
    </p:spTree>
    <p:extLst>
      <p:ext uri="{BB962C8B-B14F-4D97-AF65-F5344CB8AC3E}">
        <p14:creationId xmlns:p14="http://schemas.microsoft.com/office/powerpoint/2010/main" val="2413213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marL="0" indent="0">
              <a:buNone/>
            </a:pPr>
            <a:endParaRPr lang="zh-CN" altLang="en-US" b="1" dirty="0"/>
          </a:p>
        </p:txBody>
      </p:sp>
      <p:sp>
        <p:nvSpPr>
          <p:cNvPr id="4" name="文本框 3"/>
          <p:cNvSpPr txBox="1"/>
          <p:nvPr/>
        </p:nvSpPr>
        <p:spPr>
          <a:xfrm>
            <a:off x="2395647" y="2579841"/>
            <a:ext cx="7263527" cy="461665"/>
          </a:xfrm>
          <a:prstGeom prst="rect">
            <a:avLst/>
          </a:prstGeom>
          <a:noFill/>
        </p:spPr>
        <p:txBody>
          <a:bodyPr wrap="none" rtlCol="0">
            <a:spAutoFit/>
          </a:bodyPr>
          <a:lstStyle/>
          <a:p>
            <a:r>
              <a:rPr lang="zh-CN" altLang="en-US" sz="2400" dirty="0">
                <a:solidFill>
                  <a:srgbClr val="4965FF"/>
                </a:solidFill>
              </a:rPr>
              <a:t>是不是查询</a:t>
            </a:r>
            <a:r>
              <a:rPr lang="zh-CN" altLang="en-US" sz="2400" dirty="0" smtClean="0">
                <a:solidFill>
                  <a:srgbClr val="4965FF"/>
                </a:solidFill>
              </a:rPr>
              <a:t>的数据</a:t>
            </a:r>
            <a:r>
              <a:rPr lang="zh-CN" altLang="en-US" sz="2400" dirty="0">
                <a:solidFill>
                  <a:srgbClr val="4965FF"/>
                </a:solidFill>
              </a:rPr>
              <a:t>量不同导致了查询时间存在</a:t>
            </a:r>
            <a:r>
              <a:rPr lang="zh-CN" altLang="en-US" sz="2400" dirty="0" smtClean="0">
                <a:solidFill>
                  <a:srgbClr val="4965FF"/>
                </a:solidFill>
              </a:rPr>
              <a:t>差异？</a:t>
            </a:r>
            <a:endParaRPr lang="zh-CN" altLang="en-US" sz="2400" dirty="0">
              <a:solidFill>
                <a:srgbClr val="4965FF"/>
              </a:solidFill>
            </a:endParaRPr>
          </a:p>
        </p:txBody>
      </p:sp>
      <p:grpSp>
        <p:nvGrpSpPr>
          <p:cNvPr id="8" name="c357801c-f98c-41d5-9bf2-4832f11b73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934792" y="3284538"/>
            <a:ext cx="4478257" cy="3079001"/>
            <a:chOff x="2774950" y="1127125"/>
            <a:chExt cx="6691313" cy="4600575"/>
          </a:xfrm>
        </p:grpSpPr>
        <p:sp>
          <p:nvSpPr>
            <p:cNvPr id="10" name="iś1i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DB9B47A-0234-428F-8676-EE1F57E11D00}"/>
                </a:ext>
              </a:extLst>
            </p:cNvPr>
            <p:cNvSpPr/>
            <p:nvPr/>
          </p:nvSpPr>
          <p:spPr bwMode="auto">
            <a:xfrm>
              <a:off x="2987675" y="5026025"/>
              <a:ext cx="6478588" cy="701675"/>
            </a:xfrm>
            <a:custGeom>
              <a:avLst/>
              <a:gdLst>
                <a:gd name="T0" fmla="*/ 1808 w 3903"/>
                <a:gd name="T1" fmla="*/ 0 h 423"/>
                <a:gd name="T2" fmla="*/ 1781 w 3903"/>
                <a:gd name="T3" fmla="*/ 0 h 423"/>
                <a:gd name="T4" fmla="*/ 1443 w 3903"/>
                <a:gd name="T5" fmla="*/ 15 h 423"/>
                <a:gd name="T6" fmla="*/ 1316 w 3903"/>
                <a:gd name="T7" fmla="*/ 35 h 423"/>
                <a:gd name="T8" fmla="*/ 1063 w 3903"/>
                <a:gd name="T9" fmla="*/ 66 h 423"/>
                <a:gd name="T10" fmla="*/ 857 w 3903"/>
                <a:gd name="T11" fmla="*/ 82 h 423"/>
                <a:gd name="T12" fmla="*/ 778 w 3903"/>
                <a:gd name="T13" fmla="*/ 86 h 423"/>
                <a:gd name="T14" fmla="*/ 658 w 3903"/>
                <a:gd name="T15" fmla="*/ 76 h 423"/>
                <a:gd name="T16" fmla="*/ 517 w 3903"/>
                <a:gd name="T17" fmla="*/ 49 h 423"/>
                <a:gd name="T18" fmla="*/ 357 w 3903"/>
                <a:gd name="T19" fmla="*/ 24 h 423"/>
                <a:gd name="T20" fmla="*/ 354 w 3903"/>
                <a:gd name="T21" fmla="*/ 24 h 423"/>
                <a:gd name="T22" fmla="*/ 129 w 3903"/>
                <a:gd name="T23" fmla="*/ 51 h 423"/>
                <a:gd name="T24" fmla="*/ 51 w 3903"/>
                <a:gd name="T25" fmla="*/ 96 h 423"/>
                <a:gd name="T26" fmla="*/ 45 w 3903"/>
                <a:gd name="T27" fmla="*/ 300 h 423"/>
                <a:gd name="T28" fmla="*/ 388 w 3903"/>
                <a:gd name="T29" fmla="*/ 411 h 423"/>
                <a:gd name="T30" fmla="*/ 417 w 3903"/>
                <a:gd name="T31" fmla="*/ 412 h 423"/>
                <a:gd name="T32" fmla="*/ 734 w 3903"/>
                <a:gd name="T33" fmla="*/ 399 h 423"/>
                <a:gd name="T34" fmla="*/ 1053 w 3903"/>
                <a:gd name="T35" fmla="*/ 388 h 423"/>
                <a:gd name="T36" fmla="*/ 1059 w 3903"/>
                <a:gd name="T37" fmla="*/ 388 h 423"/>
                <a:gd name="T38" fmla="*/ 1146 w 3903"/>
                <a:gd name="T39" fmla="*/ 388 h 423"/>
                <a:gd name="T40" fmla="*/ 1722 w 3903"/>
                <a:gd name="T41" fmla="*/ 373 h 423"/>
                <a:gd name="T42" fmla="*/ 2092 w 3903"/>
                <a:gd name="T43" fmla="*/ 363 h 423"/>
                <a:gd name="T44" fmla="*/ 2346 w 3903"/>
                <a:gd name="T45" fmla="*/ 364 h 423"/>
                <a:gd name="T46" fmla="*/ 2983 w 3903"/>
                <a:gd name="T47" fmla="*/ 394 h 423"/>
                <a:gd name="T48" fmla="*/ 3262 w 3903"/>
                <a:gd name="T49" fmla="*/ 420 h 423"/>
                <a:gd name="T50" fmla="*/ 3334 w 3903"/>
                <a:gd name="T51" fmla="*/ 423 h 423"/>
                <a:gd name="T52" fmla="*/ 3507 w 3903"/>
                <a:gd name="T53" fmla="*/ 412 h 423"/>
                <a:gd name="T54" fmla="*/ 3709 w 3903"/>
                <a:gd name="T55" fmla="*/ 358 h 423"/>
                <a:gd name="T56" fmla="*/ 3863 w 3903"/>
                <a:gd name="T57" fmla="*/ 203 h 423"/>
                <a:gd name="T58" fmla="*/ 3188 w 3903"/>
                <a:gd name="T59" fmla="*/ 48 h 423"/>
                <a:gd name="T60" fmla="*/ 3158 w 3903"/>
                <a:gd name="T61" fmla="*/ 48 h 423"/>
                <a:gd name="T62" fmla="*/ 2944 w 3903"/>
                <a:gd name="T63" fmla="*/ 50 h 423"/>
                <a:gd name="T64" fmla="*/ 2824 w 3903"/>
                <a:gd name="T65" fmla="*/ 48 h 423"/>
                <a:gd name="T66" fmla="*/ 2685 w 3903"/>
                <a:gd name="T67" fmla="*/ 27 h 423"/>
                <a:gd name="T68" fmla="*/ 2548 w 3903"/>
                <a:gd name="T69" fmla="*/ 15 h 423"/>
                <a:gd name="T70" fmla="*/ 2100 w 3903"/>
                <a:gd name="T71" fmla="*/ 0 h 423"/>
                <a:gd name="T72" fmla="*/ 1969 w 3903"/>
                <a:gd name="T73" fmla="*/ 0 h 423"/>
                <a:gd name="T74" fmla="*/ 1808 w 3903"/>
                <a:gd name="T7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03" h="423">
                  <a:moveTo>
                    <a:pt x="1808" y="0"/>
                  </a:moveTo>
                  <a:cubicBezTo>
                    <a:pt x="1799" y="0"/>
                    <a:pt x="1790" y="0"/>
                    <a:pt x="1781" y="0"/>
                  </a:cubicBezTo>
                  <a:cubicBezTo>
                    <a:pt x="1668" y="0"/>
                    <a:pt x="1555" y="3"/>
                    <a:pt x="1443" y="15"/>
                  </a:cubicBezTo>
                  <a:cubicBezTo>
                    <a:pt x="1400" y="20"/>
                    <a:pt x="1359" y="30"/>
                    <a:pt x="1316" y="35"/>
                  </a:cubicBezTo>
                  <a:cubicBezTo>
                    <a:pt x="1231" y="43"/>
                    <a:pt x="1148" y="59"/>
                    <a:pt x="1063" y="66"/>
                  </a:cubicBezTo>
                  <a:cubicBezTo>
                    <a:pt x="994" y="72"/>
                    <a:pt x="925" y="75"/>
                    <a:pt x="857" y="82"/>
                  </a:cubicBezTo>
                  <a:cubicBezTo>
                    <a:pt x="831" y="85"/>
                    <a:pt x="805" y="86"/>
                    <a:pt x="778" y="86"/>
                  </a:cubicBezTo>
                  <a:cubicBezTo>
                    <a:pt x="737" y="86"/>
                    <a:pt x="696" y="83"/>
                    <a:pt x="658" y="76"/>
                  </a:cubicBezTo>
                  <a:cubicBezTo>
                    <a:pt x="610" y="68"/>
                    <a:pt x="563" y="63"/>
                    <a:pt x="517" y="49"/>
                  </a:cubicBezTo>
                  <a:cubicBezTo>
                    <a:pt x="466" y="35"/>
                    <a:pt x="410" y="24"/>
                    <a:pt x="357" y="24"/>
                  </a:cubicBezTo>
                  <a:cubicBezTo>
                    <a:pt x="356" y="24"/>
                    <a:pt x="355" y="24"/>
                    <a:pt x="354" y="24"/>
                  </a:cubicBezTo>
                  <a:cubicBezTo>
                    <a:pt x="277" y="24"/>
                    <a:pt x="202" y="25"/>
                    <a:pt x="129" y="51"/>
                  </a:cubicBezTo>
                  <a:cubicBezTo>
                    <a:pt x="103" y="61"/>
                    <a:pt x="71" y="76"/>
                    <a:pt x="51" y="96"/>
                  </a:cubicBezTo>
                  <a:cubicBezTo>
                    <a:pt x="6" y="141"/>
                    <a:pt x="0" y="254"/>
                    <a:pt x="45" y="300"/>
                  </a:cubicBezTo>
                  <a:cubicBezTo>
                    <a:pt x="121" y="379"/>
                    <a:pt x="282" y="410"/>
                    <a:pt x="388" y="411"/>
                  </a:cubicBezTo>
                  <a:cubicBezTo>
                    <a:pt x="398" y="412"/>
                    <a:pt x="408" y="412"/>
                    <a:pt x="417" y="412"/>
                  </a:cubicBezTo>
                  <a:cubicBezTo>
                    <a:pt x="523" y="412"/>
                    <a:pt x="627" y="404"/>
                    <a:pt x="734" y="399"/>
                  </a:cubicBezTo>
                  <a:cubicBezTo>
                    <a:pt x="840" y="395"/>
                    <a:pt x="946" y="388"/>
                    <a:pt x="1053" y="388"/>
                  </a:cubicBezTo>
                  <a:cubicBezTo>
                    <a:pt x="1055" y="388"/>
                    <a:pt x="1057" y="388"/>
                    <a:pt x="1059" y="388"/>
                  </a:cubicBezTo>
                  <a:cubicBezTo>
                    <a:pt x="1088" y="388"/>
                    <a:pt x="1117" y="388"/>
                    <a:pt x="1146" y="388"/>
                  </a:cubicBezTo>
                  <a:cubicBezTo>
                    <a:pt x="1338" y="388"/>
                    <a:pt x="1530" y="386"/>
                    <a:pt x="1722" y="373"/>
                  </a:cubicBezTo>
                  <a:cubicBezTo>
                    <a:pt x="1845" y="365"/>
                    <a:pt x="1968" y="363"/>
                    <a:pt x="2092" y="363"/>
                  </a:cubicBezTo>
                  <a:cubicBezTo>
                    <a:pt x="2176" y="363"/>
                    <a:pt x="2261" y="364"/>
                    <a:pt x="2346" y="364"/>
                  </a:cubicBezTo>
                  <a:cubicBezTo>
                    <a:pt x="2559" y="364"/>
                    <a:pt x="2771" y="366"/>
                    <a:pt x="2983" y="394"/>
                  </a:cubicBezTo>
                  <a:cubicBezTo>
                    <a:pt x="3075" y="407"/>
                    <a:pt x="3169" y="411"/>
                    <a:pt x="3262" y="420"/>
                  </a:cubicBezTo>
                  <a:cubicBezTo>
                    <a:pt x="3286" y="422"/>
                    <a:pt x="3310" y="423"/>
                    <a:pt x="3334" y="423"/>
                  </a:cubicBezTo>
                  <a:cubicBezTo>
                    <a:pt x="3392" y="423"/>
                    <a:pt x="3449" y="417"/>
                    <a:pt x="3507" y="412"/>
                  </a:cubicBezTo>
                  <a:cubicBezTo>
                    <a:pt x="3577" y="406"/>
                    <a:pt x="3646" y="388"/>
                    <a:pt x="3709" y="358"/>
                  </a:cubicBezTo>
                  <a:cubicBezTo>
                    <a:pt x="3759" y="334"/>
                    <a:pt x="3848" y="260"/>
                    <a:pt x="3863" y="203"/>
                  </a:cubicBezTo>
                  <a:cubicBezTo>
                    <a:pt x="3903" y="55"/>
                    <a:pt x="3347" y="48"/>
                    <a:pt x="3188" y="48"/>
                  </a:cubicBezTo>
                  <a:cubicBezTo>
                    <a:pt x="3175" y="48"/>
                    <a:pt x="3166" y="48"/>
                    <a:pt x="3158" y="48"/>
                  </a:cubicBezTo>
                  <a:cubicBezTo>
                    <a:pt x="3087" y="48"/>
                    <a:pt x="3016" y="50"/>
                    <a:pt x="2944" y="50"/>
                  </a:cubicBezTo>
                  <a:cubicBezTo>
                    <a:pt x="2904" y="50"/>
                    <a:pt x="2864" y="49"/>
                    <a:pt x="2824" y="48"/>
                  </a:cubicBezTo>
                  <a:cubicBezTo>
                    <a:pt x="2777" y="46"/>
                    <a:pt x="2731" y="37"/>
                    <a:pt x="2685" y="27"/>
                  </a:cubicBezTo>
                  <a:cubicBezTo>
                    <a:pt x="2640" y="17"/>
                    <a:pt x="2594" y="19"/>
                    <a:pt x="2548" y="15"/>
                  </a:cubicBezTo>
                  <a:cubicBezTo>
                    <a:pt x="2399" y="1"/>
                    <a:pt x="2250" y="0"/>
                    <a:pt x="2100" y="0"/>
                  </a:cubicBezTo>
                  <a:cubicBezTo>
                    <a:pt x="2057" y="0"/>
                    <a:pt x="2013" y="0"/>
                    <a:pt x="1969" y="0"/>
                  </a:cubicBezTo>
                  <a:cubicBezTo>
                    <a:pt x="1916" y="0"/>
                    <a:pt x="1862" y="0"/>
                    <a:pt x="1808" y="0"/>
                  </a:cubicBezTo>
                </a:path>
              </a:pathLst>
            </a:custGeom>
            <a:solidFill>
              <a:srgbClr val="F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ïšļ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77A9DF2-7A3D-457B-B2B2-726AB78C0101}"/>
                </a:ext>
              </a:extLst>
            </p:cNvPr>
            <p:cNvSpPr/>
            <p:nvPr/>
          </p:nvSpPr>
          <p:spPr bwMode="auto">
            <a:xfrm>
              <a:off x="8689975" y="3749675"/>
              <a:ext cx="338138" cy="1406525"/>
            </a:xfrm>
            <a:custGeom>
              <a:avLst/>
              <a:gdLst>
                <a:gd name="T0" fmla="*/ 194 w 213"/>
                <a:gd name="T1" fmla="*/ 0 h 886"/>
                <a:gd name="T2" fmla="*/ 213 w 213"/>
                <a:gd name="T3" fmla="*/ 133 h 886"/>
                <a:gd name="T4" fmla="*/ 174 w 213"/>
                <a:gd name="T5" fmla="*/ 886 h 886"/>
                <a:gd name="T6" fmla="*/ 109 w 213"/>
                <a:gd name="T7" fmla="*/ 872 h 886"/>
                <a:gd name="T8" fmla="*/ 0 w 213"/>
                <a:gd name="T9" fmla="*/ 16 h 886"/>
                <a:gd name="T10" fmla="*/ 194 w 213"/>
                <a:gd name="T11" fmla="*/ 0 h 886"/>
              </a:gdLst>
              <a:ahLst/>
              <a:cxnLst>
                <a:cxn ang="0">
                  <a:pos x="T0" y="T1"/>
                </a:cxn>
                <a:cxn ang="0">
                  <a:pos x="T2" y="T3"/>
                </a:cxn>
                <a:cxn ang="0">
                  <a:pos x="T4" y="T5"/>
                </a:cxn>
                <a:cxn ang="0">
                  <a:pos x="T6" y="T7"/>
                </a:cxn>
                <a:cxn ang="0">
                  <a:pos x="T8" y="T9"/>
                </a:cxn>
                <a:cxn ang="0">
                  <a:pos x="T10" y="T11"/>
                </a:cxn>
              </a:cxnLst>
              <a:rect l="0" t="0" r="r" b="b"/>
              <a:pathLst>
                <a:path w="213" h="886">
                  <a:moveTo>
                    <a:pt x="194" y="0"/>
                  </a:moveTo>
                  <a:lnTo>
                    <a:pt x="213" y="133"/>
                  </a:lnTo>
                  <a:lnTo>
                    <a:pt x="174" y="886"/>
                  </a:lnTo>
                  <a:lnTo>
                    <a:pt x="109" y="872"/>
                  </a:lnTo>
                  <a:lnTo>
                    <a:pt x="0" y="16"/>
                  </a:lnTo>
                  <a:lnTo>
                    <a:pt x="194" y="0"/>
                  </a:ln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1î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D0C6270-C8D0-44E8-AB4B-A8A909FCA6D4}"/>
                </a:ext>
              </a:extLst>
            </p:cNvPr>
            <p:cNvSpPr/>
            <p:nvPr/>
          </p:nvSpPr>
          <p:spPr bwMode="auto">
            <a:xfrm>
              <a:off x="8467725" y="3702050"/>
              <a:ext cx="319088" cy="1482725"/>
            </a:xfrm>
            <a:custGeom>
              <a:avLst/>
              <a:gdLst>
                <a:gd name="T0" fmla="*/ 13 w 201"/>
                <a:gd name="T1" fmla="*/ 5 h 934"/>
                <a:gd name="T2" fmla="*/ 0 w 201"/>
                <a:gd name="T3" fmla="*/ 504 h 934"/>
                <a:gd name="T4" fmla="*/ 127 w 201"/>
                <a:gd name="T5" fmla="*/ 934 h 934"/>
                <a:gd name="T6" fmla="*/ 201 w 201"/>
                <a:gd name="T7" fmla="*/ 906 h 934"/>
                <a:gd name="T8" fmla="*/ 138 w 201"/>
                <a:gd name="T9" fmla="*/ 523 h 934"/>
                <a:gd name="T10" fmla="*/ 196 w 201"/>
                <a:gd name="T11" fmla="*/ 0 h 934"/>
                <a:gd name="T12" fmla="*/ 13 w 201"/>
                <a:gd name="T13" fmla="*/ 5 h 934"/>
              </a:gdLst>
              <a:ahLst/>
              <a:cxnLst>
                <a:cxn ang="0">
                  <a:pos x="T0" y="T1"/>
                </a:cxn>
                <a:cxn ang="0">
                  <a:pos x="T2" y="T3"/>
                </a:cxn>
                <a:cxn ang="0">
                  <a:pos x="T4" y="T5"/>
                </a:cxn>
                <a:cxn ang="0">
                  <a:pos x="T6" y="T7"/>
                </a:cxn>
                <a:cxn ang="0">
                  <a:pos x="T8" y="T9"/>
                </a:cxn>
                <a:cxn ang="0">
                  <a:pos x="T10" y="T11"/>
                </a:cxn>
                <a:cxn ang="0">
                  <a:pos x="T12" y="T13"/>
                </a:cxn>
              </a:cxnLst>
              <a:rect l="0" t="0" r="r" b="b"/>
              <a:pathLst>
                <a:path w="201" h="934">
                  <a:moveTo>
                    <a:pt x="13" y="5"/>
                  </a:moveTo>
                  <a:lnTo>
                    <a:pt x="0" y="504"/>
                  </a:lnTo>
                  <a:lnTo>
                    <a:pt x="127" y="934"/>
                  </a:lnTo>
                  <a:lnTo>
                    <a:pt x="201" y="906"/>
                  </a:lnTo>
                  <a:lnTo>
                    <a:pt x="138" y="523"/>
                  </a:lnTo>
                  <a:lnTo>
                    <a:pt x="196" y="0"/>
                  </a:lnTo>
                  <a:lnTo>
                    <a:pt x="13" y="5"/>
                  </a:ln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ṥľi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98E098E-AE93-4A92-BA07-4C00E3BC208B}"/>
                </a:ext>
              </a:extLst>
            </p:cNvPr>
            <p:cNvSpPr/>
            <p:nvPr/>
          </p:nvSpPr>
          <p:spPr bwMode="auto">
            <a:xfrm>
              <a:off x="8612188" y="5076825"/>
              <a:ext cx="211138" cy="284163"/>
            </a:xfrm>
            <a:custGeom>
              <a:avLst/>
              <a:gdLst>
                <a:gd name="T0" fmla="*/ 105 w 127"/>
                <a:gd name="T1" fmla="*/ 0 h 171"/>
                <a:gd name="T2" fmla="*/ 20 w 127"/>
                <a:gd name="T3" fmla="*/ 39 h 171"/>
                <a:gd name="T4" fmla="*/ 49 w 127"/>
                <a:gd name="T5" fmla="*/ 98 h 171"/>
                <a:gd name="T6" fmla="*/ 4 w 127"/>
                <a:gd name="T7" fmla="*/ 126 h 171"/>
                <a:gd name="T8" fmla="*/ 15 w 127"/>
                <a:gd name="T9" fmla="*/ 161 h 171"/>
                <a:gd name="T10" fmla="*/ 127 w 127"/>
                <a:gd name="T11" fmla="*/ 90 h 171"/>
                <a:gd name="T12" fmla="*/ 105 w 127"/>
                <a:gd name="T13" fmla="*/ 0 h 171"/>
              </a:gdLst>
              <a:ahLst/>
              <a:cxnLst>
                <a:cxn ang="0">
                  <a:pos x="T0" y="T1"/>
                </a:cxn>
                <a:cxn ang="0">
                  <a:pos x="T2" y="T3"/>
                </a:cxn>
                <a:cxn ang="0">
                  <a:pos x="T4" y="T5"/>
                </a:cxn>
                <a:cxn ang="0">
                  <a:pos x="T6" y="T7"/>
                </a:cxn>
                <a:cxn ang="0">
                  <a:pos x="T8" y="T9"/>
                </a:cxn>
                <a:cxn ang="0">
                  <a:pos x="T10" y="T11"/>
                </a:cxn>
                <a:cxn ang="0">
                  <a:pos x="T12" y="T13"/>
                </a:cxn>
              </a:cxnLst>
              <a:rect l="0" t="0" r="r" b="b"/>
              <a:pathLst>
                <a:path w="127" h="171">
                  <a:moveTo>
                    <a:pt x="105" y="0"/>
                  </a:moveTo>
                  <a:cubicBezTo>
                    <a:pt x="20" y="39"/>
                    <a:pt x="20" y="39"/>
                    <a:pt x="20" y="39"/>
                  </a:cubicBezTo>
                  <a:cubicBezTo>
                    <a:pt x="49" y="98"/>
                    <a:pt x="49" y="98"/>
                    <a:pt x="49" y="98"/>
                  </a:cubicBezTo>
                  <a:cubicBezTo>
                    <a:pt x="4" y="126"/>
                    <a:pt x="4" y="126"/>
                    <a:pt x="4" y="126"/>
                  </a:cubicBezTo>
                  <a:cubicBezTo>
                    <a:pt x="4" y="126"/>
                    <a:pt x="0" y="150"/>
                    <a:pt x="15" y="161"/>
                  </a:cubicBezTo>
                  <a:cubicBezTo>
                    <a:pt x="30" y="171"/>
                    <a:pt x="127" y="90"/>
                    <a:pt x="127" y="90"/>
                  </a:cubicBezTo>
                  <a:lnTo>
                    <a:pt x="105" y="0"/>
                  </a:lnTo>
                  <a:close/>
                </a:path>
              </a:pathLst>
            </a:custGeom>
            <a:solidFill>
              <a:srgbClr val="1616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íṣḻï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6A80D9D-3B74-4FD1-917B-3C065A1286E9}"/>
                </a:ext>
              </a:extLst>
            </p:cNvPr>
            <p:cNvSpPr/>
            <p:nvPr/>
          </p:nvSpPr>
          <p:spPr bwMode="auto">
            <a:xfrm>
              <a:off x="8763000" y="5100638"/>
              <a:ext cx="234950" cy="242888"/>
            </a:xfrm>
            <a:custGeom>
              <a:avLst/>
              <a:gdLst>
                <a:gd name="T0" fmla="*/ 141 w 141"/>
                <a:gd name="T1" fmla="*/ 0 h 146"/>
                <a:gd name="T2" fmla="*/ 49 w 141"/>
                <a:gd name="T3" fmla="*/ 15 h 146"/>
                <a:gd name="T4" fmla="*/ 61 w 141"/>
                <a:gd name="T5" fmla="*/ 80 h 146"/>
                <a:gd name="T6" fmla="*/ 11 w 141"/>
                <a:gd name="T7" fmla="*/ 95 h 146"/>
                <a:gd name="T8" fmla="*/ 12 w 141"/>
                <a:gd name="T9" fmla="*/ 132 h 146"/>
                <a:gd name="T10" fmla="*/ 138 w 141"/>
                <a:gd name="T11" fmla="*/ 93 h 146"/>
                <a:gd name="T12" fmla="*/ 141 w 141"/>
                <a:gd name="T13" fmla="*/ 0 h 146"/>
              </a:gdLst>
              <a:ahLst/>
              <a:cxnLst>
                <a:cxn ang="0">
                  <a:pos x="T0" y="T1"/>
                </a:cxn>
                <a:cxn ang="0">
                  <a:pos x="T2" y="T3"/>
                </a:cxn>
                <a:cxn ang="0">
                  <a:pos x="T4" y="T5"/>
                </a:cxn>
                <a:cxn ang="0">
                  <a:pos x="T6" y="T7"/>
                </a:cxn>
                <a:cxn ang="0">
                  <a:pos x="T8" y="T9"/>
                </a:cxn>
                <a:cxn ang="0">
                  <a:pos x="T10" y="T11"/>
                </a:cxn>
                <a:cxn ang="0">
                  <a:pos x="T12" y="T13"/>
                </a:cxn>
              </a:cxnLst>
              <a:rect l="0" t="0" r="r" b="b"/>
              <a:pathLst>
                <a:path w="141" h="146">
                  <a:moveTo>
                    <a:pt x="141" y="0"/>
                  </a:moveTo>
                  <a:cubicBezTo>
                    <a:pt x="49" y="15"/>
                    <a:pt x="49" y="15"/>
                    <a:pt x="49" y="15"/>
                  </a:cubicBezTo>
                  <a:cubicBezTo>
                    <a:pt x="61" y="80"/>
                    <a:pt x="61" y="80"/>
                    <a:pt x="61" y="80"/>
                  </a:cubicBezTo>
                  <a:cubicBezTo>
                    <a:pt x="11" y="95"/>
                    <a:pt x="11" y="95"/>
                    <a:pt x="11" y="95"/>
                  </a:cubicBezTo>
                  <a:cubicBezTo>
                    <a:pt x="11" y="95"/>
                    <a:pt x="0" y="118"/>
                    <a:pt x="12" y="132"/>
                  </a:cubicBezTo>
                  <a:cubicBezTo>
                    <a:pt x="24" y="146"/>
                    <a:pt x="138" y="93"/>
                    <a:pt x="138" y="93"/>
                  </a:cubicBezTo>
                  <a:lnTo>
                    <a:pt x="141" y="0"/>
                  </a:lnTo>
                  <a:close/>
                </a:path>
              </a:pathLst>
            </a:custGeom>
            <a:solidFill>
              <a:srgbClr val="1616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sļí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301625C-28E4-49EE-9E5C-1E2E2F29B667}"/>
                </a:ext>
              </a:extLst>
            </p:cNvPr>
            <p:cNvSpPr/>
            <p:nvPr/>
          </p:nvSpPr>
          <p:spPr bwMode="auto">
            <a:xfrm>
              <a:off x="8682038" y="2287588"/>
              <a:ext cx="96838" cy="233363"/>
            </a:xfrm>
            <a:custGeom>
              <a:avLst/>
              <a:gdLst>
                <a:gd name="T0" fmla="*/ 11 w 58"/>
                <a:gd name="T1" fmla="*/ 79 h 140"/>
                <a:gd name="T2" fmla="*/ 39 w 58"/>
                <a:gd name="T3" fmla="*/ 140 h 140"/>
                <a:gd name="T4" fmla="*/ 56 w 58"/>
                <a:gd name="T5" fmla="*/ 24 h 140"/>
                <a:gd name="T6" fmla="*/ 56 w 58"/>
                <a:gd name="T7" fmla="*/ 15 h 140"/>
                <a:gd name="T8" fmla="*/ 49 w 58"/>
                <a:gd name="T9" fmla="*/ 11 h 140"/>
                <a:gd name="T10" fmla="*/ 11 w 58"/>
                <a:gd name="T11" fmla="*/ 79 h 140"/>
              </a:gdLst>
              <a:ahLst/>
              <a:cxnLst>
                <a:cxn ang="0">
                  <a:pos x="T0" y="T1"/>
                </a:cxn>
                <a:cxn ang="0">
                  <a:pos x="T2" y="T3"/>
                </a:cxn>
                <a:cxn ang="0">
                  <a:pos x="T4" y="T5"/>
                </a:cxn>
                <a:cxn ang="0">
                  <a:pos x="T6" y="T7"/>
                </a:cxn>
                <a:cxn ang="0">
                  <a:pos x="T8" y="T9"/>
                </a:cxn>
                <a:cxn ang="0">
                  <a:pos x="T10" y="T11"/>
                </a:cxn>
              </a:cxnLst>
              <a:rect l="0" t="0" r="r" b="b"/>
              <a:pathLst>
                <a:path w="58" h="140">
                  <a:moveTo>
                    <a:pt x="11" y="79"/>
                  </a:moveTo>
                  <a:cubicBezTo>
                    <a:pt x="18" y="100"/>
                    <a:pt x="27" y="121"/>
                    <a:pt x="39" y="140"/>
                  </a:cubicBezTo>
                  <a:cubicBezTo>
                    <a:pt x="39" y="101"/>
                    <a:pt x="45" y="62"/>
                    <a:pt x="56" y="24"/>
                  </a:cubicBezTo>
                  <a:cubicBezTo>
                    <a:pt x="57" y="21"/>
                    <a:pt x="58" y="18"/>
                    <a:pt x="56" y="15"/>
                  </a:cubicBezTo>
                  <a:cubicBezTo>
                    <a:pt x="55" y="13"/>
                    <a:pt x="52" y="12"/>
                    <a:pt x="49" y="11"/>
                  </a:cubicBezTo>
                  <a:cubicBezTo>
                    <a:pt x="1" y="0"/>
                    <a:pt x="0" y="42"/>
                    <a:pt x="11" y="79"/>
                  </a:cubicBez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1î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2BEBB62-A444-4865-9F0D-8F819A204499}"/>
                </a:ext>
              </a:extLst>
            </p:cNvPr>
            <p:cNvSpPr/>
            <p:nvPr/>
          </p:nvSpPr>
          <p:spPr bwMode="auto">
            <a:xfrm>
              <a:off x="8707438" y="2146300"/>
              <a:ext cx="398463" cy="466725"/>
            </a:xfrm>
            <a:custGeom>
              <a:avLst/>
              <a:gdLst>
                <a:gd name="T0" fmla="*/ 23 w 240"/>
                <a:gd name="T1" fmla="*/ 225 h 281"/>
                <a:gd name="T2" fmla="*/ 53 w 240"/>
                <a:gd name="T3" fmla="*/ 269 h 281"/>
                <a:gd name="T4" fmla="*/ 108 w 240"/>
                <a:gd name="T5" fmla="*/ 266 h 281"/>
                <a:gd name="T6" fmla="*/ 114 w 240"/>
                <a:gd name="T7" fmla="*/ 36 h 281"/>
                <a:gd name="T8" fmla="*/ 23 w 240"/>
                <a:gd name="T9" fmla="*/ 225 h 281"/>
              </a:gdLst>
              <a:ahLst/>
              <a:cxnLst>
                <a:cxn ang="0">
                  <a:pos x="T0" y="T1"/>
                </a:cxn>
                <a:cxn ang="0">
                  <a:pos x="T2" y="T3"/>
                </a:cxn>
                <a:cxn ang="0">
                  <a:pos x="T4" y="T5"/>
                </a:cxn>
                <a:cxn ang="0">
                  <a:pos x="T6" y="T7"/>
                </a:cxn>
                <a:cxn ang="0">
                  <a:pos x="T8" y="T9"/>
                </a:cxn>
              </a:cxnLst>
              <a:rect l="0" t="0" r="r" b="b"/>
              <a:pathLst>
                <a:path w="240" h="281">
                  <a:moveTo>
                    <a:pt x="23" y="225"/>
                  </a:moveTo>
                  <a:cubicBezTo>
                    <a:pt x="28" y="241"/>
                    <a:pt x="36" y="259"/>
                    <a:pt x="53" y="269"/>
                  </a:cubicBezTo>
                  <a:cubicBezTo>
                    <a:pt x="72" y="281"/>
                    <a:pt x="93" y="275"/>
                    <a:pt x="108" y="266"/>
                  </a:cubicBezTo>
                  <a:cubicBezTo>
                    <a:pt x="156" y="237"/>
                    <a:pt x="240" y="76"/>
                    <a:pt x="114" y="36"/>
                  </a:cubicBezTo>
                  <a:cubicBezTo>
                    <a:pt x="0" y="0"/>
                    <a:pt x="2" y="159"/>
                    <a:pt x="23" y="225"/>
                  </a:cubicBezTo>
                  <a:close/>
                </a:path>
              </a:pathLst>
            </a:custGeom>
            <a:solidFill>
              <a:srgbClr val="F7C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śḻî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56FCB3A-4733-4DD3-B660-87A639DB2872}"/>
                </a:ext>
              </a:extLst>
            </p:cNvPr>
            <p:cNvSpPr/>
            <p:nvPr/>
          </p:nvSpPr>
          <p:spPr bwMode="auto">
            <a:xfrm>
              <a:off x="8909050" y="2165350"/>
              <a:ext cx="195263" cy="374650"/>
            </a:xfrm>
            <a:custGeom>
              <a:avLst/>
              <a:gdLst>
                <a:gd name="T0" fmla="*/ 0 w 117"/>
                <a:gd name="T1" fmla="*/ 215 h 226"/>
                <a:gd name="T2" fmla="*/ 37 w 117"/>
                <a:gd name="T3" fmla="*/ 218 h 226"/>
                <a:gd name="T4" fmla="*/ 108 w 117"/>
                <a:gd name="T5" fmla="*/ 81 h 226"/>
                <a:gd name="T6" fmla="*/ 31 w 117"/>
                <a:gd name="T7" fmla="*/ 56 h 226"/>
                <a:gd name="T8" fmla="*/ 34 w 117"/>
                <a:gd name="T9" fmla="*/ 126 h 226"/>
                <a:gd name="T10" fmla="*/ 0 w 117"/>
                <a:gd name="T11" fmla="*/ 215 h 226"/>
              </a:gdLst>
              <a:ahLst/>
              <a:cxnLst>
                <a:cxn ang="0">
                  <a:pos x="T0" y="T1"/>
                </a:cxn>
                <a:cxn ang="0">
                  <a:pos x="T2" y="T3"/>
                </a:cxn>
                <a:cxn ang="0">
                  <a:pos x="T4" y="T5"/>
                </a:cxn>
                <a:cxn ang="0">
                  <a:pos x="T6" y="T7"/>
                </a:cxn>
                <a:cxn ang="0">
                  <a:pos x="T8" y="T9"/>
                </a:cxn>
                <a:cxn ang="0">
                  <a:pos x="T10" y="T11"/>
                </a:cxn>
              </a:cxnLst>
              <a:rect l="0" t="0" r="r" b="b"/>
              <a:pathLst>
                <a:path w="117" h="226">
                  <a:moveTo>
                    <a:pt x="0" y="215"/>
                  </a:moveTo>
                  <a:cubicBezTo>
                    <a:pt x="8" y="226"/>
                    <a:pt x="25" y="224"/>
                    <a:pt x="37" y="218"/>
                  </a:cubicBezTo>
                  <a:cubicBezTo>
                    <a:pt x="87" y="194"/>
                    <a:pt x="117" y="135"/>
                    <a:pt x="108" y="81"/>
                  </a:cubicBezTo>
                  <a:cubicBezTo>
                    <a:pt x="100" y="36"/>
                    <a:pt x="44" y="0"/>
                    <a:pt x="31" y="56"/>
                  </a:cubicBezTo>
                  <a:cubicBezTo>
                    <a:pt x="26" y="76"/>
                    <a:pt x="37" y="104"/>
                    <a:pt x="34" y="126"/>
                  </a:cubicBezTo>
                  <a:cubicBezTo>
                    <a:pt x="29" y="157"/>
                    <a:pt x="14" y="187"/>
                    <a:pt x="0" y="215"/>
                  </a:cubicBez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ṩľ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5EE057A-05E8-40FE-82DD-E107E7474EE0}"/>
                </a:ext>
              </a:extLst>
            </p:cNvPr>
            <p:cNvSpPr/>
            <p:nvPr/>
          </p:nvSpPr>
          <p:spPr bwMode="auto">
            <a:xfrm>
              <a:off x="8482013" y="2063750"/>
              <a:ext cx="514350" cy="319088"/>
            </a:xfrm>
            <a:custGeom>
              <a:avLst/>
              <a:gdLst>
                <a:gd name="T0" fmla="*/ 135 w 310"/>
                <a:gd name="T1" fmla="*/ 28 h 192"/>
                <a:gd name="T2" fmla="*/ 0 w 310"/>
                <a:gd name="T3" fmla="*/ 169 h 192"/>
                <a:gd name="T4" fmla="*/ 151 w 310"/>
                <a:gd name="T5" fmla="*/ 173 h 192"/>
                <a:gd name="T6" fmla="*/ 296 w 310"/>
                <a:gd name="T7" fmla="*/ 77 h 192"/>
                <a:gd name="T8" fmla="*/ 135 w 310"/>
                <a:gd name="T9" fmla="*/ 28 h 192"/>
              </a:gdLst>
              <a:ahLst/>
              <a:cxnLst>
                <a:cxn ang="0">
                  <a:pos x="T0" y="T1"/>
                </a:cxn>
                <a:cxn ang="0">
                  <a:pos x="T2" y="T3"/>
                </a:cxn>
                <a:cxn ang="0">
                  <a:pos x="T4" y="T5"/>
                </a:cxn>
                <a:cxn ang="0">
                  <a:pos x="T6" y="T7"/>
                </a:cxn>
                <a:cxn ang="0">
                  <a:pos x="T8" y="T9"/>
                </a:cxn>
              </a:cxnLst>
              <a:rect l="0" t="0" r="r" b="b"/>
              <a:pathLst>
                <a:path w="310" h="192">
                  <a:moveTo>
                    <a:pt x="135" y="28"/>
                  </a:moveTo>
                  <a:cubicBezTo>
                    <a:pt x="78" y="60"/>
                    <a:pt x="52" y="130"/>
                    <a:pt x="0" y="169"/>
                  </a:cubicBezTo>
                  <a:cubicBezTo>
                    <a:pt x="47" y="191"/>
                    <a:pt x="103" y="192"/>
                    <a:pt x="151" y="173"/>
                  </a:cubicBezTo>
                  <a:cubicBezTo>
                    <a:pt x="198" y="154"/>
                    <a:pt x="310" y="142"/>
                    <a:pt x="296" y="77"/>
                  </a:cubicBezTo>
                  <a:cubicBezTo>
                    <a:pt x="281" y="10"/>
                    <a:pt x="186" y="0"/>
                    <a:pt x="135" y="28"/>
                  </a:cubicBez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Sḻî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A4A7EE9-C80E-4E0F-BFEE-456AA045196B}"/>
                </a:ext>
              </a:extLst>
            </p:cNvPr>
            <p:cNvSpPr/>
            <p:nvPr/>
          </p:nvSpPr>
          <p:spPr bwMode="auto">
            <a:xfrm>
              <a:off x="8426450" y="2616200"/>
              <a:ext cx="704850" cy="1204913"/>
            </a:xfrm>
            <a:custGeom>
              <a:avLst/>
              <a:gdLst>
                <a:gd name="T0" fmla="*/ 391 w 424"/>
                <a:gd name="T1" fmla="*/ 107 h 726"/>
                <a:gd name="T2" fmla="*/ 419 w 424"/>
                <a:gd name="T3" fmla="*/ 290 h 726"/>
                <a:gd name="T4" fmla="*/ 374 w 424"/>
                <a:gd name="T5" fmla="*/ 726 h 726"/>
                <a:gd name="T6" fmla="*/ 18 w 424"/>
                <a:gd name="T7" fmla="*/ 675 h 726"/>
                <a:gd name="T8" fmla="*/ 20 w 424"/>
                <a:gd name="T9" fmla="*/ 344 h 726"/>
                <a:gd name="T10" fmla="*/ 60 w 424"/>
                <a:gd name="T11" fmla="*/ 121 h 726"/>
                <a:gd name="T12" fmla="*/ 211 w 424"/>
                <a:gd name="T13" fmla="*/ 2 h 726"/>
                <a:gd name="T14" fmla="*/ 391 w 424"/>
                <a:gd name="T15" fmla="*/ 107 h 7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 h="726">
                  <a:moveTo>
                    <a:pt x="391" y="107"/>
                  </a:moveTo>
                  <a:cubicBezTo>
                    <a:pt x="424" y="164"/>
                    <a:pt x="423" y="229"/>
                    <a:pt x="419" y="290"/>
                  </a:cubicBezTo>
                  <a:cubicBezTo>
                    <a:pt x="409" y="430"/>
                    <a:pt x="422" y="592"/>
                    <a:pt x="374" y="726"/>
                  </a:cubicBezTo>
                  <a:cubicBezTo>
                    <a:pt x="283" y="726"/>
                    <a:pt x="108" y="684"/>
                    <a:pt x="18" y="675"/>
                  </a:cubicBezTo>
                  <a:cubicBezTo>
                    <a:pt x="0" y="553"/>
                    <a:pt x="10" y="482"/>
                    <a:pt x="20" y="344"/>
                  </a:cubicBezTo>
                  <a:cubicBezTo>
                    <a:pt x="25" y="277"/>
                    <a:pt x="36" y="186"/>
                    <a:pt x="60" y="121"/>
                  </a:cubicBezTo>
                  <a:cubicBezTo>
                    <a:pt x="80" y="68"/>
                    <a:pt x="132" y="0"/>
                    <a:pt x="211" y="2"/>
                  </a:cubicBezTo>
                  <a:cubicBezTo>
                    <a:pt x="285" y="4"/>
                    <a:pt x="361" y="55"/>
                    <a:pt x="391" y="107"/>
                  </a:cubicBezTo>
                  <a:close/>
                </a:path>
              </a:pathLst>
            </a:custGeom>
            <a:solidFill>
              <a:srgbClr val="7EAC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šļí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65239F1-DB3F-4679-B50C-B68EF90D89E9}"/>
                </a:ext>
              </a:extLst>
            </p:cNvPr>
            <p:cNvSpPr/>
            <p:nvPr/>
          </p:nvSpPr>
          <p:spPr bwMode="auto">
            <a:xfrm>
              <a:off x="8769350" y="2528888"/>
              <a:ext cx="106363" cy="144463"/>
            </a:xfrm>
            <a:custGeom>
              <a:avLst/>
              <a:gdLst>
                <a:gd name="T0" fmla="*/ 37 w 64"/>
                <a:gd name="T1" fmla="*/ 83 h 87"/>
                <a:gd name="T2" fmla="*/ 8 w 64"/>
                <a:gd name="T3" fmla="*/ 76 h 87"/>
                <a:gd name="T4" fmla="*/ 4 w 64"/>
                <a:gd name="T5" fmla="*/ 53 h 87"/>
                <a:gd name="T6" fmla="*/ 15 w 64"/>
                <a:gd name="T7" fmla="*/ 0 h 87"/>
                <a:gd name="T8" fmla="*/ 64 w 64"/>
                <a:gd name="T9" fmla="*/ 10 h 87"/>
                <a:gd name="T10" fmla="*/ 54 w 64"/>
                <a:gd name="T11" fmla="*/ 61 h 87"/>
                <a:gd name="T12" fmla="*/ 37 w 64"/>
                <a:gd name="T13" fmla="*/ 83 h 87"/>
              </a:gdLst>
              <a:ahLst/>
              <a:cxnLst>
                <a:cxn ang="0">
                  <a:pos x="T0" y="T1"/>
                </a:cxn>
                <a:cxn ang="0">
                  <a:pos x="T2" y="T3"/>
                </a:cxn>
                <a:cxn ang="0">
                  <a:pos x="T4" y="T5"/>
                </a:cxn>
                <a:cxn ang="0">
                  <a:pos x="T6" y="T7"/>
                </a:cxn>
                <a:cxn ang="0">
                  <a:pos x="T8" y="T9"/>
                </a:cxn>
                <a:cxn ang="0">
                  <a:pos x="T10" y="T11"/>
                </a:cxn>
                <a:cxn ang="0">
                  <a:pos x="T12" y="T13"/>
                </a:cxn>
              </a:cxnLst>
              <a:rect l="0" t="0" r="r" b="b"/>
              <a:pathLst>
                <a:path w="64" h="87">
                  <a:moveTo>
                    <a:pt x="37" y="83"/>
                  </a:moveTo>
                  <a:cubicBezTo>
                    <a:pt x="28" y="87"/>
                    <a:pt x="18" y="85"/>
                    <a:pt x="8" y="76"/>
                  </a:cubicBezTo>
                  <a:cubicBezTo>
                    <a:pt x="0" y="67"/>
                    <a:pt x="2" y="65"/>
                    <a:pt x="4" y="53"/>
                  </a:cubicBezTo>
                  <a:cubicBezTo>
                    <a:pt x="7" y="35"/>
                    <a:pt x="12" y="17"/>
                    <a:pt x="15" y="0"/>
                  </a:cubicBezTo>
                  <a:cubicBezTo>
                    <a:pt x="64" y="10"/>
                    <a:pt x="64" y="10"/>
                    <a:pt x="64" y="10"/>
                  </a:cubicBezTo>
                  <a:cubicBezTo>
                    <a:pt x="64" y="10"/>
                    <a:pt x="54" y="58"/>
                    <a:pt x="54" y="61"/>
                  </a:cubicBezTo>
                  <a:cubicBezTo>
                    <a:pt x="51" y="71"/>
                    <a:pt x="45" y="80"/>
                    <a:pt x="37" y="83"/>
                  </a:cubicBezTo>
                  <a:close/>
                </a:path>
              </a:pathLst>
            </a:custGeom>
            <a:solidFill>
              <a:srgbClr val="F7C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ṧḷ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6DA0CC9-4442-4E31-9CA5-4BF8CBC1FD7F}"/>
                </a:ext>
              </a:extLst>
            </p:cNvPr>
            <p:cNvSpPr/>
            <p:nvPr/>
          </p:nvSpPr>
          <p:spPr bwMode="auto">
            <a:xfrm>
              <a:off x="7842250" y="2813050"/>
              <a:ext cx="174625" cy="119063"/>
            </a:xfrm>
            <a:custGeom>
              <a:avLst/>
              <a:gdLst>
                <a:gd name="T0" fmla="*/ 110 w 110"/>
                <a:gd name="T1" fmla="*/ 40 h 75"/>
                <a:gd name="T2" fmla="*/ 70 w 110"/>
                <a:gd name="T3" fmla="*/ 0 h 75"/>
                <a:gd name="T4" fmla="*/ 7 w 110"/>
                <a:gd name="T5" fmla="*/ 1 h 75"/>
                <a:gd name="T6" fmla="*/ 0 w 110"/>
                <a:gd name="T7" fmla="*/ 34 h 75"/>
                <a:gd name="T8" fmla="*/ 95 w 110"/>
                <a:gd name="T9" fmla="*/ 75 h 75"/>
                <a:gd name="T10" fmla="*/ 110 w 110"/>
                <a:gd name="T11" fmla="*/ 40 h 75"/>
              </a:gdLst>
              <a:ahLst/>
              <a:cxnLst>
                <a:cxn ang="0">
                  <a:pos x="T0" y="T1"/>
                </a:cxn>
                <a:cxn ang="0">
                  <a:pos x="T2" y="T3"/>
                </a:cxn>
                <a:cxn ang="0">
                  <a:pos x="T4" y="T5"/>
                </a:cxn>
                <a:cxn ang="0">
                  <a:pos x="T6" y="T7"/>
                </a:cxn>
                <a:cxn ang="0">
                  <a:pos x="T8" y="T9"/>
                </a:cxn>
                <a:cxn ang="0">
                  <a:pos x="T10" y="T11"/>
                </a:cxn>
              </a:cxnLst>
              <a:rect l="0" t="0" r="r" b="b"/>
              <a:pathLst>
                <a:path w="110" h="75">
                  <a:moveTo>
                    <a:pt x="110" y="40"/>
                  </a:moveTo>
                  <a:lnTo>
                    <a:pt x="70" y="0"/>
                  </a:lnTo>
                  <a:lnTo>
                    <a:pt x="7" y="1"/>
                  </a:lnTo>
                  <a:lnTo>
                    <a:pt x="0" y="34"/>
                  </a:lnTo>
                  <a:lnTo>
                    <a:pt x="95" y="75"/>
                  </a:lnTo>
                  <a:lnTo>
                    <a:pt x="110" y="40"/>
                  </a:lnTo>
                  <a:close/>
                </a:path>
              </a:pathLst>
            </a:custGeom>
            <a:solidFill>
              <a:srgbClr val="F7C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íş1i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3CE0192-C8AF-4627-BBD5-8B434331DFFB}"/>
                </a:ext>
              </a:extLst>
            </p:cNvPr>
            <p:cNvSpPr/>
            <p:nvPr/>
          </p:nvSpPr>
          <p:spPr bwMode="auto">
            <a:xfrm>
              <a:off x="7931150" y="2622550"/>
              <a:ext cx="830263" cy="546100"/>
            </a:xfrm>
            <a:custGeom>
              <a:avLst/>
              <a:gdLst>
                <a:gd name="T0" fmla="*/ 523 w 523"/>
                <a:gd name="T1" fmla="*/ 41 h 344"/>
                <a:gd name="T2" fmla="*/ 478 w 523"/>
                <a:gd name="T3" fmla="*/ 0 h 344"/>
                <a:gd name="T4" fmla="*/ 233 w 523"/>
                <a:gd name="T5" fmla="*/ 195 h 344"/>
                <a:gd name="T6" fmla="*/ 57 w 523"/>
                <a:gd name="T7" fmla="*/ 133 h 344"/>
                <a:gd name="T8" fmla="*/ 0 w 523"/>
                <a:gd name="T9" fmla="*/ 205 h 344"/>
                <a:gd name="T10" fmla="*/ 236 w 523"/>
                <a:gd name="T11" fmla="*/ 344 h 344"/>
                <a:gd name="T12" fmla="*/ 485 w 523"/>
                <a:gd name="T13" fmla="*/ 184 h 344"/>
                <a:gd name="T14" fmla="*/ 523 w 523"/>
                <a:gd name="T15" fmla="*/ 41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3" h="344">
                  <a:moveTo>
                    <a:pt x="523" y="41"/>
                  </a:moveTo>
                  <a:lnTo>
                    <a:pt x="478" y="0"/>
                  </a:lnTo>
                  <a:lnTo>
                    <a:pt x="233" y="195"/>
                  </a:lnTo>
                  <a:lnTo>
                    <a:pt x="57" y="133"/>
                  </a:lnTo>
                  <a:lnTo>
                    <a:pt x="0" y="205"/>
                  </a:lnTo>
                  <a:lnTo>
                    <a:pt x="236" y="344"/>
                  </a:lnTo>
                  <a:lnTo>
                    <a:pt x="485" y="184"/>
                  </a:lnTo>
                  <a:lnTo>
                    <a:pt x="523" y="41"/>
                  </a:lnTo>
                  <a:close/>
                </a:path>
              </a:pathLst>
            </a:custGeom>
            <a:solidFill>
              <a:srgbClr val="7EAC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šḻî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20B1006-C977-45E1-94A2-7BE5BDCF9460}"/>
                </a:ext>
              </a:extLst>
            </p:cNvPr>
            <p:cNvSpPr/>
            <p:nvPr/>
          </p:nvSpPr>
          <p:spPr bwMode="auto">
            <a:xfrm>
              <a:off x="3767138" y="5149850"/>
              <a:ext cx="192088" cy="104775"/>
            </a:xfrm>
            <a:custGeom>
              <a:avLst/>
              <a:gdLst>
                <a:gd name="T0" fmla="*/ 56 w 121"/>
                <a:gd name="T1" fmla="*/ 0 h 66"/>
                <a:gd name="T2" fmla="*/ 121 w 121"/>
                <a:gd name="T3" fmla="*/ 36 h 66"/>
                <a:gd name="T4" fmla="*/ 116 w 121"/>
                <a:gd name="T5" fmla="*/ 66 h 66"/>
                <a:gd name="T6" fmla="*/ 0 w 121"/>
                <a:gd name="T7" fmla="*/ 51 h 66"/>
                <a:gd name="T8" fmla="*/ 6 w 121"/>
                <a:gd name="T9" fmla="*/ 7 h 66"/>
                <a:gd name="T10" fmla="*/ 56 w 121"/>
                <a:gd name="T11" fmla="*/ 0 h 66"/>
              </a:gdLst>
              <a:ahLst/>
              <a:cxnLst>
                <a:cxn ang="0">
                  <a:pos x="T0" y="T1"/>
                </a:cxn>
                <a:cxn ang="0">
                  <a:pos x="T2" y="T3"/>
                </a:cxn>
                <a:cxn ang="0">
                  <a:pos x="T4" y="T5"/>
                </a:cxn>
                <a:cxn ang="0">
                  <a:pos x="T6" y="T7"/>
                </a:cxn>
                <a:cxn ang="0">
                  <a:pos x="T8" y="T9"/>
                </a:cxn>
                <a:cxn ang="0">
                  <a:pos x="T10" y="T11"/>
                </a:cxn>
              </a:cxnLst>
              <a:rect l="0" t="0" r="r" b="b"/>
              <a:pathLst>
                <a:path w="121" h="66">
                  <a:moveTo>
                    <a:pt x="56" y="0"/>
                  </a:moveTo>
                  <a:lnTo>
                    <a:pt x="121" y="36"/>
                  </a:lnTo>
                  <a:lnTo>
                    <a:pt x="116" y="66"/>
                  </a:lnTo>
                  <a:lnTo>
                    <a:pt x="0" y="51"/>
                  </a:lnTo>
                  <a:lnTo>
                    <a:pt x="6" y="7"/>
                  </a:lnTo>
                  <a:lnTo>
                    <a:pt x="56" y="0"/>
                  </a:ln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ṥ1i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292A1A9-1DED-4DCD-9E74-BA48340F7025}"/>
                </a:ext>
              </a:extLst>
            </p:cNvPr>
            <p:cNvSpPr/>
            <p:nvPr/>
          </p:nvSpPr>
          <p:spPr bwMode="auto">
            <a:xfrm>
              <a:off x="3297238" y="5202238"/>
              <a:ext cx="184150" cy="136525"/>
            </a:xfrm>
            <a:custGeom>
              <a:avLst/>
              <a:gdLst>
                <a:gd name="T0" fmla="*/ 56 w 116"/>
                <a:gd name="T1" fmla="*/ 1 h 86"/>
                <a:gd name="T2" fmla="*/ 11 w 116"/>
                <a:gd name="T3" fmla="*/ 0 h 86"/>
                <a:gd name="T4" fmla="*/ 0 w 116"/>
                <a:gd name="T5" fmla="*/ 38 h 86"/>
                <a:gd name="T6" fmla="*/ 1 w 116"/>
                <a:gd name="T7" fmla="*/ 38 h 86"/>
                <a:gd name="T8" fmla="*/ 1 w 116"/>
                <a:gd name="T9" fmla="*/ 38 h 86"/>
                <a:gd name="T10" fmla="*/ 76 w 116"/>
                <a:gd name="T11" fmla="*/ 82 h 86"/>
                <a:gd name="T12" fmla="*/ 113 w 116"/>
                <a:gd name="T13" fmla="*/ 86 h 86"/>
                <a:gd name="T14" fmla="*/ 116 w 116"/>
                <a:gd name="T15" fmla="*/ 45 h 86"/>
                <a:gd name="T16" fmla="*/ 107 w 116"/>
                <a:gd name="T17" fmla="*/ 38 h 86"/>
                <a:gd name="T18" fmla="*/ 56 w 116"/>
                <a:gd name="T19" fmla="*/ 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86">
                  <a:moveTo>
                    <a:pt x="56" y="1"/>
                  </a:moveTo>
                  <a:lnTo>
                    <a:pt x="11" y="0"/>
                  </a:lnTo>
                  <a:lnTo>
                    <a:pt x="0" y="38"/>
                  </a:lnTo>
                  <a:lnTo>
                    <a:pt x="1" y="38"/>
                  </a:lnTo>
                  <a:lnTo>
                    <a:pt x="1" y="38"/>
                  </a:lnTo>
                  <a:lnTo>
                    <a:pt x="76" y="82"/>
                  </a:lnTo>
                  <a:lnTo>
                    <a:pt x="113" y="86"/>
                  </a:lnTo>
                  <a:lnTo>
                    <a:pt x="116" y="45"/>
                  </a:lnTo>
                  <a:lnTo>
                    <a:pt x="107" y="38"/>
                  </a:lnTo>
                  <a:lnTo>
                    <a:pt x="56" y="1"/>
                  </a:ln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Sľî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DF4E22A-93F4-4D93-BE8D-CBE6A721DF19}"/>
                </a:ext>
              </a:extLst>
            </p:cNvPr>
            <p:cNvSpPr/>
            <p:nvPr/>
          </p:nvSpPr>
          <p:spPr bwMode="auto">
            <a:xfrm>
              <a:off x="3105150" y="3890963"/>
              <a:ext cx="547688" cy="1328738"/>
            </a:xfrm>
            <a:custGeom>
              <a:avLst/>
              <a:gdLst>
                <a:gd name="T0" fmla="*/ 304 w 330"/>
                <a:gd name="T1" fmla="*/ 98 h 801"/>
                <a:gd name="T2" fmla="*/ 330 w 330"/>
                <a:gd name="T3" fmla="*/ 347 h 801"/>
                <a:gd name="T4" fmla="*/ 195 w 330"/>
                <a:gd name="T5" fmla="*/ 801 h 801"/>
                <a:gd name="T6" fmla="*/ 117 w 330"/>
                <a:gd name="T7" fmla="*/ 786 h 801"/>
                <a:gd name="T8" fmla="*/ 165 w 330"/>
                <a:gd name="T9" fmla="*/ 333 h 801"/>
                <a:gd name="T10" fmla="*/ 47 w 330"/>
                <a:gd name="T11" fmla="*/ 0 h 801"/>
                <a:gd name="T12" fmla="*/ 304 w 330"/>
                <a:gd name="T13" fmla="*/ 98 h 801"/>
              </a:gdLst>
              <a:ahLst/>
              <a:cxnLst>
                <a:cxn ang="0">
                  <a:pos x="T0" y="T1"/>
                </a:cxn>
                <a:cxn ang="0">
                  <a:pos x="T2" y="T3"/>
                </a:cxn>
                <a:cxn ang="0">
                  <a:pos x="T4" y="T5"/>
                </a:cxn>
                <a:cxn ang="0">
                  <a:pos x="T6" y="T7"/>
                </a:cxn>
                <a:cxn ang="0">
                  <a:pos x="T8" y="T9"/>
                </a:cxn>
                <a:cxn ang="0">
                  <a:pos x="T10" y="T11"/>
                </a:cxn>
                <a:cxn ang="0">
                  <a:pos x="T12" y="T13"/>
                </a:cxn>
              </a:cxnLst>
              <a:rect l="0" t="0" r="r" b="b"/>
              <a:pathLst>
                <a:path w="330" h="801">
                  <a:moveTo>
                    <a:pt x="304" y="98"/>
                  </a:moveTo>
                  <a:cubicBezTo>
                    <a:pt x="311" y="98"/>
                    <a:pt x="330" y="347"/>
                    <a:pt x="330" y="347"/>
                  </a:cubicBezTo>
                  <a:cubicBezTo>
                    <a:pt x="195" y="801"/>
                    <a:pt x="195" y="801"/>
                    <a:pt x="195" y="801"/>
                  </a:cubicBezTo>
                  <a:cubicBezTo>
                    <a:pt x="117" y="786"/>
                    <a:pt x="117" y="786"/>
                    <a:pt x="117" y="786"/>
                  </a:cubicBezTo>
                  <a:cubicBezTo>
                    <a:pt x="165" y="333"/>
                    <a:pt x="165" y="333"/>
                    <a:pt x="165" y="333"/>
                  </a:cubicBezTo>
                  <a:cubicBezTo>
                    <a:pt x="165" y="333"/>
                    <a:pt x="0" y="143"/>
                    <a:pt x="47" y="0"/>
                  </a:cubicBezTo>
                  <a:cubicBezTo>
                    <a:pt x="119" y="35"/>
                    <a:pt x="304" y="98"/>
                    <a:pt x="304" y="98"/>
                  </a:cubicBezTo>
                  <a:close/>
                </a:path>
              </a:pathLst>
            </a:custGeom>
            <a:solidFill>
              <a:srgbClr val="7EAC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1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CE76A43-6843-4DC4-B25E-03129414F3C3}"/>
                </a:ext>
              </a:extLst>
            </p:cNvPr>
            <p:cNvSpPr/>
            <p:nvPr/>
          </p:nvSpPr>
          <p:spPr bwMode="auto">
            <a:xfrm>
              <a:off x="3581400" y="4057650"/>
              <a:ext cx="377825" cy="1104900"/>
            </a:xfrm>
            <a:custGeom>
              <a:avLst/>
              <a:gdLst>
                <a:gd name="T0" fmla="*/ 212 w 228"/>
                <a:gd name="T1" fmla="*/ 0 h 666"/>
                <a:gd name="T2" fmla="*/ 228 w 228"/>
                <a:gd name="T3" fmla="*/ 223 h 666"/>
                <a:gd name="T4" fmla="*/ 184 w 228"/>
                <a:gd name="T5" fmla="*/ 666 h 666"/>
                <a:gd name="T6" fmla="*/ 104 w 228"/>
                <a:gd name="T7" fmla="*/ 662 h 666"/>
                <a:gd name="T8" fmla="*/ 77 w 228"/>
                <a:gd name="T9" fmla="*/ 234 h 666"/>
                <a:gd name="T10" fmla="*/ 0 w 228"/>
                <a:gd name="T11" fmla="*/ 5 h 666"/>
                <a:gd name="T12" fmla="*/ 212 w 228"/>
                <a:gd name="T13" fmla="*/ 0 h 666"/>
              </a:gdLst>
              <a:ahLst/>
              <a:cxnLst>
                <a:cxn ang="0">
                  <a:pos x="T0" y="T1"/>
                </a:cxn>
                <a:cxn ang="0">
                  <a:pos x="T2" y="T3"/>
                </a:cxn>
                <a:cxn ang="0">
                  <a:pos x="T4" y="T5"/>
                </a:cxn>
                <a:cxn ang="0">
                  <a:pos x="T6" y="T7"/>
                </a:cxn>
                <a:cxn ang="0">
                  <a:pos x="T8" y="T9"/>
                </a:cxn>
                <a:cxn ang="0">
                  <a:pos x="T10" y="T11"/>
                </a:cxn>
                <a:cxn ang="0">
                  <a:pos x="T12" y="T13"/>
                </a:cxn>
              </a:cxnLst>
              <a:rect l="0" t="0" r="r" b="b"/>
              <a:pathLst>
                <a:path w="228" h="666">
                  <a:moveTo>
                    <a:pt x="212" y="0"/>
                  </a:moveTo>
                  <a:cubicBezTo>
                    <a:pt x="228" y="223"/>
                    <a:pt x="228" y="223"/>
                    <a:pt x="228" y="223"/>
                  </a:cubicBezTo>
                  <a:cubicBezTo>
                    <a:pt x="184" y="666"/>
                    <a:pt x="184" y="666"/>
                    <a:pt x="184" y="666"/>
                  </a:cubicBezTo>
                  <a:cubicBezTo>
                    <a:pt x="104" y="662"/>
                    <a:pt x="104" y="662"/>
                    <a:pt x="104" y="662"/>
                  </a:cubicBezTo>
                  <a:cubicBezTo>
                    <a:pt x="104" y="662"/>
                    <a:pt x="85" y="242"/>
                    <a:pt x="77" y="234"/>
                  </a:cubicBezTo>
                  <a:cubicBezTo>
                    <a:pt x="69" y="225"/>
                    <a:pt x="0" y="5"/>
                    <a:pt x="0" y="5"/>
                  </a:cubicBezTo>
                  <a:lnTo>
                    <a:pt x="212" y="0"/>
                  </a:lnTo>
                  <a:close/>
                </a:path>
              </a:pathLst>
            </a:custGeom>
            <a:solidFill>
              <a:srgbClr val="7EAC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îsľí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E501499-3858-4415-9D4D-AB5FB396B8FE}"/>
                </a:ext>
              </a:extLst>
            </p:cNvPr>
            <p:cNvSpPr/>
            <p:nvPr/>
          </p:nvSpPr>
          <p:spPr bwMode="auto">
            <a:xfrm>
              <a:off x="3117850" y="2901950"/>
              <a:ext cx="1271588" cy="1328738"/>
            </a:xfrm>
            <a:custGeom>
              <a:avLst/>
              <a:gdLst>
                <a:gd name="T0" fmla="*/ 385 w 766"/>
                <a:gd name="T1" fmla="*/ 799 h 801"/>
                <a:gd name="T2" fmla="*/ 56 w 766"/>
                <a:gd name="T3" fmla="*/ 652 h 801"/>
                <a:gd name="T4" fmla="*/ 29 w 766"/>
                <a:gd name="T5" fmla="*/ 571 h 801"/>
                <a:gd name="T6" fmla="*/ 44 w 766"/>
                <a:gd name="T7" fmla="*/ 526 h 801"/>
                <a:gd name="T8" fmla="*/ 175 w 766"/>
                <a:gd name="T9" fmla="*/ 269 h 801"/>
                <a:gd name="T10" fmla="*/ 314 w 766"/>
                <a:gd name="T11" fmla="*/ 110 h 801"/>
                <a:gd name="T12" fmla="*/ 573 w 766"/>
                <a:gd name="T13" fmla="*/ 0 h 801"/>
                <a:gd name="T14" fmla="*/ 700 w 766"/>
                <a:gd name="T15" fmla="*/ 175 h 801"/>
                <a:gd name="T16" fmla="*/ 557 w 766"/>
                <a:gd name="T17" fmla="*/ 413 h 801"/>
                <a:gd name="T18" fmla="*/ 535 w 766"/>
                <a:gd name="T19" fmla="*/ 652 h 801"/>
                <a:gd name="T20" fmla="*/ 549 w 766"/>
                <a:gd name="T21" fmla="*/ 739 h 801"/>
                <a:gd name="T22" fmla="*/ 385 w 766"/>
                <a:gd name="T23" fmla="*/ 79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6" h="801">
                  <a:moveTo>
                    <a:pt x="385" y="799"/>
                  </a:moveTo>
                  <a:cubicBezTo>
                    <a:pt x="131" y="794"/>
                    <a:pt x="112" y="666"/>
                    <a:pt x="56" y="652"/>
                  </a:cubicBezTo>
                  <a:cubicBezTo>
                    <a:pt x="0" y="638"/>
                    <a:pt x="29" y="571"/>
                    <a:pt x="29" y="571"/>
                  </a:cubicBezTo>
                  <a:cubicBezTo>
                    <a:pt x="29" y="571"/>
                    <a:pt x="40" y="541"/>
                    <a:pt x="44" y="526"/>
                  </a:cubicBezTo>
                  <a:cubicBezTo>
                    <a:pt x="77" y="413"/>
                    <a:pt x="175" y="269"/>
                    <a:pt x="175" y="269"/>
                  </a:cubicBezTo>
                  <a:cubicBezTo>
                    <a:pt x="224" y="203"/>
                    <a:pt x="272" y="145"/>
                    <a:pt x="314" y="110"/>
                  </a:cubicBezTo>
                  <a:cubicBezTo>
                    <a:pt x="439" y="5"/>
                    <a:pt x="573" y="0"/>
                    <a:pt x="573" y="0"/>
                  </a:cubicBezTo>
                  <a:cubicBezTo>
                    <a:pt x="766" y="60"/>
                    <a:pt x="698" y="151"/>
                    <a:pt x="700" y="175"/>
                  </a:cubicBezTo>
                  <a:cubicBezTo>
                    <a:pt x="636" y="233"/>
                    <a:pt x="591" y="320"/>
                    <a:pt x="557" y="413"/>
                  </a:cubicBezTo>
                  <a:cubicBezTo>
                    <a:pt x="541" y="463"/>
                    <a:pt x="522" y="548"/>
                    <a:pt x="535" y="652"/>
                  </a:cubicBezTo>
                  <a:cubicBezTo>
                    <a:pt x="539" y="685"/>
                    <a:pt x="544" y="714"/>
                    <a:pt x="549" y="739"/>
                  </a:cubicBezTo>
                  <a:cubicBezTo>
                    <a:pt x="550" y="772"/>
                    <a:pt x="518" y="801"/>
                    <a:pt x="385" y="799"/>
                  </a:cubicBezTo>
                  <a:close/>
                </a:path>
              </a:pathLst>
            </a:custGeom>
            <a:solidFill>
              <a:srgbClr val="596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íśļ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C8C1A51-41D1-4226-A51E-810FA39AA1A5}"/>
                </a:ext>
              </a:extLst>
            </p:cNvPr>
            <p:cNvSpPr/>
            <p:nvPr/>
          </p:nvSpPr>
          <p:spPr bwMode="auto">
            <a:xfrm>
              <a:off x="3449638" y="2897188"/>
              <a:ext cx="788988" cy="1368425"/>
            </a:xfrm>
            <a:custGeom>
              <a:avLst/>
              <a:gdLst>
                <a:gd name="T0" fmla="*/ 374 w 475"/>
                <a:gd name="T1" fmla="*/ 23 h 825"/>
                <a:gd name="T2" fmla="*/ 443 w 475"/>
                <a:gd name="T3" fmla="*/ 41 h 825"/>
                <a:gd name="T4" fmla="*/ 297 w 475"/>
                <a:gd name="T5" fmla="*/ 792 h 825"/>
                <a:gd name="T6" fmla="*/ 0 w 475"/>
                <a:gd name="T7" fmla="*/ 765 h 825"/>
                <a:gd name="T8" fmla="*/ 374 w 475"/>
                <a:gd name="T9" fmla="*/ 23 h 825"/>
              </a:gdLst>
              <a:ahLst/>
              <a:cxnLst>
                <a:cxn ang="0">
                  <a:pos x="T0" y="T1"/>
                </a:cxn>
                <a:cxn ang="0">
                  <a:pos x="T2" y="T3"/>
                </a:cxn>
                <a:cxn ang="0">
                  <a:pos x="T4" y="T5"/>
                </a:cxn>
                <a:cxn ang="0">
                  <a:pos x="T6" y="T7"/>
                </a:cxn>
                <a:cxn ang="0">
                  <a:pos x="T8" y="T9"/>
                </a:cxn>
              </a:cxnLst>
              <a:rect l="0" t="0" r="r" b="b"/>
              <a:pathLst>
                <a:path w="475" h="825">
                  <a:moveTo>
                    <a:pt x="374" y="23"/>
                  </a:moveTo>
                  <a:cubicBezTo>
                    <a:pt x="374" y="23"/>
                    <a:pt x="417" y="0"/>
                    <a:pt x="443" y="41"/>
                  </a:cubicBezTo>
                  <a:cubicBezTo>
                    <a:pt x="475" y="90"/>
                    <a:pt x="293" y="314"/>
                    <a:pt x="297" y="792"/>
                  </a:cubicBezTo>
                  <a:cubicBezTo>
                    <a:pt x="250" y="802"/>
                    <a:pt x="127" y="825"/>
                    <a:pt x="0" y="765"/>
                  </a:cubicBezTo>
                  <a:cubicBezTo>
                    <a:pt x="28" y="623"/>
                    <a:pt x="153" y="194"/>
                    <a:pt x="37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ṡlï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A0F79A0-FF10-4AA3-9487-91A9D13ABE29}"/>
                </a:ext>
              </a:extLst>
            </p:cNvPr>
            <p:cNvSpPr/>
            <p:nvPr/>
          </p:nvSpPr>
          <p:spPr bwMode="auto">
            <a:xfrm>
              <a:off x="4157663" y="2628900"/>
              <a:ext cx="222250" cy="442913"/>
            </a:xfrm>
            <a:custGeom>
              <a:avLst/>
              <a:gdLst>
                <a:gd name="T0" fmla="*/ 41 w 133"/>
                <a:gd name="T1" fmla="*/ 33 h 267"/>
                <a:gd name="T2" fmla="*/ 74 w 133"/>
                <a:gd name="T3" fmla="*/ 114 h 267"/>
                <a:gd name="T4" fmla="*/ 57 w 133"/>
                <a:gd name="T5" fmla="*/ 151 h 267"/>
                <a:gd name="T6" fmla="*/ 22 w 133"/>
                <a:gd name="T7" fmla="*/ 235 h 267"/>
                <a:gd name="T8" fmla="*/ 73 w 133"/>
                <a:gd name="T9" fmla="*/ 266 h 267"/>
                <a:gd name="T10" fmla="*/ 80 w 133"/>
                <a:gd name="T11" fmla="*/ 267 h 267"/>
                <a:gd name="T12" fmla="*/ 88 w 133"/>
                <a:gd name="T13" fmla="*/ 258 h 267"/>
                <a:gd name="T14" fmla="*/ 87 w 133"/>
                <a:gd name="T15" fmla="*/ 246 h 267"/>
                <a:gd name="T16" fmla="*/ 122 w 133"/>
                <a:gd name="T17" fmla="*/ 121 h 267"/>
                <a:gd name="T18" fmla="*/ 104 w 133"/>
                <a:gd name="T19" fmla="*/ 2 h 267"/>
                <a:gd name="T20" fmla="*/ 56 w 133"/>
                <a:gd name="T21" fmla="*/ 18 h 267"/>
                <a:gd name="T22" fmla="*/ 41 w 133"/>
                <a:gd name="T23" fmla="*/ 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267">
                  <a:moveTo>
                    <a:pt x="41" y="33"/>
                  </a:moveTo>
                  <a:cubicBezTo>
                    <a:pt x="63" y="50"/>
                    <a:pt x="81" y="86"/>
                    <a:pt x="74" y="114"/>
                  </a:cubicBezTo>
                  <a:cubicBezTo>
                    <a:pt x="70" y="128"/>
                    <a:pt x="60" y="137"/>
                    <a:pt x="57" y="151"/>
                  </a:cubicBezTo>
                  <a:cubicBezTo>
                    <a:pt x="51" y="180"/>
                    <a:pt x="0" y="202"/>
                    <a:pt x="22" y="235"/>
                  </a:cubicBezTo>
                  <a:cubicBezTo>
                    <a:pt x="32" y="252"/>
                    <a:pt x="53" y="260"/>
                    <a:pt x="73" y="266"/>
                  </a:cubicBezTo>
                  <a:cubicBezTo>
                    <a:pt x="75" y="266"/>
                    <a:pt x="78" y="267"/>
                    <a:pt x="80" y="267"/>
                  </a:cubicBezTo>
                  <a:cubicBezTo>
                    <a:pt x="84" y="266"/>
                    <a:pt x="87" y="262"/>
                    <a:pt x="88" y="258"/>
                  </a:cubicBezTo>
                  <a:cubicBezTo>
                    <a:pt x="88" y="254"/>
                    <a:pt x="88" y="250"/>
                    <a:pt x="87" y="246"/>
                  </a:cubicBezTo>
                  <a:cubicBezTo>
                    <a:pt x="83" y="203"/>
                    <a:pt x="111" y="161"/>
                    <a:pt x="122" y="121"/>
                  </a:cubicBezTo>
                  <a:cubicBezTo>
                    <a:pt x="133" y="81"/>
                    <a:pt x="132" y="36"/>
                    <a:pt x="104" y="2"/>
                  </a:cubicBezTo>
                  <a:cubicBezTo>
                    <a:pt x="81" y="5"/>
                    <a:pt x="71" y="0"/>
                    <a:pt x="56" y="18"/>
                  </a:cubicBezTo>
                  <a:lnTo>
                    <a:pt x="41" y="33"/>
                  </a:ln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şḻí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09E1B6D-7BA8-42BD-8405-6205E91DCA23}"/>
                </a:ext>
              </a:extLst>
            </p:cNvPr>
            <p:cNvSpPr/>
            <p:nvPr/>
          </p:nvSpPr>
          <p:spPr bwMode="auto">
            <a:xfrm>
              <a:off x="3981450" y="2578100"/>
              <a:ext cx="369888" cy="392113"/>
            </a:xfrm>
            <a:custGeom>
              <a:avLst/>
              <a:gdLst>
                <a:gd name="T0" fmla="*/ 97 w 223"/>
                <a:gd name="T1" fmla="*/ 233 h 236"/>
                <a:gd name="T2" fmla="*/ 171 w 223"/>
                <a:gd name="T3" fmla="*/ 198 h 236"/>
                <a:gd name="T4" fmla="*/ 204 w 223"/>
                <a:gd name="T5" fmla="*/ 121 h 236"/>
                <a:gd name="T6" fmla="*/ 52 w 223"/>
                <a:gd name="T7" fmla="*/ 56 h 236"/>
                <a:gd name="T8" fmla="*/ 97 w 223"/>
                <a:gd name="T9" fmla="*/ 233 h 236"/>
              </a:gdLst>
              <a:ahLst/>
              <a:cxnLst>
                <a:cxn ang="0">
                  <a:pos x="T0" y="T1"/>
                </a:cxn>
                <a:cxn ang="0">
                  <a:pos x="T2" y="T3"/>
                </a:cxn>
                <a:cxn ang="0">
                  <a:pos x="T4" y="T5"/>
                </a:cxn>
                <a:cxn ang="0">
                  <a:pos x="T6" y="T7"/>
                </a:cxn>
                <a:cxn ang="0">
                  <a:pos x="T8" y="T9"/>
                </a:cxn>
              </a:cxnLst>
              <a:rect l="0" t="0" r="r" b="b"/>
              <a:pathLst>
                <a:path w="223" h="236">
                  <a:moveTo>
                    <a:pt x="97" y="233"/>
                  </a:moveTo>
                  <a:cubicBezTo>
                    <a:pt x="125" y="236"/>
                    <a:pt x="153" y="220"/>
                    <a:pt x="171" y="198"/>
                  </a:cubicBezTo>
                  <a:cubicBezTo>
                    <a:pt x="189" y="177"/>
                    <a:pt x="198" y="149"/>
                    <a:pt x="204" y="121"/>
                  </a:cubicBezTo>
                  <a:cubicBezTo>
                    <a:pt x="223" y="30"/>
                    <a:pt x="111" y="0"/>
                    <a:pt x="52" y="56"/>
                  </a:cubicBezTo>
                  <a:cubicBezTo>
                    <a:pt x="0" y="105"/>
                    <a:pt x="16" y="227"/>
                    <a:pt x="97" y="233"/>
                  </a:cubicBezTo>
                  <a:close/>
                </a:path>
              </a:pathLst>
            </a:custGeom>
            <a:solidFill>
              <a:srgbClr val="F4CD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ŝlî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3816D9A-2D14-42D4-A0F1-5666F770C767}"/>
                </a:ext>
              </a:extLst>
            </p:cNvPr>
            <p:cNvSpPr/>
            <p:nvPr/>
          </p:nvSpPr>
          <p:spPr bwMode="auto">
            <a:xfrm>
              <a:off x="3576638" y="2492375"/>
              <a:ext cx="747713" cy="649288"/>
            </a:xfrm>
            <a:custGeom>
              <a:avLst/>
              <a:gdLst>
                <a:gd name="T0" fmla="*/ 201 w 451"/>
                <a:gd name="T1" fmla="*/ 268 h 392"/>
                <a:gd name="T2" fmla="*/ 245 w 451"/>
                <a:gd name="T3" fmla="*/ 256 h 392"/>
                <a:gd name="T4" fmla="*/ 292 w 451"/>
                <a:gd name="T5" fmla="*/ 183 h 392"/>
                <a:gd name="T6" fmla="*/ 348 w 451"/>
                <a:gd name="T7" fmla="*/ 125 h 392"/>
                <a:gd name="T8" fmla="*/ 396 w 451"/>
                <a:gd name="T9" fmla="*/ 130 h 392"/>
                <a:gd name="T10" fmla="*/ 417 w 451"/>
                <a:gd name="T11" fmla="*/ 136 h 392"/>
                <a:gd name="T12" fmla="*/ 442 w 451"/>
                <a:gd name="T13" fmla="*/ 117 h 392"/>
                <a:gd name="T14" fmla="*/ 447 w 451"/>
                <a:gd name="T15" fmla="*/ 75 h 392"/>
                <a:gd name="T16" fmla="*/ 408 w 451"/>
                <a:gd name="T17" fmla="*/ 31 h 392"/>
                <a:gd name="T18" fmla="*/ 219 w 451"/>
                <a:gd name="T19" fmla="*/ 80 h 392"/>
                <a:gd name="T20" fmla="*/ 164 w 451"/>
                <a:gd name="T21" fmla="*/ 176 h 392"/>
                <a:gd name="T22" fmla="*/ 118 w 451"/>
                <a:gd name="T23" fmla="*/ 219 h 392"/>
                <a:gd name="T24" fmla="*/ 1 w 451"/>
                <a:gd name="T25" fmla="*/ 381 h 392"/>
                <a:gd name="T26" fmla="*/ 1 w 451"/>
                <a:gd name="T27" fmla="*/ 388 h 392"/>
                <a:gd name="T28" fmla="*/ 13 w 451"/>
                <a:gd name="T29" fmla="*/ 389 h 392"/>
                <a:gd name="T30" fmla="*/ 85 w 451"/>
                <a:gd name="T31" fmla="*/ 353 h 392"/>
                <a:gd name="T32" fmla="*/ 112 w 451"/>
                <a:gd name="T33" fmla="*/ 336 h 392"/>
                <a:gd name="T34" fmla="*/ 161 w 451"/>
                <a:gd name="T35" fmla="*/ 276 h 392"/>
                <a:gd name="T36" fmla="*/ 201 w 451"/>
                <a:gd name="T37" fmla="*/ 26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 h="392">
                  <a:moveTo>
                    <a:pt x="201" y="268"/>
                  </a:moveTo>
                  <a:cubicBezTo>
                    <a:pt x="216" y="267"/>
                    <a:pt x="231" y="266"/>
                    <a:pt x="245" y="256"/>
                  </a:cubicBezTo>
                  <a:cubicBezTo>
                    <a:pt x="266" y="240"/>
                    <a:pt x="279" y="205"/>
                    <a:pt x="292" y="183"/>
                  </a:cubicBezTo>
                  <a:cubicBezTo>
                    <a:pt x="306" y="159"/>
                    <a:pt x="322" y="134"/>
                    <a:pt x="348" y="125"/>
                  </a:cubicBezTo>
                  <a:cubicBezTo>
                    <a:pt x="365" y="119"/>
                    <a:pt x="380" y="123"/>
                    <a:pt x="396" y="130"/>
                  </a:cubicBezTo>
                  <a:cubicBezTo>
                    <a:pt x="407" y="134"/>
                    <a:pt x="405" y="138"/>
                    <a:pt x="417" y="136"/>
                  </a:cubicBezTo>
                  <a:cubicBezTo>
                    <a:pt x="426" y="135"/>
                    <a:pt x="437" y="124"/>
                    <a:pt x="442" y="117"/>
                  </a:cubicBezTo>
                  <a:cubicBezTo>
                    <a:pt x="450" y="105"/>
                    <a:pt x="451" y="89"/>
                    <a:pt x="447" y="75"/>
                  </a:cubicBezTo>
                  <a:cubicBezTo>
                    <a:pt x="440" y="54"/>
                    <a:pt x="427" y="40"/>
                    <a:pt x="408" y="31"/>
                  </a:cubicBezTo>
                  <a:cubicBezTo>
                    <a:pt x="338" y="0"/>
                    <a:pt x="268" y="19"/>
                    <a:pt x="219" y="80"/>
                  </a:cubicBezTo>
                  <a:cubicBezTo>
                    <a:pt x="196" y="108"/>
                    <a:pt x="187" y="148"/>
                    <a:pt x="164" y="176"/>
                  </a:cubicBezTo>
                  <a:cubicBezTo>
                    <a:pt x="150" y="193"/>
                    <a:pt x="131" y="200"/>
                    <a:pt x="118" y="219"/>
                  </a:cubicBezTo>
                  <a:cubicBezTo>
                    <a:pt x="82" y="268"/>
                    <a:pt x="23" y="324"/>
                    <a:pt x="1" y="381"/>
                  </a:cubicBezTo>
                  <a:cubicBezTo>
                    <a:pt x="1" y="383"/>
                    <a:pt x="0" y="386"/>
                    <a:pt x="1" y="388"/>
                  </a:cubicBezTo>
                  <a:cubicBezTo>
                    <a:pt x="3" y="392"/>
                    <a:pt x="9" y="391"/>
                    <a:pt x="13" y="389"/>
                  </a:cubicBezTo>
                  <a:cubicBezTo>
                    <a:pt x="37" y="377"/>
                    <a:pt x="61" y="365"/>
                    <a:pt x="85" y="353"/>
                  </a:cubicBezTo>
                  <a:cubicBezTo>
                    <a:pt x="94" y="348"/>
                    <a:pt x="104" y="343"/>
                    <a:pt x="112" y="336"/>
                  </a:cubicBezTo>
                  <a:cubicBezTo>
                    <a:pt x="131" y="318"/>
                    <a:pt x="138" y="288"/>
                    <a:pt x="161" y="276"/>
                  </a:cubicBezTo>
                  <a:cubicBezTo>
                    <a:pt x="174" y="270"/>
                    <a:pt x="188" y="269"/>
                    <a:pt x="201" y="268"/>
                  </a:cubicBez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iṣľï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55B0E3B-9D9D-425B-88A5-5EE8B1460B2E}"/>
                </a:ext>
              </a:extLst>
            </p:cNvPr>
            <p:cNvSpPr/>
            <p:nvPr/>
          </p:nvSpPr>
          <p:spPr bwMode="auto">
            <a:xfrm>
              <a:off x="3343275" y="2638425"/>
              <a:ext cx="625475" cy="498475"/>
            </a:xfrm>
            <a:custGeom>
              <a:avLst/>
              <a:gdLst>
                <a:gd name="T0" fmla="*/ 255 w 394"/>
                <a:gd name="T1" fmla="*/ 314 h 314"/>
                <a:gd name="T2" fmla="*/ 54 w 394"/>
                <a:gd name="T3" fmla="*/ 267 h 314"/>
                <a:gd name="T4" fmla="*/ 0 w 394"/>
                <a:gd name="T5" fmla="*/ 0 h 314"/>
                <a:gd name="T6" fmla="*/ 67 w 394"/>
                <a:gd name="T7" fmla="*/ 6 h 314"/>
                <a:gd name="T8" fmla="*/ 118 w 394"/>
                <a:gd name="T9" fmla="*/ 180 h 314"/>
                <a:gd name="T10" fmla="*/ 379 w 394"/>
                <a:gd name="T11" fmla="*/ 188 h 314"/>
                <a:gd name="T12" fmla="*/ 394 w 394"/>
                <a:gd name="T13" fmla="*/ 208 h 314"/>
                <a:gd name="T14" fmla="*/ 255 w 394"/>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4" h="314">
                  <a:moveTo>
                    <a:pt x="255" y="314"/>
                  </a:moveTo>
                  <a:lnTo>
                    <a:pt x="54" y="267"/>
                  </a:lnTo>
                  <a:lnTo>
                    <a:pt x="0" y="0"/>
                  </a:lnTo>
                  <a:lnTo>
                    <a:pt x="67" y="6"/>
                  </a:lnTo>
                  <a:lnTo>
                    <a:pt x="118" y="180"/>
                  </a:lnTo>
                  <a:lnTo>
                    <a:pt x="379" y="188"/>
                  </a:lnTo>
                  <a:lnTo>
                    <a:pt x="394" y="208"/>
                  </a:lnTo>
                  <a:lnTo>
                    <a:pt x="255" y="314"/>
                  </a:lnTo>
                  <a:close/>
                </a:path>
              </a:pathLst>
            </a:custGeom>
            <a:solidFill>
              <a:srgbClr val="596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ṣḷi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6F6391B-ABEE-4016-9A53-3DD79B5FA13E}"/>
                </a:ext>
              </a:extLst>
            </p:cNvPr>
            <p:cNvSpPr/>
            <p:nvPr/>
          </p:nvSpPr>
          <p:spPr bwMode="auto">
            <a:xfrm>
              <a:off x="3384550" y="2433638"/>
              <a:ext cx="95250" cy="171450"/>
            </a:xfrm>
            <a:custGeom>
              <a:avLst/>
              <a:gdLst>
                <a:gd name="T0" fmla="*/ 57 w 57"/>
                <a:gd name="T1" fmla="*/ 103 h 103"/>
                <a:gd name="T2" fmla="*/ 51 w 57"/>
                <a:gd name="T3" fmla="*/ 36 h 103"/>
                <a:gd name="T4" fmla="*/ 3 w 57"/>
                <a:gd name="T5" fmla="*/ 0 h 103"/>
                <a:gd name="T6" fmla="*/ 0 w 57"/>
                <a:gd name="T7" fmla="*/ 20 h 103"/>
                <a:gd name="T8" fmla="*/ 17 w 57"/>
                <a:gd name="T9" fmla="*/ 36 h 103"/>
                <a:gd name="T10" fmla="*/ 33 w 57"/>
                <a:gd name="T11" fmla="*/ 66 h 103"/>
                <a:gd name="T12" fmla="*/ 23 w 57"/>
                <a:gd name="T13" fmla="*/ 101 h 103"/>
                <a:gd name="T14" fmla="*/ 57 w 57"/>
                <a:gd name="T15" fmla="*/ 103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3">
                  <a:moveTo>
                    <a:pt x="57" y="103"/>
                  </a:moveTo>
                  <a:cubicBezTo>
                    <a:pt x="51" y="36"/>
                    <a:pt x="51" y="36"/>
                    <a:pt x="51" y="36"/>
                  </a:cubicBezTo>
                  <a:cubicBezTo>
                    <a:pt x="3" y="0"/>
                    <a:pt x="3" y="0"/>
                    <a:pt x="3" y="0"/>
                  </a:cubicBezTo>
                  <a:cubicBezTo>
                    <a:pt x="0" y="20"/>
                    <a:pt x="0" y="20"/>
                    <a:pt x="0" y="20"/>
                  </a:cubicBezTo>
                  <a:cubicBezTo>
                    <a:pt x="17" y="36"/>
                    <a:pt x="17" y="36"/>
                    <a:pt x="17" y="36"/>
                  </a:cubicBezTo>
                  <a:cubicBezTo>
                    <a:pt x="17" y="36"/>
                    <a:pt x="21" y="56"/>
                    <a:pt x="33" y="66"/>
                  </a:cubicBezTo>
                  <a:cubicBezTo>
                    <a:pt x="32" y="77"/>
                    <a:pt x="23" y="101"/>
                    <a:pt x="23" y="101"/>
                  </a:cubicBezTo>
                  <a:lnTo>
                    <a:pt x="57" y="103"/>
                  </a:lnTo>
                  <a:close/>
                </a:path>
              </a:pathLst>
            </a:custGeom>
            <a:solidFill>
              <a:srgbClr val="F5CE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ṩ1î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5A571B5-14B4-489C-B338-06961F56975E}"/>
                </a:ext>
              </a:extLst>
            </p:cNvPr>
            <p:cNvSpPr/>
            <p:nvPr/>
          </p:nvSpPr>
          <p:spPr bwMode="auto">
            <a:xfrm>
              <a:off x="5257800" y="5113338"/>
              <a:ext cx="219075" cy="131763"/>
            </a:xfrm>
            <a:custGeom>
              <a:avLst/>
              <a:gdLst>
                <a:gd name="T0" fmla="*/ 58 w 132"/>
                <a:gd name="T1" fmla="*/ 0 h 79"/>
                <a:gd name="T2" fmla="*/ 113 w 132"/>
                <a:gd name="T3" fmla="*/ 36 h 79"/>
                <a:gd name="T4" fmla="*/ 132 w 132"/>
                <a:gd name="T5" fmla="*/ 64 h 79"/>
                <a:gd name="T6" fmla="*/ 101 w 132"/>
                <a:gd name="T7" fmla="*/ 76 h 79"/>
                <a:gd name="T8" fmla="*/ 3 w 132"/>
                <a:gd name="T9" fmla="*/ 70 h 79"/>
                <a:gd name="T10" fmla="*/ 0 w 132"/>
                <a:gd name="T11" fmla="*/ 19 h 79"/>
                <a:gd name="T12" fmla="*/ 58 w 132"/>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32" h="79">
                  <a:moveTo>
                    <a:pt x="58" y="0"/>
                  </a:moveTo>
                  <a:cubicBezTo>
                    <a:pt x="113" y="36"/>
                    <a:pt x="113" y="36"/>
                    <a:pt x="113" y="36"/>
                  </a:cubicBezTo>
                  <a:cubicBezTo>
                    <a:pt x="132" y="64"/>
                    <a:pt x="132" y="64"/>
                    <a:pt x="132" y="64"/>
                  </a:cubicBezTo>
                  <a:cubicBezTo>
                    <a:pt x="132" y="64"/>
                    <a:pt x="112" y="74"/>
                    <a:pt x="101" y="76"/>
                  </a:cubicBezTo>
                  <a:cubicBezTo>
                    <a:pt x="90" y="79"/>
                    <a:pt x="3" y="70"/>
                    <a:pt x="3" y="70"/>
                  </a:cubicBezTo>
                  <a:cubicBezTo>
                    <a:pt x="0" y="19"/>
                    <a:pt x="0" y="19"/>
                    <a:pt x="0" y="19"/>
                  </a:cubicBezTo>
                  <a:lnTo>
                    <a:pt x="58" y="0"/>
                  </a:lnTo>
                  <a:close/>
                </a:path>
              </a:pathLst>
            </a:custGeom>
            <a:solidFill>
              <a:srgbClr val="1C2D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šḷí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BA2ED5A-EFE7-47F8-B008-7268D70BB476}"/>
                </a:ext>
              </a:extLst>
            </p:cNvPr>
            <p:cNvSpPr/>
            <p:nvPr/>
          </p:nvSpPr>
          <p:spPr bwMode="auto">
            <a:xfrm>
              <a:off x="4760913" y="5159375"/>
              <a:ext cx="217488" cy="142875"/>
            </a:xfrm>
            <a:custGeom>
              <a:avLst/>
              <a:gdLst>
                <a:gd name="T0" fmla="*/ 81 w 131"/>
                <a:gd name="T1" fmla="*/ 12 h 86"/>
                <a:gd name="T2" fmla="*/ 108 w 131"/>
                <a:gd name="T3" fmla="*/ 42 h 86"/>
                <a:gd name="T4" fmla="*/ 120 w 131"/>
                <a:gd name="T5" fmla="*/ 83 h 86"/>
                <a:gd name="T6" fmla="*/ 44 w 131"/>
                <a:gd name="T7" fmla="*/ 79 h 86"/>
                <a:gd name="T8" fmla="*/ 4 w 131"/>
                <a:gd name="T9" fmla="*/ 43 h 86"/>
                <a:gd name="T10" fmla="*/ 4 w 131"/>
                <a:gd name="T11" fmla="*/ 0 h 86"/>
                <a:gd name="T12" fmla="*/ 81 w 131"/>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131" h="86">
                  <a:moveTo>
                    <a:pt x="81" y="12"/>
                  </a:moveTo>
                  <a:cubicBezTo>
                    <a:pt x="108" y="42"/>
                    <a:pt x="108" y="42"/>
                    <a:pt x="108" y="42"/>
                  </a:cubicBezTo>
                  <a:cubicBezTo>
                    <a:pt x="108" y="42"/>
                    <a:pt x="131" y="84"/>
                    <a:pt x="120" y="83"/>
                  </a:cubicBezTo>
                  <a:cubicBezTo>
                    <a:pt x="108" y="83"/>
                    <a:pt x="48" y="86"/>
                    <a:pt x="44" y="79"/>
                  </a:cubicBezTo>
                  <a:cubicBezTo>
                    <a:pt x="40" y="72"/>
                    <a:pt x="8" y="48"/>
                    <a:pt x="4" y="43"/>
                  </a:cubicBezTo>
                  <a:cubicBezTo>
                    <a:pt x="0" y="38"/>
                    <a:pt x="4" y="0"/>
                    <a:pt x="4" y="0"/>
                  </a:cubicBezTo>
                  <a:lnTo>
                    <a:pt x="81" y="12"/>
                  </a:lnTo>
                  <a:close/>
                </a:path>
              </a:pathLst>
            </a:custGeom>
            <a:solidFill>
              <a:srgbClr val="1C2D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ṡ1í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36B0517-9EC7-4A4B-AEBD-5B753DC1A08B}"/>
                </a:ext>
              </a:extLst>
            </p:cNvPr>
            <p:cNvSpPr/>
            <p:nvPr/>
          </p:nvSpPr>
          <p:spPr bwMode="auto">
            <a:xfrm>
              <a:off x="4697413" y="3651250"/>
              <a:ext cx="457200" cy="1527175"/>
            </a:xfrm>
            <a:custGeom>
              <a:avLst/>
              <a:gdLst>
                <a:gd name="T0" fmla="*/ 275 w 275"/>
                <a:gd name="T1" fmla="*/ 109 h 921"/>
                <a:gd name="T2" fmla="*/ 207 w 275"/>
                <a:gd name="T3" fmla="*/ 525 h 921"/>
                <a:gd name="T4" fmla="*/ 119 w 275"/>
                <a:gd name="T5" fmla="*/ 921 h 921"/>
                <a:gd name="T6" fmla="*/ 42 w 275"/>
                <a:gd name="T7" fmla="*/ 916 h 921"/>
                <a:gd name="T8" fmla="*/ 57 w 275"/>
                <a:gd name="T9" fmla="*/ 498 h 921"/>
                <a:gd name="T10" fmla="*/ 0 w 275"/>
                <a:gd name="T11" fmla="*/ 0 h 921"/>
                <a:gd name="T12" fmla="*/ 275 w 275"/>
                <a:gd name="T13" fmla="*/ 109 h 921"/>
              </a:gdLst>
              <a:ahLst/>
              <a:cxnLst>
                <a:cxn ang="0">
                  <a:pos x="T0" y="T1"/>
                </a:cxn>
                <a:cxn ang="0">
                  <a:pos x="T2" y="T3"/>
                </a:cxn>
                <a:cxn ang="0">
                  <a:pos x="T4" y="T5"/>
                </a:cxn>
                <a:cxn ang="0">
                  <a:pos x="T6" y="T7"/>
                </a:cxn>
                <a:cxn ang="0">
                  <a:pos x="T8" y="T9"/>
                </a:cxn>
                <a:cxn ang="0">
                  <a:pos x="T10" y="T11"/>
                </a:cxn>
                <a:cxn ang="0">
                  <a:pos x="T12" y="T13"/>
                </a:cxn>
              </a:cxnLst>
              <a:rect l="0" t="0" r="r" b="b"/>
              <a:pathLst>
                <a:path w="275" h="921">
                  <a:moveTo>
                    <a:pt x="275" y="109"/>
                  </a:moveTo>
                  <a:cubicBezTo>
                    <a:pt x="207" y="525"/>
                    <a:pt x="207" y="525"/>
                    <a:pt x="207" y="525"/>
                  </a:cubicBezTo>
                  <a:cubicBezTo>
                    <a:pt x="119" y="921"/>
                    <a:pt x="119" y="921"/>
                    <a:pt x="119" y="921"/>
                  </a:cubicBezTo>
                  <a:cubicBezTo>
                    <a:pt x="42" y="916"/>
                    <a:pt x="42" y="916"/>
                    <a:pt x="42" y="916"/>
                  </a:cubicBezTo>
                  <a:cubicBezTo>
                    <a:pt x="57" y="498"/>
                    <a:pt x="57" y="498"/>
                    <a:pt x="57" y="498"/>
                  </a:cubicBezTo>
                  <a:cubicBezTo>
                    <a:pt x="57" y="498"/>
                    <a:pt x="0" y="114"/>
                    <a:pt x="0" y="0"/>
                  </a:cubicBezTo>
                  <a:lnTo>
                    <a:pt x="275" y="109"/>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ŝḷi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92A2EAF-B7C6-4E1C-A7C9-C91E40172107}"/>
                </a:ext>
              </a:extLst>
            </p:cNvPr>
            <p:cNvSpPr/>
            <p:nvPr/>
          </p:nvSpPr>
          <p:spPr bwMode="auto">
            <a:xfrm>
              <a:off x="5081588" y="3575050"/>
              <a:ext cx="358775" cy="1570038"/>
            </a:xfrm>
            <a:custGeom>
              <a:avLst/>
              <a:gdLst>
                <a:gd name="T0" fmla="*/ 226 w 226"/>
                <a:gd name="T1" fmla="*/ 183 h 989"/>
                <a:gd name="T2" fmla="*/ 192 w 226"/>
                <a:gd name="T3" fmla="*/ 985 h 989"/>
                <a:gd name="T4" fmla="*/ 108 w 226"/>
                <a:gd name="T5" fmla="*/ 989 h 989"/>
                <a:gd name="T6" fmla="*/ 65 w 226"/>
                <a:gd name="T7" fmla="*/ 582 h 989"/>
                <a:gd name="T8" fmla="*/ 0 w 226"/>
                <a:gd name="T9" fmla="*/ 222 h 989"/>
                <a:gd name="T10" fmla="*/ 172 w 226"/>
                <a:gd name="T11" fmla="*/ 0 h 989"/>
                <a:gd name="T12" fmla="*/ 226 w 226"/>
                <a:gd name="T13" fmla="*/ 183 h 989"/>
              </a:gdLst>
              <a:ahLst/>
              <a:cxnLst>
                <a:cxn ang="0">
                  <a:pos x="T0" y="T1"/>
                </a:cxn>
                <a:cxn ang="0">
                  <a:pos x="T2" y="T3"/>
                </a:cxn>
                <a:cxn ang="0">
                  <a:pos x="T4" y="T5"/>
                </a:cxn>
                <a:cxn ang="0">
                  <a:pos x="T6" y="T7"/>
                </a:cxn>
                <a:cxn ang="0">
                  <a:pos x="T8" y="T9"/>
                </a:cxn>
                <a:cxn ang="0">
                  <a:pos x="T10" y="T11"/>
                </a:cxn>
                <a:cxn ang="0">
                  <a:pos x="T12" y="T13"/>
                </a:cxn>
              </a:cxnLst>
              <a:rect l="0" t="0" r="r" b="b"/>
              <a:pathLst>
                <a:path w="226" h="989">
                  <a:moveTo>
                    <a:pt x="226" y="183"/>
                  </a:moveTo>
                  <a:lnTo>
                    <a:pt x="192" y="985"/>
                  </a:lnTo>
                  <a:lnTo>
                    <a:pt x="108" y="989"/>
                  </a:lnTo>
                  <a:lnTo>
                    <a:pt x="65" y="582"/>
                  </a:lnTo>
                  <a:lnTo>
                    <a:pt x="0" y="222"/>
                  </a:lnTo>
                  <a:lnTo>
                    <a:pt x="172" y="0"/>
                  </a:lnTo>
                  <a:lnTo>
                    <a:pt x="226" y="183"/>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ŝļ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1AEB9AC-08C0-4A0C-94C6-9A92C191683E}"/>
                </a:ext>
              </a:extLst>
            </p:cNvPr>
            <p:cNvSpPr/>
            <p:nvPr/>
          </p:nvSpPr>
          <p:spPr bwMode="auto">
            <a:xfrm>
              <a:off x="4600575" y="2532063"/>
              <a:ext cx="1141413" cy="1487488"/>
            </a:xfrm>
            <a:custGeom>
              <a:avLst/>
              <a:gdLst>
                <a:gd name="T0" fmla="*/ 464 w 688"/>
                <a:gd name="T1" fmla="*/ 400 h 897"/>
                <a:gd name="T2" fmla="*/ 383 w 688"/>
                <a:gd name="T3" fmla="*/ 41 h 897"/>
                <a:gd name="T4" fmla="*/ 138 w 688"/>
                <a:gd name="T5" fmla="*/ 68 h 897"/>
                <a:gd name="T6" fmla="*/ 134 w 688"/>
                <a:gd name="T7" fmla="*/ 71 h 897"/>
                <a:gd name="T8" fmla="*/ 100 w 688"/>
                <a:gd name="T9" fmla="*/ 143 h 897"/>
                <a:gd name="T10" fmla="*/ 73 w 688"/>
                <a:gd name="T11" fmla="*/ 466 h 897"/>
                <a:gd name="T12" fmla="*/ 39 w 688"/>
                <a:gd name="T13" fmla="*/ 893 h 897"/>
                <a:gd name="T14" fmla="*/ 325 w 688"/>
                <a:gd name="T15" fmla="*/ 805 h 897"/>
                <a:gd name="T16" fmla="*/ 592 w 688"/>
                <a:gd name="T17" fmla="*/ 790 h 897"/>
                <a:gd name="T18" fmla="*/ 464 w 688"/>
                <a:gd name="T19" fmla="*/ 40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8" h="897">
                  <a:moveTo>
                    <a:pt x="464" y="400"/>
                  </a:moveTo>
                  <a:cubicBezTo>
                    <a:pt x="422" y="196"/>
                    <a:pt x="475" y="98"/>
                    <a:pt x="383" y="41"/>
                  </a:cubicBezTo>
                  <a:cubicBezTo>
                    <a:pt x="383" y="41"/>
                    <a:pt x="234" y="0"/>
                    <a:pt x="138" y="68"/>
                  </a:cubicBezTo>
                  <a:cubicBezTo>
                    <a:pt x="137" y="69"/>
                    <a:pt x="136" y="70"/>
                    <a:pt x="134" y="71"/>
                  </a:cubicBezTo>
                  <a:cubicBezTo>
                    <a:pt x="100" y="143"/>
                    <a:pt x="100" y="143"/>
                    <a:pt x="100" y="143"/>
                  </a:cubicBezTo>
                  <a:cubicBezTo>
                    <a:pt x="73" y="466"/>
                    <a:pt x="73" y="466"/>
                    <a:pt x="73" y="466"/>
                  </a:cubicBezTo>
                  <a:cubicBezTo>
                    <a:pt x="73" y="466"/>
                    <a:pt x="0" y="890"/>
                    <a:pt x="39" y="893"/>
                  </a:cubicBezTo>
                  <a:cubicBezTo>
                    <a:pt x="83" y="897"/>
                    <a:pt x="286" y="803"/>
                    <a:pt x="325" y="805"/>
                  </a:cubicBezTo>
                  <a:cubicBezTo>
                    <a:pt x="363" y="807"/>
                    <a:pt x="481" y="828"/>
                    <a:pt x="592" y="790"/>
                  </a:cubicBezTo>
                  <a:cubicBezTo>
                    <a:pt x="688" y="758"/>
                    <a:pt x="506" y="604"/>
                    <a:pt x="464" y="400"/>
                  </a:cubicBezTo>
                  <a:close/>
                </a:path>
              </a:pathLst>
            </a:custGeom>
            <a:solidFill>
              <a:srgbClr val="7EAC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ïṧl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8E07FF6-B2B3-4248-A72F-958543CE4399}"/>
                </a:ext>
              </a:extLst>
            </p:cNvPr>
            <p:cNvSpPr/>
            <p:nvPr/>
          </p:nvSpPr>
          <p:spPr bwMode="auto">
            <a:xfrm>
              <a:off x="5008563" y="2589213"/>
              <a:ext cx="215900" cy="546100"/>
            </a:xfrm>
            <a:custGeom>
              <a:avLst/>
              <a:gdLst>
                <a:gd name="T0" fmla="*/ 33 w 136"/>
                <a:gd name="T1" fmla="*/ 0 h 344"/>
                <a:gd name="T2" fmla="*/ 3 w 136"/>
                <a:gd name="T3" fmla="*/ 1 h 344"/>
                <a:gd name="T4" fmla="*/ 0 w 136"/>
                <a:gd name="T5" fmla="*/ 32 h 344"/>
                <a:gd name="T6" fmla="*/ 111 w 136"/>
                <a:gd name="T7" fmla="*/ 344 h 344"/>
                <a:gd name="T8" fmla="*/ 136 w 136"/>
                <a:gd name="T9" fmla="*/ 208 h 344"/>
                <a:gd name="T10" fmla="*/ 108 w 136"/>
                <a:gd name="T11" fmla="*/ 12 h 344"/>
                <a:gd name="T12" fmla="*/ 33 w 136"/>
                <a:gd name="T13" fmla="*/ 0 h 344"/>
              </a:gdLst>
              <a:ahLst/>
              <a:cxnLst>
                <a:cxn ang="0">
                  <a:pos x="T0" y="T1"/>
                </a:cxn>
                <a:cxn ang="0">
                  <a:pos x="T2" y="T3"/>
                </a:cxn>
                <a:cxn ang="0">
                  <a:pos x="T4" y="T5"/>
                </a:cxn>
                <a:cxn ang="0">
                  <a:pos x="T6" y="T7"/>
                </a:cxn>
                <a:cxn ang="0">
                  <a:pos x="T8" y="T9"/>
                </a:cxn>
                <a:cxn ang="0">
                  <a:pos x="T10" y="T11"/>
                </a:cxn>
                <a:cxn ang="0">
                  <a:pos x="T12" y="T13"/>
                </a:cxn>
              </a:cxnLst>
              <a:rect l="0" t="0" r="r" b="b"/>
              <a:pathLst>
                <a:path w="136" h="344">
                  <a:moveTo>
                    <a:pt x="33" y="0"/>
                  </a:moveTo>
                  <a:lnTo>
                    <a:pt x="3" y="1"/>
                  </a:lnTo>
                  <a:lnTo>
                    <a:pt x="0" y="32"/>
                  </a:lnTo>
                  <a:lnTo>
                    <a:pt x="111" y="344"/>
                  </a:lnTo>
                  <a:lnTo>
                    <a:pt x="136" y="208"/>
                  </a:lnTo>
                  <a:lnTo>
                    <a:pt x="108" y="12"/>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ïSḻï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0767FF0-7B65-4A7F-8CA4-529ACDDE694E}"/>
                </a:ext>
              </a:extLst>
            </p:cNvPr>
            <p:cNvSpPr/>
            <p:nvPr/>
          </p:nvSpPr>
          <p:spPr bwMode="auto">
            <a:xfrm>
              <a:off x="5137150" y="3325813"/>
              <a:ext cx="244475" cy="560388"/>
            </a:xfrm>
            <a:custGeom>
              <a:avLst/>
              <a:gdLst>
                <a:gd name="T0" fmla="*/ 43 w 154"/>
                <a:gd name="T1" fmla="*/ 0 h 353"/>
                <a:gd name="T2" fmla="*/ 0 w 154"/>
                <a:gd name="T3" fmla="*/ 340 h 353"/>
                <a:gd name="T4" fmla="*/ 91 w 154"/>
                <a:gd name="T5" fmla="*/ 353 h 353"/>
                <a:gd name="T6" fmla="*/ 154 w 154"/>
                <a:gd name="T7" fmla="*/ 348 h 353"/>
                <a:gd name="T8" fmla="*/ 74 w 154"/>
                <a:gd name="T9" fmla="*/ 54 h 353"/>
                <a:gd name="T10" fmla="*/ 43 w 154"/>
                <a:gd name="T11" fmla="*/ 0 h 353"/>
              </a:gdLst>
              <a:ahLst/>
              <a:cxnLst>
                <a:cxn ang="0">
                  <a:pos x="T0" y="T1"/>
                </a:cxn>
                <a:cxn ang="0">
                  <a:pos x="T2" y="T3"/>
                </a:cxn>
                <a:cxn ang="0">
                  <a:pos x="T4" y="T5"/>
                </a:cxn>
                <a:cxn ang="0">
                  <a:pos x="T6" y="T7"/>
                </a:cxn>
                <a:cxn ang="0">
                  <a:pos x="T8" y="T9"/>
                </a:cxn>
                <a:cxn ang="0">
                  <a:pos x="T10" y="T11"/>
                </a:cxn>
              </a:cxnLst>
              <a:rect l="0" t="0" r="r" b="b"/>
              <a:pathLst>
                <a:path w="154" h="353">
                  <a:moveTo>
                    <a:pt x="43" y="0"/>
                  </a:moveTo>
                  <a:lnTo>
                    <a:pt x="0" y="340"/>
                  </a:lnTo>
                  <a:lnTo>
                    <a:pt x="91" y="353"/>
                  </a:lnTo>
                  <a:lnTo>
                    <a:pt x="154" y="348"/>
                  </a:lnTo>
                  <a:lnTo>
                    <a:pt x="74" y="54"/>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îṣľ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CB5001D-CBE9-4E03-806C-BA5AADE8D214}"/>
                </a:ext>
              </a:extLst>
            </p:cNvPr>
            <p:cNvSpPr/>
            <p:nvPr/>
          </p:nvSpPr>
          <p:spPr bwMode="auto">
            <a:xfrm>
              <a:off x="4938713" y="2254250"/>
              <a:ext cx="287338" cy="360363"/>
            </a:xfrm>
            <a:custGeom>
              <a:avLst/>
              <a:gdLst>
                <a:gd name="T0" fmla="*/ 113 w 173"/>
                <a:gd name="T1" fmla="*/ 215 h 217"/>
                <a:gd name="T2" fmla="*/ 53 w 173"/>
                <a:gd name="T3" fmla="*/ 217 h 217"/>
                <a:gd name="T4" fmla="*/ 50 w 173"/>
                <a:gd name="T5" fmla="*/ 169 h 217"/>
                <a:gd name="T6" fmla="*/ 7 w 173"/>
                <a:gd name="T7" fmla="*/ 143 h 217"/>
                <a:gd name="T8" fmla="*/ 6 w 173"/>
                <a:gd name="T9" fmla="*/ 127 h 217"/>
                <a:gd name="T10" fmla="*/ 8 w 173"/>
                <a:gd name="T11" fmla="*/ 58 h 217"/>
                <a:gd name="T12" fmla="*/ 12 w 173"/>
                <a:gd name="T13" fmla="*/ 35 h 217"/>
                <a:gd name="T14" fmla="*/ 44 w 173"/>
                <a:gd name="T15" fmla="*/ 11 h 217"/>
                <a:gd name="T16" fmla="*/ 147 w 173"/>
                <a:gd name="T17" fmla="*/ 21 h 217"/>
                <a:gd name="T18" fmla="*/ 166 w 173"/>
                <a:gd name="T19" fmla="*/ 41 h 217"/>
                <a:gd name="T20" fmla="*/ 170 w 173"/>
                <a:gd name="T21" fmla="*/ 84 h 217"/>
                <a:gd name="T22" fmla="*/ 165 w 173"/>
                <a:gd name="T23" fmla="*/ 124 h 217"/>
                <a:gd name="T24" fmla="*/ 147 w 173"/>
                <a:gd name="T25" fmla="*/ 164 h 217"/>
                <a:gd name="T26" fmla="*/ 124 w 173"/>
                <a:gd name="T27" fmla="*/ 174 h 217"/>
                <a:gd name="T28" fmla="*/ 113 w 173"/>
                <a:gd name="T29" fmla="*/ 215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3" h="217">
                  <a:moveTo>
                    <a:pt x="113" y="215"/>
                  </a:moveTo>
                  <a:cubicBezTo>
                    <a:pt x="93" y="215"/>
                    <a:pt x="73" y="216"/>
                    <a:pt x="53" y="217"/>
                  </a:cubicBezTo>
                  <a:cubicBezTo>
                    <a:pt x="51" y="201"/>
                    <a:pt x="50" y="185"/>
                    <a:pt x="50" y="169"/>
                  </a:cubicBezTo>
                  <a:cubicBezTo>
                    <a:pt x="33" y="166"/>
                    <a:pt x="12" y="160"/>
                    <a:pt x="7" y="143"/>
                  </a:cubicBezTo>
                  <a:cubicBezTo>
                    <a:pt x="5" y="138"/>
                    <a:pt x="6" y="132"/>
                    <a:pt x="6" y="127"/>
                  </a:cubicBezTo>
                  <a:cubicBezTo>
                    <a:pt x="7" y="104"/>
                    <a:pt x="0" y="81"/>
                    <a:pt x="8" y="58"/>
                  </a:cubicBezTo>
                  <a:cubicBezTo>
                    <a:pt x="11" y="51"/>
                    <a:pt x="8" y="42"/>
                    <a:pt x="12" y="35"/>
                  </a:cubicBezTo>
                  <a:cubicBezTo>
                    <a:pt x="17" y="22"/>
                    <a:pt x="31" y="15"/>
                    <a:pt x="44" y="11"/>
                  </a:cubicBezTo>
                  <a:cubicBezTo>
                    <a:pt x="78" y="0"/>
                    <a:pt x="117" y="2"/>
                    <a:pt x="147" y="21"/>
                  </a:cubicBezTo>
                  <a:cubicBezTo>
                    <a:pt x="155" y="26"/>
                    <a:pt x="162" y="33"/>
                    <a:pt x="166" y="41"/>
                  </a:cubicBezTo>
                  <a:cubicBezTo>
                    <a:pt x="173" y="54"/>
                    <a:pt x="172" y="69"/>
                    <a:pt x="170" y="84"/>
                  </a:cubicBezTo>
                  <a:cubicBezTo>
                    <a:pt x="168" y="97"/>
                    <a:pt x="167" y="110"/>
                    <a:pt x="165" y="124"/>
                  </a:cubicBezTo>
                  <a:cubicBezTo>
                    <a:pt x="163" y="139"/>
                    <a:pt x="160" y="157"/>
                    <a:pt x="147" y="164"/>
                  </a:cubicBezTo>
                  <a:cubicBezTo>
                    <a:pt x="140" y="168"/>
                    <a:pt x="131" y="168"/>
                    <a:pt x="124" y="174"/>
                  </a:cubicBezTo>
                  <a:cubicBezTo>
                    <a:pt x="113" y="183"/>
                    <a:pt x="118" y="201"/>
                    <a:pt x="113" y="215"/>
                  </a:cubicBezTo>
                  <a:close/>
                </a:path>
              </a:pathLst>
            </a:custGeom>
            <a:solidFill>
              <a:srgbClr val="F1CA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íS1î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823F403-B24C-43D5-822C-99215FC836A0}"/>
                </a:ext>
              </a:extLst>
            </p:cNvPr>
            <p:cNvSpPr/>
            <p:nvPr/>
          </p:nvSpPr>
          <p:spPr bwMode="auto">
            <a:xfrm>
              <a:off x="4787900" y="2063750"/>
              <a:ext cx="550863" cy="447675"/>
            </a:xfrm>
            <a:custGeom>
              <a:avLst/>
              <a:gdLst>
                <a:gd name="T0" fmla="*/ 290 w 332"/>
                <a:gd name="T1" fmla="*/ 33 h 270"/>
                <a:gd name="T2" fmla="*/ 276 w 332"/>
                <a:gd name="T3" fmla="*/ 30 h 270"/>
                <a:gd name="T4" fmla="*/ 234 w 332"/>
                <a:gd name="T5" fmla="*/ 9 h 270"/>
                <a:gd name="T6" fmla="*/ 134 w 332"/>
                <a:gd name="T7" fmla="*/ 20 h 270"/>
                <a:gd name="T8" fmla="*/ 42 w 332"/>
                <a:gd name="T9" fmla="*/ 61 h 270"/>
                <a:gd name="T10" fmla="*/ 19 w 332"/>
                <a:gd name="T11" fmla="*/ 92 h 270"/>
                <a:gd name="T12" fmla="*/ 37 w 332"/>
                <a:gd name="T13" fmla="*/ 217 h 270"/>
                <a:gd name="T14" fmla="*/ 58 w 332"/>
                <a:gd name="T15" fmla="*/ 238 h 270"/>
                <a:gd name="T16" fmla="*/ 114 w 332"/>
                <a:gd name="T17" fmla="*/ 270 h 270"/>
                <a:gd name="T18" fmla="*/ 100 w 332"/>
                <a:gd name="T19" fmla="*/ 186 h 270"/>
                <a:gd name="T20" fmla="*/ 170 w 332"/>
                <a:gd name="T21" fmla="*/ 162 h 270"/>
                <a:gd name="T22" fmla="*/ 248 w 332"/>
                <a:gd name="T23" fmla="*/ 151 h 270"/>
                <a:gd name="T24" fmla="*/ 288 w 332"/>
                <a:gd name="T25" fmla="*/ 142 h 270"/>
                <a:gd name="T26" fmla="*/ 328 w 332"/>
                <a:gd name="T27" fmla="*/ 80 h 270"/>
                <a:gd name="T28" fmla="*/ 317 w 332"/>
                <a:gd name="T29" fmla="*/ 42 h 270"/>
                <a:gd name="T30" fmla="*/ 290 w 332"/>
                <a:gd name="T31" fmla="*/ 3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 h="270">
                  <a:moveTo>
                    <a:pt x="290" y="33"/>
                  </a:moveTo>
                  <a:cubicBezTo>
                    <a:pt x="285" y="32"/>
                    <a:pt x="281" y="32"/>
                    <a:pt x="276" y="30"/>
                  </a:cubicBezTo>
                  <a:cubicBezTo>
                    <a:pt x="261" y="25"/>
                    <a:pt x="250" y="14"/>
                    <a:pt x="234" y="9"/>
                  </a:cubicBezTo>
                  <a:cubicBezTo>
                    <a:pt x="202" y="0"/>
                    <a:pt x="164" y="5"/>
                    <a:pt x="134" y="20"/>
                  </a:cubicBezTo>
                  <a:cubicBezTo>
                    <a:pt x="106" y="35"/>
                    <a:pt x="67" y="43"/>
                    <a:pt x="42" y="61"/>
                  </a:cubicBezTo>
                  <a:cubicBezTo>
                    <a:pt x="32" y="69"/>
                    <a:pt x="25" y="80"/>
                    <a:pt x="19" y="92"/>
                  </a:cubicBezTo>
                  <a:cubicBezTo>
                    <a:pt x="0" y="132"/>
                    <a:pt x="7" y="184"/>
                    <a:pt x="37" y="217"/>
                  </a:cubicBezTo>
                  <a:cubicBezTo>
                    <a:pt x="43" y="225"/>
                    <a:pt x="51" y="232"/>
                    <a:pt x="58" y="238"/>
                  </a:cubicBezTo>
                  <a:cubicBezTo>
                    <a:pt x="74" y="251"/>
                    <a:pt x="94" y="268"/>
                    <a:pt x="114" y="270"/>
                  </a:cubicBezTo>
                  <a:cubicBezTo>
                    <a:pt x="112" y="253"/>
                    <a:pt x="88" y="201"/>
                    <a:pt x="100" y="186"/>
                  </a:cubicBezTo>
                  <a:cubicBezTo>
                    <a:pt x="114" y="164"/>
                    <a:pt x="147" y="162"/>
                    <a:pt x="170" y="162"/>
                  </a:cubicBezTo>
                  <a:cubicBezTo>
                    <a:pt x="198" y="163"/>
                    <a:pt x="220" y="152"/>
                    <a:pt x="248" y="151"/>
                  </a:cubicBezTo>
                  <a:cubicBezTo>
                    <a:pt x="262" y="150"/>
                    <a:pt x="278" y="152"/>
                    <a:pt x="288" y="142"/>
                  </a:cubicBezTo>
                  <a:cubicBezTo>
                    <a:pt x="299" y="130"/>
                    <a:pt x="323" y="95"/>
                    <a:pt x="328" y="80"/>
                  </a:cubicBezTo>
                  <a:cubicBezTo>
                    <a:pt x="332" y="67"/>
                    <a:pt x="327" y="51"/>
                    <a:pt x="317" y="42"/>
                  </a:cubicBezTo>
                  <a:cubicBezTo>
                    <a:pt x="308" y="34"/>
                    <a:pt x="299" y="34"/>
                    <a:pt x="290" y="33"/>
                  </a:cubicBez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ṧḷï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C53763C-2735-44FC-B75E-6104F88F826E}"/>
                </a:ext>
              </a:extLst>
            </p:cNvPr>
            <p:cNvSpPr/>
            <p:nvPr/>
          </p:nvSpPr>
          <p:spPr bwMode="auto">
            <a:xfrm>
              <a:off x="5207000" y="2590800"/>
              <a:ext cx="400050" cy="488950"/>
            </a:xfrm>
            <a:custGeom>
              <a:avLst/>
              <a:gdLst>
                <a:gd name="T0" fmla="*/ 224 w 241"/>
                <a:gd name="T1" fmla="*/ 164 h 294"/>
                <a:gd name="T2" fmla="*/ 43 w 241"/>
                <a:gd name="T3" fmla="*/ 0 h 294"/>
                <a:gd name="T4" fmla="*/ 0 w 241"/>
                <a:gd name="T5" fmla="*/ 37 h 294"/>
                <a:gd name="T6" fmla="*/ 150 w 241"/>
                <a:gd name="T7" fmla="*/ 288 h 294"/>
                <a:gd name="T8" fmla="*/ 217 w 241"/>
                <a:gd name="T9" fmla="*/ 294 h 294"/>
                <a:gd name="T10" fmla="*/ 241 w 241"/>
                <a:gd name="T11" fmla="*/ 217 h 294"/>
                <a:gd name="T12" fmla="*/ 224 w 241"/>
                <a:gd name="T13" fmla="*/ 164 h 294"/>
              </a:gdLst>
              <a:ahLst/>
              <a:cxnLst>
                <a:cxn ang="0">
                  <a:pos x="T0" y="T1"/>
                </a:cxn>
                <a:cxn ang="0">
                  <a:pos x="T2" y="T3"/>
                </a:cxn>
                <a:cxn ang="0">
                  <a:pos x="T4" y="T5"/>
                </a:cxn>
                <a:cxn ang="0">
                  <a:pos x="T6" y="T7"/>
                </a:cxn>
                <a:cxn ang="0">
                  <a:pos x="T8" y="T9"/>
                </a:cxn>
                <a:cxn ang="0">
                  <a:pos x="T10" y="T11"/>
                </a:cxn>
                <a:cxn ang="0">
                  <a:pos x="T12" y="T13"/>
                </a:cxn>
              </a:cxnLst>
              <a:rect l="0" t="0" r="r" b="b"/>
              <a:pathLst>
                <a:path w="241" h="294">
                  <a:moveTo>
                    <a:pt x="224" y="164"/>
                  </a:moveTo>
                  <a:cubicBezTo>
                    <a:pt x="43" y="0"/>
                    <a:pt x="43" y="0"/>
                    <a:pt x="43" y="0"/>
                  </a:cubicBezTo>
                  <a:cubicBezTo>
                    <a:pt x="0" y="37"/>
                    <a:pt x="0" y="37"/>
                    <a:pt x="0" y="37"/>
                  </a:cubicBezTo>
                  <a:cubicBezTo>
                    <a:pt x="150" y="288"/>
                    <a:pt x="150" y="288"/>
                    <a:pt x="150" y="288"/>
                  </a:cubicBezTo>
                  <a:cubicBezTo>
                    <a:pt x="217" y="294"/>
                    <a:pt x="217" y="294"/>
                    <a:pt x="217" y="294"/>
                  </a:cubicBezTo>
                  <a:cubicBezTo>
                    <a:pt x="217" y="294"/>
                    <a:pt x="237" y="224"/>
                    <a:pt x="241" y="217"/>
                  </a:cubicBezTo>
                  <a:lnTo>
                    <a:pt x="224" y="164"/>
                  </a:lnTo>
                  <a:close/>
                </a:path>
              </a:pathLst>
            </a:custGeom>
            <a:solidFill>
              <a:srgbClr val="7EAC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ṡļi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C34001A-878A-4DC2-AE73-FABE60A3CA34}"/>
                </a:ext>
              </a:extLst>
            </p:cNvPr>
            <p:cNvSpPr/>
            <p:nvPr/>
          </p:nvSpPr>
          <p:spPr bwMode="auto">
            <a:xfrm>
              <a:off x="4392613" y="3776663"/>
              <a:ext cx="568325" cy="566738"/>
            </a:xfrm>
            <a:custGeom>
              <a:avLst/>
              <a:gdLst>
                <a:gd name="T0" fmla="*/ 285 w 343"/>
                <a:gd name="T1" fmla="*/ 46 h 341"/>
                <a:gd name="T2" fmla="*/ 163 w 343"/>
                <a:gd name="T3" fmla="*/ 2 h 341"/>
                <a:gd name="T4" fmla="*/ 47 w 343"/>
                <a:gd name="T5" fmla="*/ 58 h 341"/>
                <a:gd name="T6" fmla="*/ 3 w 343"/>
                <a:gd name="T7" fmla="*/ 180 h 341"/>
                <a:gd name="T8" fmla="*/ 59 w 343"/>
                <a:gd name="T9" fmla="*/ 296 h 341"/>
                <a:gd name="T10" fmla="*/ 103 w 343"/>
                <a:gd name="T11" fmla="*/ 325 h 341"/>
                <a:gd name="T12" fmla="*/ 180 w 343"/>
                <a:gd name="T13" fmla="*/ 340 h 341"/>
                <a:gd name="T14" fmla="*/ 297 w 343"/>
                <a:gd name="T15" fmla="*/ 284 h 341"/>
                <a:gd name="T16" fmla="*/ 340 w 343"/>
                <a:gd name="T17" fmla="*/ 162 h 341"/>
                <a:gd name="T18" fmla="*/ 285 w 343"/>
                <a:gd name="T19" fmla="*/ 4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1">
                  <a:moveTo>
                    <a:pt x="285" y="46"/>
                  </a:moveTo>
                  <a:cubicBezTo>
                    <a:pt x="250" y="15"/>
                    <a:pt x="209" y="0"/>
                    <a:pt x="163" y="2"/>
                  </a:cubicBezTo>
                  <a:cubicBezTo>
                    <a:pt x="117" y="5"/>
                    <a:pt x="78" y="23"/>
                    <a:pt x="47" y="58"/>
                  </a:cubicBezTo>
                  <a:cubicBezTo>
                    <a:pt x="15" y="93"/>
                    <a:pt x="0" y="134"/>
                    <a:pt x="3" y="180"/>
                  </a:cubicBezTo>
                  <a:cubicBezTo>
                    <a:pt x="5" y="226"/>
                    <a:pt x="24" y="265"/>
                    <a:pt x="59" y="296"/>
                  </a:cubicBezTo>
                  <a:cubicBezTo>
                    <a:pt x="73" y="309"/>
                    <a:pt x="87" y="318"/>
                    <a:pt x="103" y="325"/>
                  </a:cubicBezTo>
                  <a:cubicBezTo>
                    <a:pt x="127" y="336"/>
                    <a:pt x="153" y="341"/>
                    <a:pt x="180" y="340"/>
                  </a:cubicBezTo>
                  <a:cubicBezTo>
                    <a:pt x="226" y="337"/>
                    <a:pt x="265" y="319"/>
                    <a:pt x="297" y="284"/>
                  </a:cubicBezTo>
                  <a:cubicBezTo>
                    <a:pt x="328" y="249"/>
                    <a:pt x="343" y="208"/>
                    <a:pt x="340" y="162"/>
                  </a:cubicBezTo>
                  <a:cubicBezTo>
                    <a:pt x="338" y="116"/>
                    <a:pt x="319" y="77"/>
                    <a:pt x="285" y="46"/>
                  </a:cubicBezTo>
                  <a:close/>
                </a:path>
              </a:pathLst>
            </a:custGeom>
            <a:solidFill>
              <a:srgbClr val="F17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ŝ1í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496B189-A938-4E36-9824-58032A31D999}"/>
                </a:ext>
              </a:extLst>
            </p:cNvPr>
            <p:cNvSpPr/>
            <p:nvPr/>
          </p:nvSpPr>
          <p:spPr bwMode="auto">
            <a:xfrm>
              <a:off x="4448175" y="3811588"/>
              <a:ext cx="512763" cy="531813"/>
            </a:xfrm>
            <a:custGeom>
              <a:avLst/>
              <a:gdLst>
                <a:gd name="T0" fmla="*/ 306 w 309"/>
                <a:gd name="T1" fmla="*/ 141 h 320"/>
                <a:gd name="T2" fmla="*/ 251 w 309"/>
                <a:gd name="T3" fmla="*/ 25 h 320"/>
                <a:gd name="T4" fmla="*/ 215 w 309"/>
                <a:gd name="T5" fmla="*/ 0 h 320"/>
                <a:gd name="T6" fmla="*/ 246 w 309"/>
                <a:gd name="T7" fmla="*/ 89 h 320"/>
                <a:gd name="T8" fmla="*/ 203 w 309"/>
                <a:gd name="T9" fmla="*/ 211 h 320"/>
                <a:gd name="T10" fmla="*/ 86 w 309"/>
                <a:gd name="T11" fmla="*/ 266 h 320"/>
                <a:gd name="T12" fmla="*/ 9 w 309"/>
                <a:gd name="T13" fmla="*/ 252 h 320"/>
                <a:gd name="T14" fmla="*/ 0 w 309"/>
                <a:gd name="T15" fmla="*/ 248 h 320"/>
                <a:gd name="T16" fmla="*/ 25 w 309"/>
                <a:gd name="T17" fmla="*/ 275 h 320"/>
                <a:gd name="T18" fmla="*/ 69 w 309"/>
                <a:gd name="T19" fmla="*/ 304 h 320"/>
                <a:gd name="T20" fmla="*/ 146 w 309"/>
                <a:gd name="T21" fmla="*/ 319 h 320"/>
                <a:gd name="T22" fmla="*/ 263 w 309"/>
                <a:gd name="T23" fmla="*/ 263 h 320"/>
                <a:gd name="T24" fmla="*/ 306 w 309"/>
                <a:gd name="T25" fmla="*/ 14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9" h="320">
                  <a:moveTo>
                    <a:pt x="306" y="141"/>
                  </a:moveTo>
                  <a:cubicBezTo>
                    <a:pt x="304" y="95"/>
                    <a:pt x="285" y="56"/>
                    <a:pt x="251" y="25"/>
                  </a:cubicBezTo>
                  <a:cubicBezTo>
                    <a:pt x="239" y="15"/>
                    <a:pt x="227" y="6"/>
                    <a:pt x="215" y="0"/>
                  </a:cubicBezTo>
                  <a:cubicBezTo>
                    <a:pt x="234" y="26"/>
                    <a:pt x="244" y="55"/>
                    <a:pt x="246" y="89"/>
                  </a:cubicBezTo>
                  <a:cubicBezTo>
                    <a:pt x="249" y="135"/>
                    <a:pt x="234" y="176"/>
                    <a:pt x="203" y="211"/>
                  </a:cubicBezTo>
                  <a:cubicBezTo>
                    <a:pt x="171" y="245"/>
                    <a:pt x="132" y="264"/>
                    <a:pt x="86" y="266"/>
                  </a:cubicBezTo>
                  <a:cubicBezTo>
                    <a:pt x="58" y="268"/>
                    <a:pt x="33" y="263"/>
                    <a:pt x="9" y="252"/>
                  </a:cubicBezTo>
                  <a:cubicBezTo>
                    <a:pt x="6" y="251"/>
                    <a:pt x="3" y="249"/>
                    <a:pt x="0" y="248"/>
                  </a:cubicBezTo>
                  <a:cubicBezTo>
                    <a:pt x="7" y="258"/>
                    <a:pt x="15" y="267"/>
                    <a:pt x="25" y="275"/>
                  </a:cubicBezTo>
                  <a:cubicBezTo>
                    <a:pt x="39" y="288"/>
                    <a:pt x="53" y="297"/>
                    <a:pt x="69" y="304"/>
                  </a:cubicBezTo>
                  <a:cubicBezTo>
                    <a:pt x="93" y="315"/>
                    <a:pt x="119" y="320"/>
                    <a:pt x="146" y="319"/>
                  </a:cubicBezTo>
                  <a:cubicBezTo>
                    <a:pt x="192" y="316"/>
                    <a:pt x="231" y="298"/>
                    <a:pt x="263" y="263"/>
                  </a:cubicBezTo>
                  <a:cubicBezTo>
                    <a:pt x="294" y="228"/>
                    <a:pt x="309" y="187"/>
                    <a:pt x="306" y="141"/>
                  </a:cubicBezTo>
                  <a:close/>
                </a:path>
              </a:pathLst>
            </a:custGeom>
            <a:solidFill>
              <a:srgbClr val="E559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ṧli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2C6CB8D-326E-422F-B41D-22C29662C987}"/>
                </a:ext>
              </a:extLst>
            </p:cNvPr>
            <p:cNvSpPr/>
            <p:nvPr/>
          </p:nvSpPr>
          <p:spPr bwMode="auto">
            <a:xfrm>
              <a:off x="4830763" y="1928813"/>
              <a:ext cx="2228850" cy="1930400"/>
            </a:xfrm>
            <a:custGeom>
              <a:avLst/>
              <a:gdLst>
                <a:gd name="T0" fmla="*/ 1330 w 1343"/>
                <a:gd name="T1" fmla="*/ 551 h 1164"/>
                <a:gd name="T2" fmla="*/ 1122 w 1343"/>
                <a:gd name="T3" fmla="*/ 171 h 1164"/>
                <a:gd name="T4" fmla="*/ 720 w 1343"/>
                <a:gd name="T5" fmla="*/ 1 h 1164"/>
                <a:gd name="T6" fmla="*/ 391 w 1343"/>
                <a:gd name="T7" fmla="*/ 136 h 1164"/>
                <a:gd name="T8" fmla="*/ 366 w 1343"/>
                <a:gd name="T9" fmla="*/ 194 h 1164"/>
                <a:gd name="T10" fmla="*/ 393 w 1343"/>
                <a:gd name="T11" fmla="*/ 252 h 1164"/>
                <a:gd name="T12" fmla="*/ 467 w 1343"/>
                <a:gd name="T13" fmla="*/ 320 h 1164"/>
                <a:gd name="T14" fmla="*/ 572 w 1343"/>
                <a:gd name="T15" fmla="*/ 320 h 1164"/>
                <a:gd name="T16" fmla="*/ 742 w 1343"/>
                <a:gd name="T17" fmla="*/ 249 h 1164"/>
                <a:gd name="T18" fmla="*/ 962 w 1343"/>
                <a:gd name="T19" fmla="*/ 346 h 1164"/>
                <a:gd name="T20" fmla="*/ 1078 w 1343"/>
                <a:gd name="T21" fmla="*/ 556 h 1164"/>
                <a:gd name="T22" fmla="*/ 990 w 1343"/>
                <a:gd name="T23" fmla="*/ 774 h 1164"/>
                <a:gd name="T24" fmla="*/ 732 w 1343"/>
                <a:gd name="T25" fmla="*/ 894 h 1164"/>
                <a:gd name="T26" fmla="*/ 418 w 1343"/>
                <a:gd name="T27" fmla="*/ 699 h 1164"/>
                <a:gd name="T28" fmla="*/ 386 w 1343"/>
                <a:gd name="T29" fmla="*/ 670 h 1164"/>
                <a:gd name="T30" fmla="*/ 275 w 1343"/>
                <a:gd name="T31" fmla="*/ 676 h 1164"/>
                <a:gd name="T32" fmla="*/ 21 w 1343"/>
                <a:gd name="T33" fmla="*/ 957 h 1164"/>
                <a:gd name="T34" fmla="*/ 1 w 1343"/>
                <a:gd name="T35" fmla="*/ 1014 h 1164"/>
                <a:gd name="T36" fmla="*/ 27 w 1343"/>
                <a:gd name="T37" fmla="*/ 1069 h 1164"/>
                <a:gd name="T38" fmla="*/ 102 w 1343"/>
                <a:gd name="T39" fmla="*/ 1137 h 1164"/>
                <a:gd name="T40" fmla="*/ 122 w 1343"/>
                <a:gd name="T41" fmla="*/ 1150 h 1164"/>
                <a:gd name="T42" fmla="*/ 214 w 1343"/>
                <a:gd name="T43" fmla="*/ 1131 h 1164"/>
                <a:gd name="T44" fmla="*/ 378 w 1343"/>
                <a:gd name="T45" fmla="*/ 949 h 1164"/>
                <a:gd name="T46" fmla="*/ 386 w 1343"/>
                <a:gd name="T47" fmla="*/ 948 h 1164"/>
                <a:gd name="T48" fmla="*/ 792 w 1343"/>
                <a:gd name="T49" fmla="*/ 1146 h 1164"/>
                <a:gd name="T50" fmla="*/ 1172 w 1343"/>
                <a:gd name="T51" fmla="*/ 960 h 1164"/>
                <a:gd name="T52" fmla="*/ 1330 w 1343"/>
                <a:gd name="T53" fmla="*/ 551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3" h="1164">
                  <a:moveTo>
                    <a:pt x="1330" y="551"/>
                  </a:moveTo>
                  <a:cubicBezTo>
                    <a:pt x="1318" y="412"/>
                    <a:pt x="1247" y="284"/>
                    <a:pt x="1122" y="171"/>
                  </a:cubicBezTo>
                  <a:cubicBezTo>
                    <a:pt x="997" y="57"/>
                    <a:pt x="861" y="0"/>
                    <a:pt x="720" y="1"/>
                  </a:cubicBezTo>
                  <a:cubicBezTo>
                    <a:pt x="597" y="1"/>
                    <a:pt x="487" y="47"/>
                    <a:pt x="391" y="136"/>
                  </a:cubicBezTo>
                  <a:cubicBezTo>
                    <a:pt x="375" y="151"/>
                    <a:pt x="366" y="172"/>
                    <a:pt x="366" y="194"/>
                  </a:cubicBezTo>
                  <a:cubicBezTo>
                    <a:pt x="367" y="216"/>
                    <a:pt x="376" y="237"/>
                    <a:pt x="393" y="252"/>
                  </a:cubicBezTo>
                  <a:cubicBezTo>
                    <a:pt x="467" y="320"/>
                    <a:pt x="467" y="320"/>
                    <a:pt x="467" y="320"/>
                  </a:cubicBezTo>
                  <a:cubicBezTo>
                    <a:pt x="497" y="346"/>
                    <a:pt x="542" y="347"/>
                    <a:pt x="572" y="320"/>
                  </a:cubicBezTo>
                  <a:cubicBezTo>
                    <a:pt x="626" y="273"/>
                    <a:pt x="681" y="249"/>
                    <a:pt x="742" y="249"/>
                  </a:cubicBezTo>
                  <a:cubicBezTo>
                    <a:pt x="816" y="248"/>
                    <a:pt x="890" y="281"/>
                    <a:pt x="962" y="346"/>
                  </a:cubicBezTo>
                  <a:cubicBezTo>
                    <a:pt x="1034" y="411"/>
                    <a:pt x="1073" y="481"/>
                    <a:pt x="1078" y="556"/>
                  </a:cubicBezTo>
                  <a:cubicBezTo>
                    <a:pt x="1083" y="630"/>
                    <a:pt x="1053" y="704"/>
                    <a:pt x="990" y="774"/>
                  </a:cubicBezTo>
                  <a:cubicBezTo>
                    <a:pt x="902" y="871"/>
                    <a:pt x="816" y="911"/>
                    <a:pt x="732" y="894"/>
                  </a:cubicBezTo>
                  <a:cubicBezTo>
                    <a:pt x="644" y="875"/>
                    <a:pt x="539" y="810"/>
                    <a:pt x="418" y="699"/>
                  </a:cubicBezTo>
                  <a:cubicBezTo>
                    <a:pt x="386" y="670"/>
                    <a:pt x="386" y="670"/>
                    <a:pt x="386" y="670"/>
                  </a:cubicBezTo>
                  <a:cubicBezTo>
                    <a:pt x="354" y="641"/>
                    <a:pt x="304" y="643"/>
                    <a:pt x="275" y="676"/>
                  </a:cubicBezTo>
                  <a:cubicBezTo>
                    <a:pt x="21" y="957"/>
                    <a:pt x="21" y="957"/>
                    <a:pt x="21" y="957"/>
                  </a:cubicBezTo>
                  <a:cubicBezTo>
                    <a:pt x="7" y="973"/>
                    <a:pt x="0" y="993"/>
                    <a:pt x="1" y="1014"/>
                  </a:cubicBezTo>
                  <a:cubicBezTo>
                    <a:pt x="2" y="1035"/>
                    <a:pt x="11" y="1054"/>
                    <a:pt x="27" y="1069"/>
                  </a:cubicBezTo>
                  <a:cubicBezTo>
                    <a:pt x="102" y="1137"/>
                    <a:pt x="102" y="1137"/>
                    <a:pt x="102" y="1137"/>
                  </a:cubicBezTo>
                  <a:cubicBezTo>
                    <a:pt x="109" y="1142"/>
                    <a:pt x="115" y="1147"/>
                    <a:pt x="122" y="1150"/>
                  </a:cubicBezTo>
                  <a:cubicBezTo>
                    <a:pt x="153" y="1164"/>
                    <a:pt x="190" y="1157"/>
                    <a:pt x="214" y="1131"/>
                  </a:cubicBezTo>
                  <a:cubicBezTo>
                    <a:pt x="378" y="949"/>
                    <a:pt x="378" y="949"/>
                    <a:pt x="378" y="949"/>
                  </a:cubicBezTo>
                  <a:cubicBezTo>
                    <a:pt x="380" y="947"/>
                    <a:pt x="384" y="946"/>
                    <a:pt x="386" y="948"/>
                  </a:cubicBezTo>
                  <a:cubicBezTo>
                    <a:pt x="531" y="1072"/>
                    <a:pt x="667" y="1138"/>
                    <a:pt x="792" y="1146"/>
                  </a:cubicBezTo>
                  <a:cubicBezTo>
                    <a:pt x="925" y="1154"/>
                    <a:pt x="1053" y="1091"/>
                    <a:pt x="1172" y="960"/>
                  </a:cubicBezTo>
                  <a:cubicBezTo>
                    <a:pt x="1290" y="829"/>
                    <a:pt x="1343" y="692"/>
                    <a:pt x="1330" y="551"/>
                  </a:cubicBezTo>
                  <a:close/>
                </a:path>
              </a:pathLst>
            </a:custGeom>
            <a:solidFill>
              <a:srgbClr val="F17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ïśḻi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38C8632-41FC-4FA4-98F0-968ECEA0B873}"/>
                </a:ext>
              </a:extLst>
            </p:cNvPr>
            <p:cNvSpPr/>
            <p:nvPr/>
          </p:nvSpPr>
          <p:spPr bwMode="auto">
            <a:xfrm>
              <a:off x="5738813" y="1970088"/>
              <a:ext cx="1320800" cy="1871663"/>
            </a:xfrm>
            <a:custGeom>
              <a:avLst/>
              <a:gdLst>
                <a:gd name="T0" fmla="*/ 783 w 796"/>
                <a:gd name="T1" fmla="*/ 526 h 1129"/>
                <a:gd name="T2" fmla="*/ 575 w 796"/>
                <a:gd name="T3" fmla="*/ 146 h 1129"/>
                <a:gd name="T4" fmla="*/ 332 w 796"/>
                <a:gd name="T5" fmla="*/ 0 h 1129"/>
                <a:gd name="T6" fmla="*/ 448 w 796"/>
                <a:gd name="T7" fmla="*/ 88 h 1129"/>
                <a:gd name="T8" fmla="*/ 657 w 796"/>
                <a:gd name="T9" fmla="*/ 468 h 1129"/>
                <a:gd name="T10" fmla="*/ 498 w 796"/>
                <a:gd name="T11" fmla="*/ 877 h 1129"/>
                <a:gd name="T12" fmla="*/ 119 w 796"/>
                <a:gd name="T13" fmla="*/ 1063 h 1129"/>
                <a:gd name="T14" fmla="*/ 0 w 796"/>
                <a:gd name="T15" fmla="*/ 1039 h 1129"/>
                <a:gd name="T16" fmla="*/ 245 w 796"/>
                <a:gd name="T17" fmla="*/ 1121 h 1129"/>
                <a:gd name="T18" fmla="*/ 625 w 796"/>
                <a:gd name="T19" fmla="*/ 935 h 1129"/>
                <a:gd name="T20" fmla="*/ 783 w 796"/>
                <a:gd name="T21" fmla="*/ 526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6" h="1129">
                  <a:moveTo>
                    <a:pt x="783" y="526"/>
                  </a:moveTo>
                  <a:cubicBezTo>
                    <a:pt x="771" y="387"/>
                    <a:pt x="700" y="259"/>
                    <a:pt x="575" y="146"/>
                  </a:cubicBezTo>
                  <a:cubicBezTo>
                    <a:pt x="497" y="76"/>
                    <a:pt x="416" y="27"/>
                    <a:pt x="332" y="0"/>
                  </a:cubicBezTo>
                  <a:cubicBezTo>
                    <a:pt x="371" y="24"/>
                    <a:pt x="410" y="53"/>
                    <a:pt x="448" y="88"/>
                  </a:cubicBezTo>
                  <a:cubicBezTo>
                    <a:pt x="574" y="201"/>
                    <a:pt x="644" y="329"/>
                    <a:pt x="657" y="468"/>
                  </a:cubicBezTo>
                  <a:cubicBezTo>
                    <a:pt x="669" y="609"/>
                    <a:pt x="616" y="746"/>
                    <a:pt x="498" y="877"/>
                  </a:cubicBezTo>
                  <a:cubicBezTo>
                    <a:pt x="379" y="1008"/>
                    <a:pt x="252" y="1071"/>
                    <a:pt x="119" y="1063"/>
                  </a:cubicBezTo>
                  <a:cubicBezTo>
                    <a:pt x="80" y="1061"/>
                    <a:pt x="41" y="1053"/>
                    <a:pt x="0" y="1039"/>
                  </a:cubicBezTo>
                  <a:cubicBezTo>
                    <a:pt x="86" y="1089"/>
                    <a:pt x="168" y="1116"/>
                    <a:pt x="245" y="1121"/>
                  </a:cubicBezTo>
                  <a:cubicBezTo>
                    <a:pt x="378" y="1129"/>
                    <a:pt x="506" y="1066"/>
                    <a:pt x="625" y="935"/>
                  </a:cubicBezTo>
                  <a:cubicBezTo>
                    <a:pt x="743" y="804"/>
                    <a:pt x="796" y="667"/>
                    <a:pt x="783" y="526"/>
                  </a:cubicBezTo>
                  <a:close/>
                </a:path>
              </a:pathLst>
            </a:custGeom>
            <a:solidFill>
              <a:srgbClr val="E559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ṡľi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74BD75D-FFF9-4FE2-A582-9F0836CBFDAE}"/>
                </a:ext>
              </a:extLst>
            </p:cNvPr>
            <p:cNvSpPr/>
            <p:nvPr/>
          </p:nvSpPr>
          <p:spPr bwMode="auto">
            <a:xfrm>
              <a:off x="4398963" y="2614613"/>
              <a:ext cx="525463" cy="957263"/>
            </a:xfrm>
            <a:custGeom>
              <a:avLst/>
              <a:gdLst>
                <a:gd name="T0" fmla="*/ 304 w 331"/>
                <a:gd name="T1" fmla="*/ 0 h 603"/>
                <a:gd name="T2" fmla="*/ 214 w 331"/>
                <a:gd name="T3" fmla="*/ 28 h 603"/>
                <a:gd name="T4" fmla="*/ 0 w 331"/>
                <a:gd name="T5" fmla="*/ 394 h 603"/>
                <a:gd name="T6" fmla="*/ 15 w 331"/>
                <a:gd name="T7" fmla="*/ 464 h 603"/>
                <a:gd name="T8" fmla="*/ 293 w 331"/>
                <a:gd name="T9" fmla="*/ 603 h 603"/>
                <a:gd name="T10" fmla="*/ 331 w 331"/>
                <a:gd name="T11" fmla="*/ 528 h 603"/>
                <a:gd name="T12" fmla="*/ 156 w 331"/>
                <a:gd name="T13" fmla="*/ 394 h 603"/>
                <a:gd name="T14" fmla="*/ 264 w 331"/>
                <a:gd name="T15" fmla="*/ 248 h 603"/>
                <a:gd name="T16" fmla="*/ 305 w 331"/>
                <a:gd name="T17" fmla="*/ 14 h 603"/>
                <a:gd name="T18" fmla="*/ 304 w 331"/>
                <a:gd name="T1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603">
                  <a:moveTo>
                    <a:pt x="304" y="0"/>
                  </a:moveTo>
                  <a:lnTo>
                    <a:pt x="214" y="28"/>
                  </a:lnTo>
                  <a:lnTo>
                    <a:pt x="0" y="394"/>
                  </a:lnTo>
                  <a:lnTo>
                    <a:pt x="15" y="464"/>
                  </a:lnTo>
                  <a:lnTo>
                    <a:pt x="293" y="603"/>
                  </a:lnTo>
                  <a:lnTo>
                    <a:pt x="331" y="528"/>
                  </a:lnTo>
                  <a:lnTo>
                    <a:pt x="156" y="394"/>
                  </a:lnTo>
                  <a:lnTo>
                    <a:pt x="264" y="248"/>
                  </a:lnTo>
                  <a:lnTo>
                    <a:pt x="305" y="14"/>
                  </a:lnTo>
                  <a:lnTo>
                    <a:pt x="304" y="0"/>
                  </a:lnTo>
                  <a:close/>
                </a:path>
              </a:pathLst>
            </a:custGeom>
            <a:solidFill>
              <a:srgbClr val="7EAC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ïSļï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81BC949-15B9-4DCA-A0B8-22132FF2242A}"/>
                </a:ext>
              </a:extLst>
            </p:cNvPr>
            <p:cNvSpPr/>
            <p:nvPr/>
          </p:nvSpPr>
          <p:spPr bwMode="auto">
            <a:xfrm>
              <a:off x="5111750" y="2517775"/>
              <a:ext cx="161925" cy="114300"/>
            </a:xfrm>
            <a:custGeom>
              <a:avLst/>
              <a:gdLst>
                <a:gd name="T0" fmla="*/ 102 w 102"/>
                <a:gd name="T1" fmla="*/ 50 h 72"/>
                <a:gd name="T2" fmla="*/ 56 w 102"/>
                <a:gd name="T3" fmla="*/ 0 h 72"/>
                <a:gd name="T4" fmla="*/ 12 w 102"/>
                <a:gd name="T5" fmla="*/ 13 h 72"/>
                <a:gd name="T6" fmla="*/ 0 w 102"/>
                <a:gd name="T7" fmla="*/ 57 h 72"/>
                <a:gd name="T8" fmla="*/ 39 w 102"/>
                <a:gd name="T9" fmla="*/ 64 h 72"/>
                <a:gd name="T10" fmla="*/ 76 w 102"/>
                <a:gd name="T11" fmla="*/ 72 h 72"/>
                <a:gd name="T12" fmla="*/ 102 w 102"/>
                <a:gd name="T13" fmla="*/ 50 h 72"/>
              </a:gdLst>
              <a:ahLst/>
              <a:cxnLst>
                <a:cxn ang="0">
                  <a:pos x="T0" y="T1"/>
                </a:cxn>
                <a:cxn ang="0">
                  <a:pos x="T2" y="T3"/>
                </a:cxn>
                <a:cxn ang="0">
                  <a:pos x="T4" y="T5"/>
                </a:cxn>
                <a:cxn ang="0">
                  <a:pos x="T6" y="T7"/>
                </a:cxn>
                <a:cxn ang="0">
                  <a:pos x="T8" y="T9"/>
                </a:cxn>
                <a:cxn ang="0">
                  <a:pos x="T10" y="T11"/>
                </a:cxn>
                <a:cxn ang="0">
                  <a:pos x="T12" y="T13"/>
                </a:cxn>
              </a:cxnLst>
              <a:rect l="0" t="0" r="r" b="b"/>
              <a:pathLst>
                <a:path w="102" h="72">
                  <a:moveTo>
                    <a:pt x="102" y="50"/>
                  </a:moveTo>
                  <a:lnTo>
                    <a:pt x="56" y="0"/>
                  </a:lnTo>
                  <a:lnTo>
                    <a:pt x="12" y="13"/>
                  </a:lnTo>
                  <a:lnTo>
                    <a:pt x="0" y="57"/>
                  </a:lnTo>
                  <a:lnTo>
                    <a:pt x="39" y="64"/>
                  </a:lnTo>
                  <a:lnTo>
                    <a:pt x="76" y="72"/>
                  </a:lnTo>
                  <a:lnTo>
                    <a:pt x="102" y="50"/>
                  </a:lnTo>
                  <a:close/>
                </a:path>
              </a:pathLst>
            </a:custGeom>
            <a:solidFill>
              <a:srgbClr val="F7C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iṥ1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BFE2B91-E38D-4610-83F1-DF7633F6807F}"/>
                </a:ext>
              </a:extLst>
            </p:cNvPr>
            <p:cNvSpPr/>
            <p:nvPr/>
          </p:nvSpPr>
          <p:spPr bwMode="auto">
            <a:xfrm>
              <a:off x="4873625" y="3463925"/>
              <a:ext cx="165100" cy="155575"/>
            </a:xfrm>
            <a:custGeom>
              <a:avLst/>
              <a:gdLst>
                <a:gd name="T0" fmla="*/ 29 w 104"/>
                <a:gd name="T1" fmla="*/ 0 h 98"/>
                <a:gd name="T2" fmla="*/ 72 w 104"/>
                <a:gd name="T3" fmla="*/ 9 h 98"/>
                <a:gd name="T4" fmla="*/ 66 w 104"/>
                <a:gd name="T5" fmla="*/ 35 h 98"/>
                <a:gd name="T6" fmla="*/ 104 w 104"/>
                <a:gd name="T7" fmla="*/ 79 h 98"/>
                <a:gd name="T8" fmla="*/ 51 w 104"/>
                <a:gd name="T9" fmla="*/ 98 h 98"/>
                <a:gd name="T10" fmla="*/ 0 w 104"/>
                <a:gd name="T11" fmla="*/ 55 h 98"/>
                <a:gd name="T12" fmla="*/ 29 w 104"/>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4" h="98">
                  <a:moveTo>
                    <a:pt x="29" y="0"/>
                  </a:moveTo>
                  <a:lnTo>
                    <a:pt x="72" y="9"/>
                  </a:lnTo>
                  <a:lnTo>
                    <a:pt x="66" y="35"/>
                  </a:lnTo>
                  <a:lnTo>
                    <a:pt x="104" y="79"/>
                  </a:lnTo>
                  <a:lnTo>
                    <a:pt x="51" y="98"/>
                  </a:lnTo>
                  <a:lnTo>
                    <a:pt x="0" y="55"/>
                  </a:lnTo>
                  <a:lnTo>
                    <a:pt x="29" y="0"/>
                  </a:lnTo>
                  <a:close/>
                </a:path>
              </a:pathLst>
            </a:custGeom>
            <a:solidFill>
              <a:srgbClr val="F1CA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sľ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E3BFF1F-1FB9-4B82-B6B2-0F6502920B12}"/>
                </a:ext>
              </a:extLst>
            </p:cNvPr>
            <p:cNvSpPr/>
            <p:nvPr/>
          </p:nvSpPr>
          <p:spPr bwMode="auto">
            <a:xfrm>
              <a:off x="3338513" y="2984500"/>
              <a:ext cx="334963" cy="334963"/>
            </a:xfrm>
            <a:custGeom>
              <a:avLst/>
              <a:gdLst>
                <a:gd name="T0" fmla="*/ 73 w 202"/>
                <a:gd name="T1" fmla="*/ 8 h 202"/>
                <a:gd name="T2" fmla="*/ 15 w 202"/>
                <a:gd name="T3" fmla="*/ 55 h 202"/>
                <a:gd name="T4" fmla="*/ 8 w 202"/>
                <a:gd name="T5" fmla="*/ 129 h 202"/>
                <a:gd name="T6" fmla="*/ 56 w 202"/>
                <a:gd name="T7" fmla="*/ 187 h 202"/>
                <a:gd name="T8" fmla="*/ 130 w 202"/>
                <a:gd name="T9" fmla="*/ 194 h 202"/>
                <a:gd name="T10" fmla="*/ 157 w 202"/>
                <a:gd name="T11" fmla="*/ 181 h 202"/>
                <a:gd name="T12" fmla="*/ 188 w 202"/>
                <a:gd name="T13" fmla="*/ 147 h 202"/>
                <a:gd name="T14" fmla="*/ 195 w 202"/>
                <a:gd name="T15" fmla="*/ 73 h 202"/>
                <a:gd name="T16" fmla="*/ 147 w 202"/>
                <a:gd name="T17" fmla="*/ 15 h 202"/>
                <a:gd name="T18" fmla="*/ 73 w 202"/>
                <a:gd name="T19" fmla="*/ 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202">
                  <a:moveTo>
                    <a:pt x="73" y="8"/>
                  </a:moveTo>
                  <a:cubicBezTo>
                    <a:pt x="47" y="16"/>
                    <a:pt x="28" y="32"/>
                    <a:pt x="15" y="55"/>
                  </a:cubicBezTo>
                  <a:cubicBezTo>
                    <a:pt x="3" y="79"/>
                    <a:pt x="0" y="103"/>
                    <a:pt x="8" y="129"/>
                  </a:cubicBezTo>
                  <a:cubicBezTo>
                    <a:pt x="16" y="155"/>
                    <a:pt x="32" y="175"/>
                    <a:pt x="56" y="187"/>
                  </a:cubicBezTo>
                  <a:cubicBezTo>
                    <a:pt x="79" y="200"/>
                    <a:pt x="104" y="202"/>
                    <a:pt x="130" y="194"/>
                  </a:cubicBezTo>
                  <a:cubicBezTo>
                    <a:pt x="140" y="191"/>
                    <a:pt x="149" y="187"/>
                    <a:pt x="157" y="181"/>
                  </a:cubicBezTo>
                  <a:cubicBezTo>
                    <a:pt x="170" y="172"/>
                    <a:pt x="180" y="161"/>
                    <a:pt x="188" y="147"/>
                  </a:cubicBezTo>
                  <a:cubicBezTo>
                    <a:pt x="200" y="123"/>
                    <a:pt x="202" y="98"/>
                    <a:pt x="195" y="73"/>
                  </a:cubicBezTo>
                  <a:cubicBezTo>
                    <a:pt x="187" y="47"/>
                    <a:pt x="171" y="27"/>
                    <a:pt x="147" y="15"/>
                  </a:cubicBezTo>
                  <a:cubicBezTo>
                    <a:pt x="124" y="2"/>
                    <a:pt x="99" y="0"/>
                    <a:pt x="73" y="8"/>
                  </a:cubicBezTo>
                  <a:close/>
                </a:path>
              </a:pathLst>
            </a:custGeom>
            <a:solidFill>
              <a:srgbClr val="F17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îṧlï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18C9351-FFBD-4E9F-8D1C-D1906F60EA18}"/>
                </a:ext>
              </a:extLst>
            </p:cNvPr>
            <p:cNvSpPr/>
            <p:nvPr/>
          </p:nvSpPr>
          <p:spPr bwMode="auto">
            <a:xfrm>
              <a:off x="3421063" y="2984500"/>
              <a:ext cx="252413" cy="328613"/>
            </a:xfrm>
            <a:custGeom>
              <a:avLst/>
              <a:gdLst>
                <a:gd name="T0" fmla="*/ 97 w 152"/>
                <a:gd name="T1" fmla="*/ 15 h 198"/>
                <a:gd name="T2" fmla="*/ 23 w 152"/>
                <a:gd name="T3" fmla="*/ 8 h 198"/>
                <a:gd name="T4" fmla="*/ 0 w 152"/>
                <a:gd name="T5" fmla="*/ 18 h 198"/>
                <a:gd name="T6" fmla="*/ 54 w 152"/>
                <a:gd name="T7" fmla="*/ 29 h 198"/>
                <a:gd name="T8" fmla="*/ 101 w 152"/>
                <a:gd name="T9" fmla="*/ 87 h 198"/>
                <a:gd name="T10" fmla="*/ 94 w 152"/>
                <a:gd name="T11" fmla="*/ 161 h 198"/>
                <a:gd name="T12" fmla="*/ 64 w 152"/>
                <a:gd name="T13" fmla="*/ 195 h 198"/>
                <a:gd name="T14" fmla="*/ 59 w 152"/>
                <a:gd name="T15" fmla="*/ 198 h 198"/>
                <a:gd name="T16" fmla="*/ 80 w 152"/>
                <a:gd name="T17" fmla="*/ 194 h 198"/>
                <a:gd name="T18" fmla="*/ 107 w 152"/>
                <a:gd name="T19" fmla="*/ 181 h 198"/>
                <a:gd name="T20" fmla="*/ 138 w 152"/>
                <a:gd name="T21" fmla="*/ 147 h 198"/>
                <a:gd name="T22" fmla="*/ 145 w 152"/>
                <a:gd name="T23" fmla="*/ 73 h 198"/>
                <a:gd name="T24" fmla="*/ 97 w 152"/>
                <a:gd name="T25" fmla="*/ 1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98">
                  <a:moveTo>
                    <a:pt x="97" y="15"/>
                  </a:moveTo>
                  <a:cubicBezTo>
                    <a:pt x="74" y="2"/>
                    <a:pt x="49" y="0"/>
                    <a:pt x="23" y="8"/>
                  </a:cubicBezTo>
                  <a:cubicBezTo>
                    <a:pt x="15" y="10"/>
                    <a:pt x="7" y="14"/>
                    <a:pt x="0" y="18"/>
                  </a:cubicBezTo>
                  <a:cubicBezTo>
                    <a:pt x="19" y="16"/>
                    <a:pt x="36" y="20"/>
                    <a:pt x="54" y="29"/>
                  </a:cubicBezTo>
                  <a:cubicBezTo>
                    <a:pt x="77" y="42"/>
                    <a:pt x="93" y="61"/>
                    <a:pt x="101" y="87"/>
                  </a:cubicBezTo>
                  <a:cubicBezTo>
                    <a:pt x="109" y="113"/>
                    <a:pt x="106" y="138"/>
                    <a:pt x="94" y="161"/>
                  </a:cubicBezTo>
                  <a:cubicBezTo>
                    <a:pt x="86" y="175"/>
                    <a:pt x="76" y="187"/>
                    <a:pt x="64" y="195"/>
                  </a:cubicBezTo>
                  <a:cubicBezTo>
                    <a:pt x="62" y="196"/>
                    <a:pt x="61" y="197"/>
                    <a:pt x="59" y="198"/>
                  </a:cubicBezTo>
                  <a:cubicBezTo>
                    <a:pt x="66" y="198"/>
                    <a:pt x="73" y="196"/>
                    <a:pt x="80" y="194"/>
                  </a:cubicBezTo>
                  <a:cubicBezTo>
                    <a:pt x="90" y="191"/>
                    <a:pt x="99" y="187"/>
                    <a:pt x="107" y="181"/>
                  </a:cubicBezTo>
                  <a:cubicBezTo>
                    <a:pt x="120" y="172"/>
                    <a:pt x="130" y="161"/>
                    <a:pt x="138" y="147"/>
                  </a:cubicBezTo>
                  <a:cubicBezTo>
                    <a:pt x="150" y="123"/>
                    <a:pt x="152" y="98"/>
                    <a:pt x="145" y="73"/>
                  </a:cubicBezTo>
                  <a:cubicBezTo>
                    <a:pt x="137" y="47"/>
                    <a:pt x="121" y="27"/>
                    <a:pt x="97" y="15"/>
                  </a:cubicBezTo>
                  <a:close/>
                </a:path>
              </a:pathLst>
            </a:custGeom>
            <a:solidFill>
              <a:srgbClr val="E559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íṥ1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C325190-8848-47AC-B0CE-BF88B7C48939}"/>
                </a:ext>
              </a:extLst>
            </p:cNvPr>
            <p:cNvSpPr/>
            <p:nvPr/>
          </p:nvSpPr>
          <p:spPr bwMode="auto">
            <a:xfrm>
              <a:off x="2774950" y="1558925"/>
              <a:ext cx="1138238" cy="1393825"/>
            </a:xfrm>
            <a:custGeom>
              <a:avLst/>
              <a:gdLst>
                <a:gd name="T0" fmla="*/ 501 w 686"/>
                <a:gd name="T1" fmla="*/ 38 h 841"/>
                <a:gd name="T2" fmla="*/ 251 w 686"/>
                <a:gd name="T3" fmla="*/ 28 h 841"/>
                <a:gd name="T4" fmla="*/ 47 w 686"/>
                <a:gd name="T5" fmla="*/ 176 h 841"/>
                <a:gd name="T6" fmla="*/ 16 w 686"/>
                <a:gd name="T7" fmla="*/ 379 h 841"/>
                <a:gd name="T8" fmla="*/ 38 w 686"/>
                <a:gd name="T9" fmla="*/ 409 h 841"/>
                <a:gd name="T10" fmla="*/ 74 w 686"/>
                <a:gd name="T11" fmla="*/ 413 h 841"/>
                <a:gd name="T12" fmla="*/ 130 w 686"/>
                <a:gd name="T13" fmla="*/ 396 h 841"/>
                <a:gd name="T14" fmla="*/ 161 w 686"/>
                <a:gd name="T15" fmla="*/ 345 h 841"/>
                <a:gd name="T16" fmla="*/ 177 w 686"/>
                <a:gd name="T17" fmla="*/ 239 h 841"/>
                <a:gd name="T18" fmla="*/ 290 w 686"/>
                <a:gd name="T19" fmla="*/ 159 h 841"/>
                <a:gd name="T20" fmla="*/ 428 w 686"/>
                <a:gd name="T21" fmla="*/ 165 h 841"/>
                <a:gd name="T22" fmla="*/ 510 w 686"/>
                <a:gd name="T23" fmla="*/ 273 h 841"/>
                <a:gd name="T24" fmla="*/ 493 w 686"/>
                <a:gd name="T25" fmla="*/ 436 h 841"/>
                <a:gd name="T26" fmla="*/ 303 w 686"/>
                <a:gd name="T27" fmla="*/ 534 h 841"/>
                <a:gd name="T28" fmla="*/ 279 w 686"/>
                <a:gd name="T29" fmla="*/ 541 h 841"/>
                <a:gd name="T30" fmla="*/ 249 w 686"/>
                <a:gd name="T31" fmla="*/ 598 h 841"/>
                <a:gd name="T32" fmla="*/ 312 w 686"/>
                <a:gd name="T33" fmla="*/ 807 h 841"/>
                <a:gd name="T34" fmla="*/ 335 w 686"/>
                <a:gd name="T35" fmla="*/ 834 h 841"/>
                <a:gd name="T36" fmla="*/ 369 w 686"/>
                <a:gd name="T37" fmla="*/ 837 h 841"/>
                <a:gd name="T38" fmla="*/ 426 w 686"/>
                <a:gd name="T39" fmla="*/ 820 h 841"/>
                <a:gd name="T40" fmla="*/ 438 w 686"/>
                <a:gd name="T41" fmla="*/ 814 h 841"/>
                <a:gd name="T42" fmla="*/ 456 w 686"/>
                <a:gd name="T43" fmla="*/ 763 h 841"/>
                <a:gd name="T44" fmla="*/ 415 w 686"/>
                <a:gd name="T45" fmla="*/ 628 h 841"/>
                <a:gd name="T46" fmla="*/ 417 w 686"/>
                <a:gd name="T47" fmla="*/ 624 h 841"/>
                <a:gd name="T48" fmla="*/ 635 w 686"/>
                <a:gd name="T49" fmla="*/ 481 h 841"/>
                <a:gd name="T50" fmla="*/ 656 w 686"/>
                <a:gd name="T51" fmla="*/ 238 h 841"/>
                <a:gd name="T52" fmla="*/ 501 w 686"/>
                <a:gd name="T53" fmla="*/ 38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6" h="841">
                  <a:moveTo>
                    <a:pt x="501" y="38"/>
                  </a:moveTo>
                  <a:cubicBezTo>
                    <a:pt x="428" y="3"/>
                    <a:pt x="344" y="0"/>
                    <a:pt x="251" y="28"/>
                  </a:cubicBezTo>
                  <a:cubicBezTo>
                    <a:pt x="157" y="56"/>
                    <a:pt x="89" y="106"/>
                    <a:pt x="47" y="176"/>
                  </a:cubicBezTo>
                  <a:cubicBezTo>
                    <a:pt x="11" y="237"/>
                    <a:pt x="0" y="306"/>
                    <a:pt x="16" y="379"/>
                  </a:cubicBezTo>
                  <a:cubicBezTo>
                    <a:pt x="19" y="392"/>
                    <a:pt x="27" y="403"/>
                    <a:pt x="38" y="409"/>
                  </a:cubicBezTo>
                  <a:cubicBezTo>
                    <a:pt x="49" y="416"/>
                    <a:pt x="62" y="417"/>
                    <a:pt x="74" y="413"/>
                  </a:cubicBezTo>
                  <a:cubicBezTo>
                    <a:pt x="130" y="396"/>
                    <a:pt x="130" y="396"/>
                    <a:pt x="130" y="396"/>
                  </a:cubicBezTo>
                  <a:cubicBezTo>
                    <a:pt x="152" y="390"/>
                    <a:pt x="165" y="367"/>
                    <a:pt x="161" y="345"/>
                  </a:cubicBezTo>
                  <a:cubicBezTo>
                    <a:pt x="154" y="304"/>
                    <a:pt x="159" y="270"/>
                    <a:pt x="177" y="239"/>
                  </a:cubicBezTo>
                  <a:cubicBezTo>
                    <a:pt x="198" y="202"/>
                    <a:pt x="236" y="176"/>
                    <a:pt x="290" y="159"/>
                  </a:cubicBezTo>
                  <a:cubicBezTo>
                    <a:pt x="343" y="143"/>
                    <a:pt x="390" y="145"/>
                    <a:pt x="428" y="165"/>
                  </a:cubicBezTo>
                  <a:cubicBezTo>
                    <a:pt x="467" y="184"/>
                    <a:pt x="494" y="221"/>
                    <a:pt x="510" y="273"/>
                  </a:cubicBezTo>
                  <a:cubicBezTo>
                    <a:pt x="532" y="345"/>
                    <a:pt x="526" y="400"/>
                    <a:pt x="493" y="436"/>
                  </a:cubicBezTo>
                  <a:cubicBezTo>
                    <a:pt x="457" y="474"/>
                    <a:pt x="394" y="507"/>
                    <a:pt x="303" y="534"/>
                  </a:cubicBezTo>
                  <a:cubicBezTo>
                    <a:pt x="279" y="541"/>
                    <a:pt x="279" y="541"/>
                    <a:pt x="279" y="541"/>
                  </a:cubicBezTo>
                  <a:cubicBezTo>
                    <a:pt x="255" y="548"/>
                    <a:pt x="241" y="574"/>
                    <a:pt x="249" y="598"/>
                  </a:cubicBezTo>
                  <a:cubicBezTo>
                    <a:pt x="312" y="807"/>
                    <a:pt x="312" y="807"/>
                    <a:pt x="312" y="807"/>
                  </a:cubicBezTo>
                  <a:cubicBezTo>
                    <a:pt x="316" y="819"/>
                    <a:pt x="324" y="828"/>
                    <a:pt x="335" y="834"/>
                  </a:cubicBezTo>
                  <a:cubicBezTo>
                    <a:pt x="345" y="840"/>
                    <a:pt x="358" y="841"/>
                    <a:pt x="369" y="837"/>
                  </a:cubicBezTo>
                  <a:cubicBezTo>
                    <a:pt x="426" y="820"/>
                    <a:pt x="426" y="820"/>
                    <a:pt x="426" y="820"/>
                  </a:cubicBezTo>
                  <a:cubicBezTo>
                    <a:pt x="430" y="819"/>
                    <a:pt x="434" y="817"/>
                    <a:pt x="438" y="814"/>
                  </a:cubicBezTo>
                  <a:cubicBezTo>
                    <a:pt x="454" y="803"/>
                    <a:pt x="462" y="783"/>
                    <a:pt x="456" y="763"/>
                  </a:cubicBezTo>
                  <a:cubicBezTo>
                    <a:pt x="415" y="628"/>
                    <a:pt x="415" y="628"/>
                    <a:pt x="415" y="628"/>
                  </a:cubicBezTo>
                  <a:cubicBezTo>
                    <a:pt x="414" y="626"/>
                    <a:pt x="415" y="624"/>
                    <a:pt x="417" y="624"/>
                  </a:cubicBezTo>
                  <a:cubicBezTo>
                    <a:pt x="521" y="589"/>
                    <a:pt x="594" y="541"/>
                    <a:pt x="635" y="481"/>
                  </a:cubicBezTo>
                  <a:cubicBezTo>
                    <a:pt x="679" y="418"/>
                    <a:pt x="686" y="336"/>
                    <a:pt x="656" y="238"/>
                  </a:cubicBezTo>
                  <a:cubicBezTo>
                    <a:pt x="626" y="141"/>
                    <a:pt x="574" y="74"/>
                    <a:pt x="501" y="38"/>
                  </a:cubicBezTo>
                  <a:close/>
                </a:path>
              </a:pathLst>
            </a:custGeom>
            <a:solidFill>
              <a:srgbClr val="F17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iSl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835E88F-4E37-4980-8518-B3185E88ECFC}"/>
                </a:ext>
              </a:extLst>
            </p:cNvPr>
            <p:cNvSpPr/>
            <p:nvPr/>
          </p:nvSpPr>
          <p:spPr bwMode="auto">
            <a:xfrm>
              <a:off x="2949575" y="1558925"/>
              <a:ext cx="963613" cy="957263"/>
            </a:xfrm>
            <a:custGeom>
              <a:avLst/>
              <a:gdLst>
                <a:gd name="T0" fmla="*/ 395 w 580"/>
                <a:gd name="T1" fmla="*/ 38 h 578"/>
                <a:gd name="T2" fmla="*/ 145 w 580"/>
                <a:gd name="T3" fmla="*/ 28 h 578"/>
                <a:gd name="T4" fmla="*/ 0 w 580"/>
                <a:gd name="T5" fmla="*/ 105 h 578"/>
                <a:gd name="T6" fmla="*/ 78 w 580"/>
                <a:gd name="T7" fmla="*/ 73 h 578"/>
                <a:gd name="T8" fmla="*/ 329 w 580"/>
                <a:gd name="T9" fmla="*/ 84 h 578"/>
                <a:gd name="T10" fmla="*/ 484 w 580"/>
                <a:gd name="T11" fmla="*/ 284 h 578"/>
                <a:gd name="T12" fmla="*/ 463 w 580"/>
                <a:gd name="T13" fmla="*/ 527 h 578"/>
                <a:gd name="T14" fmla="*/ 416 w 580"/>
                <a:gd name="T15" fmla="*/ 578 h 578"/>
                <a:gd name="T16" fmla="*/ 529 w 580"/>
                <a:gd name="T17" fmla="*/ 481 h 578"/>
                <a:gd name="T18" fmla="*/ 550 w 580"/>
                <a:gd name="T19" fmla="*/ 238 h 578"/>
                <a:gd name="T20" fmla="*/ 395 w 580"/>
                <a:gd name="T21" fmla="*/ 3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0" h="578">
                  <a:moveTo>
                    <a:pt x="395" y="38"/>
                  </a:moveTo>
                  <a:cubicBezTo>
                    <a:pt x="322" y="3"/>
                    <a:pt x="238" y="0"/>
                    <a:pt x="145" y="28"/>
                  </a:cubicBezTo>
                  <a:cubicBezTo>
                    <a:pt x="87" y="46"/>
                    <a:pt x="39" y="71"/>
                    <a:pt x="0" y="105"/>
                  </a:cubicBezTo>
                  <a:cubicBezTo>
                    <a:pt x="24" y="93"/>
                    <a:pt x="50" y="82"/>
                    <a:pt x="78" y="73"/>
                  </a:cubicBezTo>
                  <a:cubicBezTo>
                    <a:pt x="172" y="45"/>
                    <a:pt x="256" y="49"/>
                    <a:pt x="329" y="84"/>
                  </a:cubicBezTo>
                  <a:cubicBezTo>
                    <a:pt x="402" y="119"/>
                    <a:pt x="454" y="186"/>
                    <a:pt x="484" y="284"/>
                  </a:cubicBezTo>
                  <a:cubicBezTo>
                    <a:pt x="513" y="382"/>
                    <a:pt x="507" y="463"/>
                    <a:pt x="463" y="527"/>
                  </a:cubicBezTo>
                  <a:cubicBezTo>
                    <a:pt x="450" y="545"/>
                    <a:pt x="435" y="562"/>
                    <a:pt x="416" y="578"/>
                  </a:cubicBezTo>
                  <a:cubicBezTo>
                    <a:pt x="466" y="551"/>
                    <a:pt x="504" y="518"/>
                    <a:pt x="529" y="481"/>
                  </a:cubicBezTo>
                  <a:cubicBezTo>
                    <a:pt x="573" y="418"/>
                    <a:pt x="580" y="336"/>
                    <a:pt x="550" y="238"/>
                  </a:cubicBezTo>
                  <a:cubicBezTo>
                    <a:pt x="520" y="141"/>
                    <a:pt x="468" y="74"/>
                    <a:pt x="395" y="38"/>
                  </a:cubicBezTo>
                  <a:close/>
                </a:path>
              </a:pathLst>
            </a:custGeom>
            <a:solidFill>
              <a:srgbClr val="E559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ṩļí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7CE75EB-F58D-4249-AAAF-6F7657BEE6FE}"/>
                </a:ext>
              </a:extLst>
            </p:cNvPr>
            <p:cNvSpPr/>
            <p:nvPr/>
          </p:nvSpPr>
          <p:spPr bwMode="auto">
            <a:xfrm>
              <a:off x="7481888" y="3155950"/>
              <a:ext cx="407988" cy="403225"/>
            </a:xfrm>
            <a:custGeom>
              <a:avLst/>
              <a:gdLst>
                <a:gd name="T0" fmla="*/ 139 w 245"/>
                <a:gd name="T1" fmla="*/ 5 h 243"/>
                <a:gd name="T2" fmla="*/ 50 w 245"/>
                <a:gd name="T3" fmla="*/ 27 h 243"/>
                <a:gd name="T4" fmla="*/ 4 w 245"/>
                <a:gd name="T5" fmla="*/ 106 h 243"/>
                <a:gd name="T6" fmla="*/ 27 w 245"/>
                <a:gd name="T7" fmla="*/ 195 h 243"/>
                <a:gd name="T8" fmla="*/ 106 w 245"/>
                <a:gd name="T9" fmla="*/ 241 h 243"/>
                <a:gd name="T10" fmla="*/ 143 w 245"/>
                <a:gd name="T11" fmla="*/ 241 h 243"/>
                <a:gd name="T12" fmla="*/ 194 w 245"/>
                <a:gd name="T13" fmla="*/ 218 h 243"/>
                <a:gd name="T14" fmla="*/ 240 w 245"/>
                <a:gd name="T15" fmla="*/ 140 h 243"/>
                <a:gd name="T16" fmla="*/ 218 w 245"/>
                <a:gd name="T17" fmla="*/ 51 h 243"/>
                <a:gd name="T18" fmla="*/ 139 w 245"/>
                <a:gd name="T19" fmla="*/ 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243">
                  <a:moveTo>
                    <a:pt x="139" y="5"/>
                  </a:moveTo>
                  <a:cubicBezTo>
                    <a:pt x="106" y="0"/>
                    <a:pt x="76" y="8"/>
                    <a:pt x="50" y="27"/>
                  </a:cubicBezTo>
                  <a:cubicBezTo>
                    <a:pt x="24" y="47"/>
                    <a:pt x="9" y="73"/>
                    <a:pt x="4" y="106"/>
                  </a:cubicBezTo>
                  <a:cubicBezTo>
                    <a:pt x="0" y="139"/>
                    <a:pt x="7" y="169"/>
                    <a:pt x="27" y="195"/>
                  </a:cubicBezTo>
                  <a:cubicBezTo>
                    <a:pt x="46" y="221"/>
                    <a:pt x="73" y="236"/>
                    <a:pt x="106" y="241"/>
                  </a:cubicBezTo>
                  <a:cubicBezTo>
                    <a:pt x="119" y="243"/>
                    <a:pt x="131" y="243"/>
                    <a:pt x="143" y="241"/>
                  </a:cubicBezTo>
                  <a:cubicBezTo>
                    <a:pt x="161" y="238"/>
                    <a:pt x="178" y="230"/>
                    <a:pt x="194" y="218"/>
                  </a:cubicBezTo>
                  <a:cubicBezTo>
                    <a:pt x="220" y="199"/>
                    <a:pt x="236" y="172"/>
                    <a:pt x="240" y="140"/>
                  </a:cubicBezTo>
                  <a:cubicBezTo>
                    <a:pt x="245" y="107"/>
                    <a:pt x="237" y="77"/>
                    <a:pt x="218" y="51"/>
                  </a:cubicBezTo>
                  <a:cubicBezTo>
                    <a:pt x="198" y="25"/>
                    <a:pt x="172" y="9"/>
                    <a:pt x="139" y="5"/>
                  </a:cubicBezTo>
                  <a:close/>
                </a:path>
              </a:pathLst>
            </a:custGeom>
            <a:solidFill>
              <a:srgbClr val="F17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şļî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18784D8-5167-4FFD-B74E-695BD1B50A89}"/>
                </a:ext>
              </a:extLst>
            </p:cNvPr>
            <p:cNvSpPr/>
            <p:nvPr/>
          </p:nvSpPr>
          <p:spPr bwMode="auto">
            <a:xfrm>
              <a:off x="7615238" y="3160713"/>
              <a:ext cx="274638" cy="398463"/>
            </a:xfrm>
            <a:custGeom>
              <a:avLst/>
              <a:gdLst>
                <a:gd name="T0" fmla="*/ 138 w 165"/>
                <a:gd name="T1" fmla="*/ 48 h 240"/>
                <a:gd name="T2" fmla="*/ 59 w 165"/>
                <a:gd name="T3" fmla="*/ 2 h 240"/>
                <a:gd name="T4" fmla="*/ 28 w 165"/>
                <a:gd name="T5" fmla="*/ 1 h 240"/>
                <a:gd name="T6" fmla="*/ 82 w 165"/>
                <a:gd name="T7" fmla="*/ 41 h 240"/>
                <a:gd name="T8" fmla="*/ 104 w 165"/>
                <a:gd name="T9" fmla="*/ 130 h 240"/>
                <a:gd name="T10" fmla="*/ 58 w 165"/>
                <a:gd name="T11" fmla="*/ 208 h 240"/>
                <a:gd name="T12" fmla="*/ 7 w 165"/>
                <a:gd name="T13" fmla="*/ 231 h 240"/>
                <a:gd name="T14" fmla="*/ 0 w 165"/>
                <a:gd name="T15" fmla="*/ 232 h 240"/>
                <a:gd name="T16" fmla="*/ 26 w 165"/>
                <a:gd name="T17" fmla="*/ 238 h 240"/>
                <a:gd name="T18" fmla="*/ 63 w 165"/>
                <a:gd name="T19" fmla="*/ 238 h 240"/>
                <a:gd name="T20" fmla="*/ 114 w 165"/>
                <a:gd name="T21" fmla="*/ 215 h 240"/>
                <a:gd name="T22" fmla="*/ 160 w 165"/>
                <a:gd name="T23" fmla="*/ 137 h 240"/>
                <a:gd name="T24" fmla="*/ 138 w 165"/>
                <a:gd name="T25" fmla="*/ 4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240">
                  <a:moveTo>
                    <a:pt x="138" y="48"/>
                  </a:moveTo>
                  <a:cubicBezTo>
                    <a:pt x="118" y="22"/>
                    <a:pt x="92" y="6"/>
                    <a:pt x="59" y="2"/>
                  </a:cubicBezTo>
                  <a:cubicBezTo>
                    <a:pt x="48" y="0"/>
                    <a:pt x="38" y="0"/>
                    <a:pt x="28" y="1"/>
                  </a:cubicBezTo>
                  <a:cubicBezTo>
                    <a:pt x="50" y="9"/>
                    <a:pt x="68" y="22"/>
                    <a:pt x="82" y="41"/>
                  </a:cubicBezTo>
                  <a:cubicBezTo>
                    <a:pt x="101" y="67"/>
                    <a:pt x="109" y="97"/>
                    <a:pt x="104" y="130"/>
                  </a:cubicBezTo>
                  <a:cubicBezTo>
                    <a:pt x="100" y="162"/>
                    <a:pt x="84" y="189"/>
                    <a:pt x="58" y="208"/>
                  </a:cubicBezTo>
                  <a:cubicBezTo>
                    <a:pt x="42" y="220"/>
                    <a:pt x="25" y="228"/>
                    <a:pt x="7" y="231"/>
                  </a:cubicBezTo>
                  <a:cubicBezTo>
                    <a:pt x="5" y="231"/>
                    <a:pt x="3" y="231"/>
                    <a:pt x="0" y="232"/>
                  </a:cubicBezTo>
                  <a:cubicBezTo>
                    <a:pt x="8" y="234"/>
                    <a:pt x="17" y="237"/>
                    <a:pt x="26" y="238"/>
                  </a:cubicBezTo>
                  <a:cubicBezTo>
                    <a:pt x="39" y="240"/>
                    <a:pt x="51" y="240"/>
                    <a:pt x="63" y="238"/>
                  </a:cubicBezTo>
                  <a:cubicBezTo>
                    <a:pt x="81" y="235"/>
                    <a:pt x="98" y="227"/>
                    <a:pt x="114" y="215"/>
                  </a:cubicBezTo>
                  <a:cubicBezTo>
                    <a:pt x="140" y="196"/>
                    <a:pt x="156" y="169"/>
                    <a:pt x="160" y="137"/>
                  </a:cubicBezTo>
                  <a:cubicBezTo>
                    <a:pt x="165" y="104"/>
                    <a:pt x="157" y="74"/>
                    <a:pt x="138" y="48"/>
                  </a:cubicBezTo>
                  <a:close/>
                </a:path>
              </a:pathLst>
            </a:custGeom>
            <a:solidFill>
              <a:srgbClr val="E559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ïś1ï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5BE2300-4245-4DD3-9BB6-D430642377F4}"/>
                </a:ext>
              </a:extLst>
            </p:cNvPr>
            <p:cNvSpPr/>
            <p:nvPr/>
          </p:nvSpPr>
          <p:spPr bwMode="auto">
            <a:xfrm>
              <a:off x="7396163" y="1450975"/>
              <a:ext cx="1335088" cy="1636713"/>
            </a:xfrm>
            <a:custGeom>
              <a:avLst/>
              <a:gdLst>
                <a:gd name="T0" fmla="*/ 718 w 804"/>
                <a:gd name="T1" fmla="*/ 158 h 987"/>
                <a:gd name="T2" fmla="*/ 446 w 804"/>
                <a:gd name="T3" fmla="*/ 17 h 987"/>
                <a:gd name="T4" fmla="*/ 143 w 804"/>
                <a:gd name="T5" fmla="*/ 76 h 987"/>
                <a:gd name="T6" fmla="*/ 3 w 804"/>
                <a:gd name="T7" fmla="*/ 285 h 987"/>
                <a:gd name="T8" fmla="*/ 12 w 804"/>
                <a:gd name="T9" fmla="*/ 329 h 987"/>
                <a:gd name="T10" fmla="*/ 50 w 804"/>
                <a:gd name="T11" fmla="*/ 353 h 987"/>
                <a:gd name="T12" fmla="*/ 120 w 804"/>
                <a:gd name="T13" fmla="*/ 363 h 987"/>
                <a:gd name="T14" fmla="*/ 182 w 804"/>
                <a:gd name="T15" fmla="*/ 321 h 987"/>
                <a:gd name="T16" fmla="*/ 254 w 804"/>
                <a:gd name="T17" fmla="*/ 213 h 987"/>
                <a:gd name="T18" fmla="*/ 421 w 804"/>
                <a:gd name="T19" fmla="*/ 183 h 987"/>
                <a:gd name="T20" fmla="*/ 572 w 804"/>
                <a:gd name="T21" fmla="*/ 260 h 987"/>
                <a:gd name="T22" fmla="*/ 606 w 804"/>
                <a:gd name="T23" fmla="*/ 423 h 987"/>
                <a:gd name="T24" fmla="*/ 503 w 804"/>
                <a:gd name="T25" fmla="*/ 595 h 987"/>
                <a:gd name="T26" fmla="*/ 242 w 804"/>
                <a:gd name="T27" fmla="*/ 605 h 987"/>
                <a:gd name="T28" fmla="*/ 211 w 804"/>
                <a:gd name="T29" fmla="*/ 600 h 987"/>
                <a:gd name="T30" fmla="*/ 148 w 804"/>
                <a:gd name="T31" fmla="*/ 648 h 987"/>
                <a:gd name="T32" fmla="*/ 111 w 804"/>
                <a:gd name="T33" fmla="*/ 913 h 987"/>
                <a:gd name="T34" fmla="*/ 121 w 804"/>
                <a:gd name="T35" fmla="*/ 955 h 987"/>
                <a:gd name="T36" fmla="*/ 158 w 804"/>
                <a:gd name="T37" fmla="*/ 976 h 987"/>
                <a:gd name="T38" fmla="*/ 230 w 804"/>
                <a:gd name="T39" fmla="*/ 986 h 987"/>
                <a:gd name="T40" fmla="*/ 246 w 804"/>
                <a:gd name="T41" fmla="*/ 986 h 987"/>
                <a:gd name="T42" fmla="*/ 293 w 804"/>
                <a:gd name="T43" fmla="*/ 939 h 987"/>
                <a:gd name="T44" fmla="*/ 317 w 804"/>
                <a:gd name="T45" fmla="*/ 767 h 987"/>
                <a:gd name="T46" fmla="*/ 321 w 804"/>
                <a:gd name="T47" fmla="*/ 764 h 987"/>
                <a:gd name="T48" fmla="*/ 638 w 804"/>
                <a:gd name="T49" fmla="*/ 719 h 987"/>
                <a:gd name="T50" fmla="*/ 787 w 804"/>
                <a:gd name="T51" fmla="*/ 460 h 987"/>
                <a:gd name="T52" fmla="*/ 718 w 804"/>
                <a:gd name="T53" fmla="*/ 158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4" h="987">
                  <a:moveTo>
                    <a:pt x="718" y="158"/>
                  </a:moveTo>
                  <a:cubicBezTo>
                    <a:pt x="656" y="81"/>
                    <a:pt x="564" y="33"/>
                    <a:pt x="446" y="17"/>
                  </a:cubicBezTo>
                  <a:cubicBezTo>
                    <a:pt x="327" y="0"/>
                    <a:pt x="225" y="20"/>
                    <a:pt x="143" y="76"/>
                  </a:cubicBezTo>
                  <a:cubicBezTo>
                    <a:pt x="71" y="125"/>
                    <a:pt x="24" y="195"/>
                    <a:pt x="3" y="285"/>
                  </a:cubicBezTo>
                  <a:cubicBezTo>
                    <a:pt x="0" y="300"/>
                    <a:pt x="3" y="316"/>
                    <a:pt x="12" y="329"/>
                  </a:cubicBezTo>
                  <a:cubicBezTo>
                    <a:pt x="21" y="342"/>
                    <a:pt x="35" y="351"/>
                    <a:pt x="50" y="353"/>
                  </a:cubicBezTo>
                  <a:cubicBezTo>
                    <a:pt x="120" y="363"/>
                    <a:pt x="120" y="363"/>
                    <a:pt x="120" y="363"/>
                  </a:cubicBezTo>
                  <a:cubicBezTo>
                    <a:pt x="148" y="367"/>
                    <a:pt x="175" y="349"/>
                    <a:pt x="182" y="321"/>
                  </a:cubicBezTo>
                  <a:cubicBezTo>
                    <a:pt x="195" y="273"/>
                    <a:pt x="218" y="237"/>
                    <a:pt x="254" y="213"/>
                  </a:cubicBezTo>
                  <a:cubicBezTo>
                    <a:pt x="297" y="183"/>
                    <a:pt x="353" y="173"/>
                    <a:pt x="421" y="183"/>
                  </a:cubicBezTo>
                  <a:cubicBezTo>
                    <a:pt x="489" y="192"/>
                    <a:pt x="540" y="218"/>
                    <a:pt x="572" y="260"/>
                  </a:cubicBezTo>
                  <a:cubicBezTo>
                    <a:pt x="604" y="302"/>
                    <a:pt x="616" y="356"/>
                    <a:pt x="606" y="423"/>
                  </a:cubicBezTo>
                  <a:cubicBezTo>
                    <a:pt x="593" y="514"/>
                    <a:pt x="559" y="572"/>
                    <a:pt x="503" y="595"/>
                  </a:cubicBezTo>
                  <a:cubicBezTo>
                    <a:pt x="444" y="619"/>
                    <a:pt x="356" y="622"/>
                    <a:pt x="242" y="605"/>
                  </a:cubicBezTo>
                  <a:cubicBezTo>
                    <a:pt x="211" y="600"/>
                    <a:pt x="211" y="600"/>
                    <a:pt x="211" y="600"/>
                  </a:cubicBezTo>
                  <a:cubicBezTo>
                    <a:pt x="181" y="596"/>
                    <a:pt x="153" y="617"/>
                    <a:pt x="148" y="648"/>
                  </a:cubicBezTo>
                  <a:cubicBezTo>
                    <a:pt x="111" y="913"/>
                    <a:pt x="111" y="913"/>
                    <a:pt x="111" y="913"/>
                  </a:cubicBezTo>
                  <a:cubicBezTo>
                    <a:pt x="109" y="928"/>
                    <a:pt x="112" y="943"/>
                    <a:pt x="121" y="955"/>
                  </a:cubicBezTo>
                  <a:cubicBezTo>
                    <a:pt x="130" y="966"/>
                    <a:pt x="143" y="974"/>
                    <a:pt x="158" y="976"/>
                  </a:cubicBezTo>
                  <a:cubicBezTo>
                    <a:pt x="230" y="986"/>
                    <a:pt x="230" y="986"/>
                    <a:pt x="230" y="986"/>
                  </a:cubicBezTo>
                  <a:cubicBezTo>
                    <a:pt x="235" y="987"/>
                    <a:pt x="241" y="987"/>
                    <a:pt x="246" y="986"/>
                  </a:cubicBezTo>
                  <a:cubicBezTo>
                    <a:pt x="270" y="982"/>
                    <a:pt x="289" y="964"/>
                    <a:pt x="293" y="939"/>
                  </a:cubicBezTo>
                  <a:cubicBezTo>
                    <a:pt x="317" y="767"/>
                    <a:pt x="317" y="767"/>
                    <a:pt x="317" y="767"/>
                  </a:cubicBezTo>
                  <a:cubicBezTo>
                    <a:pt x="317" y="765"/>
                    <a:pt x="319" y="763"/>
                    <a:pt x="321" y="764"/>
                  </a:cubicBezTo>
                  <a:cubicBezTo>
                    <a:pt x="455" y="779"/>
                    <a:pt x="561" y="764"/>
                    <a:pt x="638" y="719"/>
                  </a:cubicBezTo>
                  <a:cubicBezTo>
                    <a:pt x="719" y="671"/>
                    <a:pt x="769" y="584"/>
                    <a:pt x="787" y="460"/>
                  </a:cubicBezTo>
                  <a:cubicBezTo>
                    <a:pt x="804" y="336"/>
                    <a:pt x="781" y="235"/>
                    <a:pt x="718" y="158"/>
                  </a:cubicBezTo>
                  <a:close/>
                </a:path>
              </a:pathLst>
            </a:custGeom>
            <a:solidFill>
              <a:srgbClr val="F17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íS1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A1DEE00-46AF-4ABB-8953-C81D4375B190}"/>
                </a:ext>
              </a:extLst>
            </p:cNvPr>
            <p:cNvSpPr/>
            <p:nvPr/>
          </p:nvSpPr>
          <p:spPr bwMode="auto">
            <a:xfrm>
              <a:off x="7802563" y="1460500"/>
              <a:ext cx="928688" cy="1263650"/>
            </a:xfrm>
            <a:custGeom>
              <a:avLst/>
              <a:gdLst>
                <a:gd name="T0" fmla="*/ 473 w 559"/>
                <a:gd name="T1" fmla="*/ 152 h 762"/>
                <a:gd name="T2" fmla="*/ 201 w 559"/>
                <a:gd name="T3" fmla="*/ 11 h 762"/>
                <a:gd name="T4" fmla="*/ 0 w 559"/>
                <a:gd name="T5" fmla="*/ 22 h 762"/>
                <a:gd name="T6" fmla="*/ 103 w 559"/>
                <a:gd name="T7" fmla="*/ 27 h 762"/>
                <a:gd name="T8" fmla="*/ 376 w 559"/>
                <a:gd name="T9" fmla="*/ 168 h 762"/>
                <a:gd name="T10" fmla="*/ 444 w 559"/>
                <a:gd name="T11" fmla="*/ 470 h 762"/>
                <a:gd name="T12" fmla="*/ 296 w 559"/>
                <a:gd name="T13" fmla="*/ 729 h 762"/>
                <a:gd name="T14" fmla="*/ 217 w 559"/>
                <a:gd name="T15" fmla="*/ 762 h 762"/>
                <a:gd name="T16" fmla="*/ 393 w 559"/>
                <a:gd name="T17" fmla="*/ 713 h 762"/>
                <a:gd name="T18" fmla="*/ 542 w 559"/>
                <a:gd name="T19" fmla="*/ 454 h 762"/>
                <a:gd name="T20" fmla="*/ 473 w 559"/>
                <a:gd name="T21" fmla="*/ 15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9" h="762">
                  <a:moveTo>
                    <a:pt x="473" y="152"/>
                  </a:moveTo>
                  <a:cubicBezTo>
                    <a:pt x="411" y="75"/>
                    <a:pt x="319" y="27"/>
                    <a:pt x="201" y="11"/>
                  </a:cubicBezTo>
                  <a:cubicBezTo>
                    <a:pt x="127" y="0"/>
                    <a:pt x="60" y="4"/>
                    <a:pt x="0" y="22"/>
                  </a:cubicBezTo>
                  <a:cubicBezTo>
                    <a:pt x="33" y="20"/>
                    <a:pt x="67" y="22"/>
                    <a:pt x="103" y="27"/>
                  </a:cubicBezTo>
                  <a:cubicBezTo>
                    <a:pt x="222" y="43"/>
                    <a:pt x="313" y="91"/>
                    <a:pt x="376" y="168"/>
                  </a:cubicBezTo>
                  <a:cubicBezTo>
                    <a:pt x="439" y="245"/>
                    <a:pt x="462" y="347"/>
                    <a:pt x="444" y="470"/>
                  </a:cubicBezTo>
                  <a:cubicBezTo>
                    <a:pt x="427" y="594"/>
                    <a:pt x="377" y="681"/>
                    <a:pt x="296" y="729"/>
                  </a:cubicBezTo>
                  <a:cubicBezTo>
                    <a:pt x="272" y="743"/>
                    <a:pt x="246" y="754"/>
                    <a:pt x="217" y="762"/>
                  </a:cubicBezTo>
                  <a:cubicBezTo>
                    <a:pt x="287" y="757"/>
                    <a:pt x="345" y="741"/>
                    <a:pt x="393" y="713"/>
                  </a:cubicBezTo>
                  <a:cubicBezTo>
                    <a:pt x="474" y="665"/>
                    <a:pt x="524" y="578"/>
                    <a:pt x="542" y="454"/>
                  </a:cubicBezTo>
                  <a:cubicBezTo>
                    <a:pt x="559" y="330"/>
                    <a:pt x="536" y="229"/>
                    <a:pt x="473" y="152"/>
                  </a:cubicBezTo>
                  <a:close/>
                </a:path>
              </a:pathLst>
            </a:custGeom>
            <a:solidFill>
              <a:srgbClr val="E559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şli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01259F2-44E0-4149-A2F1-8AEB67B4B63E}"/>
                </a:ext>
              </a:extLst>
            </p:cNvPr>
            <p:cNvSpPr/>
            <p:nvPr/>
          </p:nvSpPr>
          <p:spPr bwMode="auto">
            <a:xfrm>
              <a:off x="7888288" y="5145088"/>
              <a:ext cx="169863" cy="160338"/>
            </a:xfrm>
            <a:custGeom>
              <a:avLst/>
              <a:gdLst>
                <a:gd name="T0" fmla="*/ 0 w 107"/>
                <a:gd name="T1" fmla="*/ 13 h 101"/>
                <a:gd name="T2" fmla="*/ 41 w 107"/>
                <a:gd name="T3" fmla="*/ 0 h 101"/>
                <a:gd name="T4" fmla="*/ 107 w 107"/>
                <a:gd name="T5" fmla="*/ 101 h 101"/>
                <a:gd name="T6" fmla="*/ 41 w 107"/>
                <a:gd name="T7" fmla="*/ 101 h 101"/>
                <a:gd name="T8" fmla="*/ 2 w 107"/>
                <a:gd name="T9" fmla="*/ 81 h 101"/>
                <a:gd name="T10" fmla="*/ 0 w 107"/>
                <a:gd name="T11" fmla="*/ 13 h 101"/>
              </a:gdLst>
              <a:ahLst/>
              <a:cxnLst>
                <a:cxn ang="0">
                  <a:pos x="T0" y="T1"/>
                </a:cxn>
                <a:cxn ang="0">
                  <a:pos x="T2" y="T3"/>
                </a:cxn>
                <a:cxn ang="0">
                  <a:pos x="T4" y="T5"/>
                </a:cxn>
                <a:cxn ang="0">
                  <a:pos x="T6" y="T7"/>
                </a:cxn>
                <a:cxn ang="0">
                  <a:pos x="T8" y="T9"/>
                </a:cxn>
                <a:cxn ang="0">
                  <a:pos x="T10" y="T11"/>
                </a:cxn>
              </a:cxnLst>
              <a:rect l="0" t="0" r="r" b="b"/>
              <a:pathLst>
                <a:path w="107" h="101">
                  <a:moveTo>
                    <a:pt x="0" y="13"/>
                  </a:moveTo>
                  <a:lnTo>
                    <a:pt x="41" y="0"/>
                  </a:lnTo>
                  <a:lnTo>
                    <a:pt x="107" y="101"/>
                  </a:lnTo>
                  <a:lnTo>
                    <a:pt x="41" y="101"/>
                  </a:lnTo>
                  <a:lnTo>
                    <a:pt x="2" y="81"/>
                  </a:lnTo>
                  <a:lnTo>
                    <a:pt x="0" y="13"/>
                  </a:ln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išļ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1BC746A-586F-44E0-A1E5-10E33F9866A4}"/>
                </a:ext>
              </a:extLst>
            </p:cNvPr>
            <p:cNvSpPr/>
            <p:nvPr/>
          </p:nvSpPr>
          <p:spPr bwMode="auto">
            <a:xfrm>
              <a:off x="6623050" y="4843463"/>
              <a:ext cx="498475" cy="423863"/>
            </a:xfrm>
            <a:custGeom>
              <a:avLst/>
              <a:gdLst>
                <a:gd name="T0" fmla="*/ 60 w 300"/>
                <a:gd name="T1" fmla="*/ 0 h 255"/>
                <a:gd name="T2" fmla="*/ 6 w 300"/>
                <a:gd name="T3" fmla="*/ 76 h 255"/>
                <a:gd name="T4" fmla="*/ 15 w 300"/>
                <a:gd name="T5" fmla="*/ 180 h 255"/>
                <a:gd name="T6" fmla="*/ 98 w 300"/>
                <a:gd name="T7" fmla="*/ 255 h 255"/>
                <a:gd name="T8" fmla="*/ 251 w 300"/>
                <a:gd name="T9" fmla="*/ 246 h 255"/>
                <a:gd name="T10" fmla="*/ 300 w 300"/>
                <a:gd name="T11" fmla="*/ 29 h 255"/>
                <a:gd name="T12" fmla="*/ 60 w 300"/>
                <a:gd name="T13" fmla="*/ 0 h 255"/>
              </a:gdLst>
              <a:ahLst/>
              <a:cxnLst>
                <a:cxn ang="0">
                  <a:pos x="T0" y="T1"/>
                </a:cxn>
                <a:cxn ang="0">
                  <a:pos x="T2" y="T3"/>
                </a:cxn>
                <a:cxn ang="0">
                  <a:pos x="T4" y="T5"/>
                </a:cxn>
                <a:cxn ang="0">
                  <a:pos x="T6" y="T7"/>
                </a:cxn>
                <a:cxn ang="0">
                  <a:pos x="T8" y="T9"/>
                </a:cxn>
                <a:cxn ang="0">
                  <a:pos x="T10" y="T11"/>
                </a:cxn>
                <a:cxn ang="0">
                  <a:pos x="T12" y="T13"/>
                </a:cxn>
              </a:cxnLst>
              <a:rect l="0" t="0" r="r" b="b"/>
              <a:pathLst>
                <a:path w="300" h="255">
                  <a:moveTo>
                    <a:pt x="60" y="0"/>
                  </a:moveTo>
                  <a:cubicBezTo>
                    <a:pt x="60" y="0"/>
                    <a:pt x="5" y="40"/>
                    <a:pt x="6" y="76"/>
                  </a:cubicBezTo>
                  <a:cubicBezTo>
                    <a:pt x="6" y="76"/>
                    <a:pt x="0" y="151"/>
                    <a:pt x="15" y="180"/>
                  </a:cubicBezTo>
                  <a:cubicBezTo>
                    <a:pt x="98" y="255"/>
                    <a:pt x="98" y="255"/>
                    <a:pt x="98" y="255"/>
                  </a:cubicBezTo>
                  <a:cubicBezTo>
                    <a:pt x="251" y="246"/>
                    <a:pt x="251" y="246"/>
                    <a:pt x="251" y="246"/>
                  </a:cubicBezTo>
                  <a:cubicBezTo>
                    <a:pt x="300" y="29"/>
                    <a:pt x="300" y="29"/>
                    <a:pt x="300" y="29"/>
                  </a:cubicBezTo>
                  <a:lnTo>
                    <a:pt x="60" y="0"/>
                  </a:lnTo>
                  <a:close/>
                </a:path>
              </a:pathLst>
            </a:custGeom>
            <a:solidFill>
              <a:srgbClr val="3B30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iṩḷí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DBD81F5-85E9-495B-881A-DC0CAE6188ED}"/>
                </a:ext>
              </a:extLst>
            </p:cNvPr>
            <p:cNvSpPr/>
            <p:nvPr/>
          </p:nvSpPr>
          <p:spPr bwMode="auto">
            <a:xfrm>
              <a:off x="6780213" y="4741863"/>
              <a:ext cx="1125538" cy="542925"/>
            </a:xfrm>
            <a:custGeom>
              <a:avLst/>
              <a:gdLst>
                <a:gd name="T0" fmla="*/ 133 w 678"/>
                <a:gd name="T1" fmla="*/ 109 h 327"/>
                <a:gd name="T2" fmla="*/ 45 w 678"/>
                <a:gd name="T3" fmla="*/ 138 h 327"/>
                <a:gd name="T4" fmla="*/ 0 w 678"/>
                <a:gd name="T5" fmla="*/ 221 h 327"/>
                <a:gd name="T6" fmla="*/ 79 w 678"/>
                <a:gd name="T7" fmla="*/ 327 h 327"/>
                <a:gd name="T8" fmla="*/ 678 w 678"/>
                <a:gd name="T9" fmla="*/ 325 h 327"/>
                <a:gd name="T10" fmla="*/ 677 w 678"/>
                <a:gd name="T11" fmla="*/ 253 h 327"/>
                <a:gd name="T12" fmla="*/ 483 w 678"/>
                <a:gd name="T13" fmla="*/ 199 h 327"/>
                <a:gd name="T14" fmla="*/ 523 w 678"/>
                <a:gd name="T15" fmla="*/ 150 h 327"/>
                <a:gd name="T16" fmla="*/ 514 w 678"/>
                <a:gd name="T17" fmla="*/ 62 h 327"/>
                <a:gd name="T18" fmla="*/ 477 w 678"/>
                <a:gd name="T19" fmla="*/ 4 h 327"/>
                <a:gd name="T20" fmla="*/ 133 w 678"/>
                <a:gd name="T21" fmla="*/ 109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8" h="327">
                  <a:moveTo>
                    <a:pt x="133" y="109"/>
                  </a:moveTo>
                  <a:cubicBezTo>
                    <a:pt x="133" y="109"/>
                    <a:pt x="67" y="93"/>
                    <a:pt x="45" y="138"/>
                  </a:cubicBezTo>
                  <a:cubicBezTo>
                    <a:pt x="0" y="221"/>
                    <a:pt x="0" y="221"/>
                    <a:pt x="0" y="221"/>
                  </a:cubicBezTo>
                  <a:cubicBezTo>
                    <a:pt x="79" y="327"/>
                    <a:pt x="79" y="327"/>
                    <a:pt x="79" y="327"/>
                  </a:cubicBezTo>
                  <a:cubicBezTo>
                    <a:pt x="678" y="325"/>
                    <a:pt x="678" y="325"/>
                    <a:pt x="678" y="325"/>
                  </a:cubicBezTo>
                  <a:cubicBezTo>
                    <a:pt x="677" y="253"/>
                    <a:pt x="677" y="253"/>
                    <a:pt x="677" y="253"/>
                  </a:cubicBezTo>
                  <a:cubicBezTo>
                    <a:pt x="483" y="199"/>
                    <a:pt x="483" y="199"/>
                    <a:pt x="483" y="199"/>
                  </a:cubicBezTo>
                  <a:cubicBezTo>
                    <a:pt x="500" y="187"/>
                    <a:pt x="515" y="169"/>
                    <a:pt x="523" y="150"/>
                  </a:cubicBezTo>
                  <a:cubicBezTo>
                    <a:pt x="538" y="117"/>
                    <a:pt x="526" y="93"/>
                    <a:pt x="514" y="62"/>
                  </a:cubicBezTo>
                  <a:cubicBezTo>
                    <a:pt x="510" y="52"/>
                    <a:pt x="492" y="0"/>
                    <a:pt x="477" y="4"/>
                  </a:cubicBezTo>
                  <a:lnTo>
                    <a:pt x="133" y="109"/>
                  </a:lnTo>
                  <a:close/>
                </a:path>
              </a:pathLst>
            </a:custGeom>
            <a:solidFill>
              <a:srgbClr val="424D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îṣḷï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98DEC63-C49B-42DE-BB23-F9440830A9F5}"/>
                </a:ext>
              </a:extLst>
            </p:cNvPr>
            <p:cNvSpPr/>
            <p:nvPr/>
          </p:nvSpPr>
          <p:spPr bwMode="auto">
            <a:xfrm>
              <a:off x="6369050" y="3460750"/>
              <a:ext cx="119063" cy="131763"/>
            </a:xfrm>
            <a:custGeom>
              <a:avLst/>
              <a:gdLst>
                <a:gd name="T0" fmla="*/ 29 w 75"/>
                <a:gd name="T1" fmla="*/ 65 h 83"/>
                <a:gd name="T2" fmla="*/ 0 w 75"/>
                <a:gd name="T3" fmla="*/ 13 h 83"/>
                <a:gd name="T4" fmla="*/ 22 w 75"/>
                <a:gd name="T5" fmla="*/ 0 h 83"/>
                <a:gd name="T6" fmla="*/ 49 w 75"/>
                <a:gd name="T7" fmla="*/ 31 h 83"/>
                <a:gd name="T8" fmla="*/ 56 w 75"/>
                <a:gd name="T9" fmla="*/ 20 h 83"/>
                <a:gd name="T10" fmla="*/ 75 w 75"/>
                <a:gd name="T11" fmla="*/ 67 h 83"/>
                <a:gd name="T12" fmla="*/ 55 w 75"/>
                <a:gd name="T13" fmla="*/ 83 h 83"/>
                <a:gd name="T14" fmla="*/ 29 w 75"/>
                <a:gd name="T15" fmla="*/ 65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83">
                  <a:moveTo>
                    <a:pt x="29" y="65"/>
                  </a:moveTo>
                  <a:lnTo>
                    <a:pt x="0" y="13"/>
                  </a:lnTo>
                  <a:lnTo>
                    <a:pt x="22" y="0"/>
                  </a:lnTo>
                  <a:lnTo>
                    <a:pt x="49" y="31"/>
                  </a:lnTo>
                  <a:lnTo>
                    <a:pt x="56" y="20"/>
                  </a:lnTo>
                  <a:lnTo>
                    <a:pt x="75" y="67"/>
                  </a:lnTo>
                  <a:lnTo>
                    <a:pt x="55" y="83"/>
                  </a:lnTo>
                  <a:lnTo>
                    <a:pt x="29" y="65"/>
                  </a:lnTo>
                  <a:close/>
                </a:path>
              </a:pathLst>
            </a:custGeom>
            <a:solidFill>
              <a:srgbClr val="AF74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sļî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7A9E192-84A4-4C40-91F6-152ECB7EA748}"/>
                </a:ext>
              </a:extLst>
            </p:cNvPr>
            <p:cNvSpPr/>
            <p:nvPr/>
          </p:nvSpPr>
          <p:spPr bwMode="auto">
            <a:xfrm>
              <a:off x="6426200" y="3538538"/>
              <a:ext cx="655638" cy="552450"/>
            </a:xfrm>
            <a:custGeom>
              <a:avLst/>
              <a:gdLst>
                <a:gd name="T0" fmla="*/ 413 w 413"/>
                <a:gd name="T1" fmla="*/ 135 h 348"/>
                <a:gd name="T2" fmla="*/ 215 w 413"/>
                <a:gd name="T3" fmla="*/ 189 h 348"/>
                <a:gd name="T4" fmla="*/ 38 w 413"/>
                <a:gd name="T5" fmla="*/ 0 h 348"/>
                <a:gd name="T6" fmla="*/ 0 w 413"/>
                <a:gd name="T7" fmla="*/ 35 h 348"/>
                <a:gd name="T8" fmla="*/ 162 w 413"/>
                <a:gd name="T9" fmla="*/ 348 h 348"/>
                <a:gd name="T10" fmla="*/ 404 w 413"/>
                <a:gd name="T11" fmla="*/ 299 h 348"/>
                <a:gd name="T12" fmla="*/ 413 w 413"/>
                <a:gd name="T13" fmla="*/ 135 h 348"/>
              </a:gdLst>
              <a:ahLst/>
              <a:cxnLst>
                <a:cxn ang="0">
                  <a:pos x="T0" y="T1"/>
                </a:cxn>
                <a:cxn ang="0">
                  <a:pos x="T2" y="T3"/>
                </a:cxn>
                <a:cxn ang="0">
                  <a:pos x="T4" y="T5"/>
                </a:cxn>
                <a:cxn ang="0">
                  <a:pos x="T6" y="T7"/>
                </a:cxn>
                <a:cxn ang="0">
                  <a:pos x="T8" y="T9"/>
                </a:cxn>
                <a:cxn ang="0">
                  <a:pos x="T10" y="T11"/>
                </a:cxn>
                <a:cxn ang="0">
                  <a:pos x="T12" y="T13"/>
                </a:cxn>
              </a:cxnLst>
              <a:rect l="0" t="0" r="r" b="b"/>
              <a:pathLst>
                <a:path w="413" h="348">
                  <a:moveTo>
                    <a:pt x="413" y="135"/>
                  </a:moveTo>
                  <a:lnTo>
                    <a:pt x="215" y="189"/>
                  </a:lnTo>
                  <a:lnTo>
                    <a:pt x="38" y="0"/>
                  </a:lnTo>
                  <a:lnTo>
                    <a:pt x="0" y="35"/>
                  </a:lnTo>
                  <a:lnTo>
                    <a:pt x="162" y="348"/>
                  </a:lnTo>
                  <a:lnTo>
                    <a:pt x="404" y="299"/>
                  </a:lnTo>
                  <a:lnTo>
                    <a:pt x="413" y="135"/>
                  </a:lnTo>
                  <a:close/>
                </a:path>
              </a:pathLst>
            </a:custGeom>
            <a:solidFill>
              <a:srgbClr val="F6D5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ŝ1ï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7B7FC8F-10F4-473C-935F-562ADB3CC892}"/>
                </a:ext>
              </a:extLst>
            </p:cNvPr>
            <p:cNvSpPr/>
            <p:nvPr/>
          </p:nvSpPr>
          <p:spPr bwMode="auto">
            <a:xfrm>
              <a:off x="6704013" y="3746500"/>
              <a:ext cx="1012825" cy="1204913"/>
            </a:xfrm>
            <a:custGeom>
              <a:avLst/>
              <a:gdLst>
                <a:gd name="T0" fmla="*/ 40 w 610"/>
                <a:gd name="T1" fmla="*/ 541 h 727"/>
                <a:gd name="T2" fmla="*/ 105 w 610"/>
                <a:gd name="T3" fmla="*/ 183 h 727"/>
                <a:gd name="T4" fmla="*/ 130 w 610"/>
                <a:gd name="T5" fmla="*/ 79 h 727"/>
                <a:gd name="T6" fmla="*/ 210 w 610"/>
                <a:gd name="T7" fmla="*/ 13 h 727"/>
                <a:gd name="T8" fmla="*/ 346 w 610"/>
                <a:gd name="T9" fmla="*/ 2 h 727"/>
                <a:gd name="T10" fmla="*/ 458 w 610"/>
                <a:gd name="T11" fmla="*/ 235 h 727"/>
                <a:gd name="T12" fmla="*/ 524 w 610"/>
                <a:gd name="T13" fmla="*/ 375 h 727"/>
                <a:gd name="T14" fmla="*/ 562 w 610"/>
                <a:gd name="T15" fmla="*/ 524 h 727"/>
                <a:gd name="T16" fmla="*/ 573 w 610"/>
                <a:gd name="T17" fmla="*/ 680 h 727"/>
                <a:gd name="T18" fmla="*/ 563 w 610"/>
                <a:gd name="T19" fmla="*/ 683 h 727"/>
                <a:gd name="T20" fmla="*/ 380 w 610"/>
                <a:gd name="T21" fmla="*/ 722 h 727"/>
                <a:gd name="T22" fmla="*/ 213 w 610"/>
                <a:gd name="T23" fmla="*/ 719 h 727"/>
                <a:gd name="T24" fmla="*/ 0 w 610"/>
                <a:gd name="T25" fmla="*/ 655 h 727"/>
                <a:gd name="T26" fmla="*/ 40 w 610"/>
                <a:gd name="T27" fmla="*/ 54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0" h="727">
                  <a:moveTo>
                    <a:pt x="40" y="541"/>
                  </a:moveTo>
                  <a:cubicBezTo>
                    <a:pt x="82" y="426"/>
                    <a:pt x="90" y="304"/>
                    <a:pt x="105" y="183"/>
                  </a:cubicBezTo>
                  <a:cubicBezTo>
                    <a:pt x="109" y="147"/>
                    <a:pt x="114" y="111"/>
                    <a:pt x="130" y="79"/>
                  </a:cubicBezTo>
                  <a:cubicBezTo>
                    <a:pt x="148" y="42"/>
                    <a:pt x="177" y="23"/>
                    <a:pt x="210" y="13"/>
                  </a:cubicBezTo>
                  <a:cubicBezTo>
                    <a:pt x="253" y="0"/>
                    <a:pt x="302" y="3"/>
                    <a:pt x="346" y="2"/>
                  </a:cubicBezTo>
                  <a:cubicBezTo>
                    <a:pt x="387" y="2"/>
                    <a:pt x="419" y="158"/>
                    <a:pt x="458" y="235"/>
                  </a:cubicBezTo>
                  <a:cubicBezTo>
                    <a:pt x="483" y="282"/>
                    <a:pt x="508" y="324"/>
                    <a:pt x="524" y="375"/>
                  </a:cubicBezTo>
                  <a:cubicBezTo>
                    <a:pt x="539" y="424"/>
                    <a:pt x="553" y="474"/>
                    <a:pt x="562" y="524"/>
                  </a:cubicBezTo>
                  <a:cubicBezTo>
                    <a:pt x="574" y="601"/>
                    <a:pt x="610" y="655"/>
                    <a:pt x="573" y="680"/>
                  </a:cubicBezTo>
                  <a:cubicBezTo>
                    <a:pt x="570" y="681"/>
                    <a:pt x="566" y="682"/>
                    <a:pt x="563" y="683"/>
                  </a:cubicBezTo>
                  <a:cubicBezTo>
                    <a:pt x="504" y="702"/>
                    <a:pt x="442" y="715"/>
                    <a:pt x="380" y="722"/>
                  </a:cubicBezTo>
                  <a:cubicBezTo>
                    <a:pt x="325" y="727"/>
                    <a:pt x="269" y="727"/>
                    <a:pt x="213" y="719"/>
                  </a:cubicBezTo>
                  <a:cubicBezTo>
                    <a:pt x="138" y="709"/>
                    <a:pt x="65" y="696"/>
                    <a:pt x="0" y="655"/>
                  </a:cubicBezTo>
                  <a:cubicBezTo>
                    <a:pt x="13" y="617"/>
                    <a:pt x="27" y="579"/>
                    <a:pt x="40" y="541"/>
                  </a:cubicBezTo>
                  <a:close/>
                </a:path>
              </a:pathLst>
            </a:custGeom>
            <a:solidFill>
              <a:srgbClr val="F6D5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ṧḻï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31D38BB-DDD0-4A44-8E12-8387A3C932B8}"/>
                </a:ext>
              </a:extLst>
            </p:cNvPr>
            <p:cNvSpPr/>
            <p:nvPr/>
          </p:nvSpPr>
          <p:spPr bwMode="auto">
            <a:xfrm>
              <a:off x="7043738" y="3390900"/>
              <a:ext cx="298450" cy="417513"/>
            </a:xfrm>
            <a:custGeom>
              <a:avLst/>
              <a:gdLst>
                <a:gd name="T0" fmla="*/ 165 w 179"/>
                <a:gd name="T1" fmla="*/ 101 h 252"/>
                <a:gd name="T2" fmla="*/ 14 w 179"/>
                <a:gd name="T3" fmla="*/ 82 h 252"/>
                <a:gd name="T4" fmla="*/ 4 w 179"/>
                <a:gd name="T5" fmla="*/ 159 h 252"/>
                <a:gd name="T6" fmla="*/ 47 w 179"/>
                <a:gd name="T7" fmla="*/ 220 h 252"/>
                <a:gd name="T8" fmla="*/ 47 w 179"/>
                <a:gd name="T9" fmla="*/ 221 h 252"/>
                <a:gd name="T10" fmla="*/ 44 w 179"/>
                <a:gd name="T11" fmla="*/ 240 h 252"/>
                <a:gd name="T12" fmla="*/ 44 w 179"/>
                <a:gd name="T13" fmla="*/ 244 h 252"/>
                <a:gd name="T14" fmla="*/ 48 w 179"/>
                <a:gd name="T15" fmla="*/ 247 h 252"/>
                <a:gd name="T16" fmla="*/ 72 w 179"/>
                <a:gd name="T17" fmla="*/ 251 h 252"/>
                <a:gd name="T18" fmla="*/ 83 w 179"/>
                <a:gd name="T19" fmla="*/ 251 h 252"/>
                <a:gd name="T20" fmla="*/ 96 w 179"/>
                <a:gd name="T21" fmla="*/ 230 h 252"/>
                <a:gd name="T22" fmla="*/ 96 w 179"/>
                <a:gd name="T23" fmla="*/ 224 h 252"/>
                <a:gd name="T24" fmla="*/ 165 w 179"/>
                <a:gd name="T25" fmla="*/ 10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52">
                  <a:moveTo>
                    <a:pt x="165" y="101"/>
                  </a:moveTo>
                  <a:cubicBezTo>
                    <a:pt x="143" y="29"/>
                    <a:pt x="40" y="0"/>
                    <a:pt x="14" y="82"/>
                  </a:cubicBezTo>
                  <a:cubicBezTo>
                    <a:pt x="6" y="107"/>
                    <a:pt x="0" y="133"/>
                    <a:pt x="4" y="159"/>
                  </a:cubicBezTo>
                  <a:cubicBezTo>
                    <a:pt x="8" y="184"/>
                    <a:pt x="23" y="209"/>
                    <a:pt x="47" y="220"/>
                  </a:cubicBezTo>
                  <a:cubicBezTo>
                    <a:pt x="47" y="221"/>
                    <a:pt x="47" y="221"/>
                    <a:pt x="47" y="221"/>
                  </a:cubicBezTo>
                  <a:cubicBezTo>
                    <a:pt x="46" y="227"/>
                    <a:pt x="45" y="234"/>
                    <a:pt x="44" y="240"/>
                  </a:cubicBezTo>
                  <a:cubicBezTo>
                    <a:pt x="43" y="242"/>
                    <a:pt x="43" y="243"/>
                    <a:pt x="44" y="244"/>
                  </a:cubicBezTo>
                  <a:cubicBezTo>
                    <a:pt x="45" y="246"/>
                    <a:pt x="47" y="246"/>
                    <a:pt x="48" y="247"/>
                  </a:cubicBezTo>
                  <a:cubicBezTo>
                    <a:pt x="56" y="248"/>
                    <a:pt x="64" y="249"/>
                    <a:pt x="72" y="251"/>
                  </a:cubicBezTo>
                  <a:cubicBezTo>
                    <a:pt x="76" y="252"/>
                    <a:pt x="80" y="252"/>
                    <a:pt x="83" y="251"/>
                  </a:cubicBezTo>
                  <a:cubicBezTo>
                    <a:pt x="92" y="249"/>
                    <a:pt x="95" y="239"/>
                    <a:pt x="96" y="230"/>
                  </a:cubicBezTo>
                  <a:cubicBezTo>
                    <a:pt x="96" y="228"/>
                    <a:pt x="96" y="226"/>
                    <a:pt x="96" y="224"/>
                  </a:cubicBezTo>
                  <a:cubicBezTo>
                    <a:pt x="143" y="210"/>
                    <a:pt x="179" y="148"/>
                    <a:pt x="165" y="101"/>
                  </a:cubicBezTo>
                  <a:close/>
                </a:path>
              </a:pathLst>
            </a:custGeom>
            <a:solidFill>
              <a:srgbClr val="AF74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îşḻi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DEB076B-1FE8-4F37-8C37-7D53AA96FA29}"/>
                </a:ext>
              </a:extLst>
            </p:cNvPr>
            <p:cNvSpPr/>
            <p:nvPr/>
          </p:nvSpPr>
          <p:spPr bwMode="auto">
            <a:xfrm>
              <a:off x="6759575" y="3343275"/>
              <a:ext cx="450850" cy="500063"/>
            </a:xfrm>
            <a:custGeom>
              <a:avLst/>
              <a:gdLst>
                <a:gd name="T0" fmla="*/ 214 w 272"/>
                <a:gd name="T1" fmla="*/ 4 h 302"/>
                <a:gd name="T2" fmla="*/ 161 w 272"/>
                <a:gd name="T3" fmla="*/ 27 h 302"/>
                <a:gd name="T4" fmla="*/ 114 w 272"/>
                <a:gd name="T5" fmla="*/ 43 h 302"/>
                <a:gd name="T6" fmla="*/ 82 w 272"/>
                <a:gd name="T7" fmla="*/ 80 h 302"/>
                <a:gd name="T8" fmla="*/ 33 w 272"/>
                <a:gd name="T9" fmla="*/ 65 h 302"/>
                <a:gd name="T10" fmla="*/ 6 w 272"/>
                <a:gd name="T11" fmla="*/ 105 h 302"/>
                <a:gd name="T12" fmla="*/ 37 w 272"/>
                <a:gd name="T13" fmla="*/ 140 h 302"/>
                <a:gd name="T14" fmla="*/ 36 w 272"/>
                <a:gd name="T15" fmla="*/ 216 h 302"/>
                <a:gd name="T16" fmla="*/ 51 w 272"/>
                <a:gd name="T17" fmla="*/ 225 h 302"/>
                <a:gd name="T18" fmla="*/ 61 w 272"/>
                <a:gd name="T19" fmla="*/ 246 h 302"/>
                <a:gd name="T20" fmla="*/ 137 w 272"/>
                <a:gd name="T21" fmla="*/ 299 h 302"/>
                <a:gd name="T22" fmla="*/ 183 w 272"/>
                <a:gd name="T23" fmla="*/ 248 h 302"/>
                <a:gd name="T24" fmla="*/ 177 w 272"/>
                <a:gd name="T25" fmla="*/ 185 h 302"/>
                <a:gd name="T26" fmla="*/ 203 w 272"/>
                <a:gd name="T27" fmla="*/ 105 h 302"/>
                <a:gd name="T28" fmla="*/ 250 w 272"/>
                <a:gd name="T29" fmla="*/ 79 h 302"/>
                <a:gd name="T30" fmla="*/ 263 w 272"/>
                <a:gd name="T31" fmla="*/ 79 h 302"/>
                <a:gd name="T32" fmla="*/ 272 w 272"/>
                <a:gd name="T33" fmla="*/ 63 h 302"/>
                <a:gd name="T34" fmla="*/ 214 w 272"/>
                <a:gd name="T35" fmla="*/ 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2" h="302">
                  <a:moveTo>
                    <a:pt x="214" y="4"/>
                  </a:moveTo>
                  <a:cubicBezTo>
                    <a:pt x="195" y="0"/>
                    <a:pt x="178" y="18"/>
                    <a:pt x="161" y="27"/>
                  </a:cubicBezTo>
                  <a:cubicBezTo>
                    <a:pt x="146" y="35"/>
                    <a:pt x="129" y="37"/>
                    <a:pt x="114" y="43"/>
                  </a:cubicBezTo>
                  <a:cubicBezTo>
                    <a:pt x="98" y="49"/>
                    <a:pt x="83" y="62"/>
                    <a:pt x="82" y="80"/>
                  </a:cubicBezTo>
                  <a:cubicBezTo>
                    <a:pt x="67" y="71"/>
                    <a:pt x="51" y="63"/>
                    <a:pt x="33" y="65"/>
                  </a:cubicBezTo>
                  <a:cubicBezTo>
                    <a:pt x="16" y="68"/>
                    <a:pt x="0" y="88"/>
                    <a:pt x="6" y="105"/>
                  </a:cubicBezTo>
                  <a:cubicBezTo>
                    <a:pt x="12" y="121"/>
                    <a:pt x="31" y="125"/>
                    <a:pt x="37" y="140"/>
                  </a:cubicBezTo>
                  <a:cubicBezTo>
                    <a:pt x="47" y="164"/>
                    <a:pt x="18" y="200"/>
                    <a:pt x="36" y="216"/>
                  </a:cubicBezTo>
                  <a:cubicBezTo>
                    <a:pt x="41" y="220"/>
                    <a:pt x="47" y="221"/>
                    <a:pt x="51" y="225"/>
                  </a:cubicBezTo>
                  <a:cubicBezTo>
                    <a:pt x="57" y="230"/>
                    <a:pt x="58" y="238"/>
                    <a:pt x="61" y="246"/>
                  </a:cubicBezTo>
                  <a:cubicBezTo>
                    <a:pt x="71" y="279"/>
                    <a:pt x="104" y="302"/>
                    <a:pt x="137" y="299"/>
                  </a:cubicBezTo>
                  <a:cubicBezTo>
                    <a:pt x="158" y="290"/>
                    <a:pt x="175" y="270"/>
                    <a:pt x="183" y="248"/>
                  </a:cubicBezTo>
                  <a:cubicBezTo>
                    <a:pt x="193" y="220"/>
                    <a:pt x="178" y="210"/>
                    <a:pt x="177" y="185"/>
                  </a:cubicBezTo>
                  <a:cubicBezTo>
                    <a:pt x="175" y="156"/>
                    <a:pt x="185" y="127"/>
                    <a:pt x="203" y="105"/>
                  </a:cubicBezTo>
                  <a:cubicBezTo>
                    <a:pt x="215" y="91"/>
                    <a:pt x="232" y="80"/>
                    <a:pt x="250" y="79"/>
                  </a:cubicBezTo>
                  <a:cubicBezTo>
                    <a:pt x="257" y="78"/>
                    <a:pt x="255" y="84"/>
                    <a:pt x="263" y="79"/>
                  </a:cubicBezTo>
                  <a:cubicBezTo>
                    <a:pt x="266" y="76"/>
                    <a:pt x="271" y="68"/>
                    <a:pt x="272" y="63"/>
                  </a:cubicBezTo>
                  <a:cubicBezTo>
                    <a:pt x="254" y="47"/>
                    <a:pt x="239" y="8"/>
                    <a:pt x="214" y="4"/>
                  </a:cubicBez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ş1i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B763F6A-6B2A-4C20-8551-5A460916131A}"/>
                </a:ext>
              </a:extLst>
            </p:cNvPr>
            <p:cNvSpPr/>
            <p:nvPr/>
          </p:nvSpPr>
          <p:spPr bwMode="auto">
            <a:xfrm>
              <a:off x="7167563" y="3346450"/>
              <a:ext cx="455613" cy="593725"/>
            </a:xfrm>
            <a:custGeom>
              <a:avLst/>
              <a:gdLst>
                <a:gd name="T0" fmla="*/ 173 w 275"/>
                <a:gd name="T1" fmla="*/ 45 h 358"/>
                <a:gd name="T2" fmla="*/ 202 w 275"/>
                <a:gd name="T3" fmla="*/ 53 h 358"/>
                <a:gd name="T4" fmla="*/ 218 w 275"/>
                <a:gd name="T5" fmla="*/ 87 h 358"/>
                <a:gd name="T6" fmla="*/ 237 w 275"/>
                <a:gd name="T7" fmla="*/ 131 h 358"/>
                <a:gd name="T8" fmla="*/ 260 w 275"/>
                <a:gd name="T9" fmla="*/ 150 h 358"/>
                <a:gd name="T10" fmla="*/ 275 w 275"/>
                <a:gd name="T11" fmla="*/ 176 h 358"/>
                <a:gd name="T12" fmla="*/ 266 w 275"/>
                <a:gd name="T13" fmla="*/ 206 h 358"/>
                <a:gd name="T14" fmla="*/ 261 w 275"/>
                <a:gd name="T15" fmla="*/ 245 h 358"/>
                <a:gd name="T16" fmla="*/ 249 w 275"/>
                <a:gd name="T17" fmla="*/ 267 h 358"/>
                <a:gd name="T18" fmla="*/ 219 w 275"/>
                <a:gd name="T19" fmla="*/ 272 h 358"/>
                <a:gd name="T20" fmla="*/ 189 w 275"/>
                <a:gd name="T21" fmla="*/ 269 h 358"/>
                <a:gd name="T22" fmla="*/ 164 w 275"/>
                <a:gd name="T23" fmla="*/ 316 h 358"/>
                <a:gd name="T24" fmla="*/ 98 w 275"/>
                <a:gd name="T25" fmla="*/ 348 h 358"/>
                <a:gd name="T26" fmla="*/ 68 w 275"/>
                <a:gd name="T27" fmla="*/ 290 h 358"/>
                <a:gd name="T28" fmla="*/ 74 w 275"/>
                <a:gd name="T29" fmla="*/ 255 h 358"/>
                <a:gd name="T30" fmla="*/ 80 w 275"/>
                <a:gd name="T31" fmla="*/ 219 h 358"/>
                <a:gd name="T32" fmla="*/ 88 w 275"/>
                <a:gd name="T33" fmla="*/ 213 h 358"/>
                <a:gd name="T34" fmla="*/ 92 w 275"/>
                <a:gd name="T35" fmla="*/ 206 h 358"/>
                <a:gd name="T36" fmla="*/ 87 w 275"/>
                <a:gd name="T37" fmla="*/ 178 h 358"/>
                <a:gd name="T38" fmla="*/ 76 w 275"/>
                <a:gd name="T39" fmla="*/ 162 h 358"/>
                <a:gd name="T40" fmla="*/ 76 w 275"/>
                <a:gd name="T41" fmla="*/ 138 h 358"/>
                <a:gd name="T42" fmla="*/ 52 w 275"/>
                <a:gd name="T43" fmla="*/ 92 h 358"/>
                <a:gd name="T44" fmla="*/ 23 w 275"/>
                <a:gd name="T45" fmla="*/ 75 h 358"/>
                <a:gd name="T46" fmla="*/ 0 w 275"/>
                <a:gd name="T47" fmla="*/ 59 h 358"/>
                <a:gd name="T48" fmla="*/ 10 w 275"/>
                <a:gd name="T49" fmla="*/ 40 h 358"/>
                <a:gd name="T50" fmla="*/ 35 w 275"/>
                <a:gd name="T51" fmla="*/ 17 h 358"/>
                <a:gd name="T52" fmla="*/ 92 w 275"/>
                <a:gd name="T53" fmla="*/ 37 h 358"/>
                <a:gd name="T54" fmla="*/ 109 w 275"/>
                <a:gd name="T55" fmla="*/ 28 h 358"/>
                <a:gd name="T56" fmla="*/ 142 w 275"/>
                <a:gd name="T57" fmla="*/ 29 h 358"/>
                <a:gd name="T58" fmla="*/ 173 w 275"/>
                <a:gd name="T59" fmla="*/ 4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5" h="358">
                  <a:moveTo>
                    <a:pt x="173" y="45"/>
                  </a:moveTo>
                  <a:cubicBezTo>
                    <a:pt x="182" y="48"/>
                    <a:pt x="193" y="48"/>
                    <a:pt x="202" y="53"/>
                  </a:cubicBezTo>
                  <a:cubicBezTo>
                    <a:pt x="216" y="59"/>
                    <a:pt x="215" y="74"/>
                    <a:pt x="218" y="87"/>
                  </a:cubicBezTo>
                  <a:cubicBezTo>
                    <a:pt x="222" y="101"/>
                    <a:pt x="228" y="120"/>
                    <a:pt x="237" y="131"/>
                  </a:cubicBezTo>
                  <a:cubicBezTo>
                    <a:pt x="243" y="139"/>
                    <a:pt x="252" y="144"/>
                    <a:pt x="260" y="150"/>
                  </a:cubicBezTo>
                  <a:cubicBezTo>
                    <a:pt x="268" y="156"/>
                    <a:pt x="275" y="166"/>
                    <a:pt x="275" y="176"/>
                  </a:cubicBezTo>
                  <a:cubicBezTo>
                    <a:pt x="274" y="187"/>
                    <a:pt x="267" y="196"/>
                    <a:pt x="266" y="206"/>
                  </a:cubicBezTo>
                  <a:cubicBezTo>
                    <a:pt x="264" y="222"/>
                    <a:pt x="266" y="230"/>
                    <a:pt x="261" y="245"/>
                  </a:cubicBezTo>
                  <a:cubicBezTo>
                    <a:pt x="258" y="253"/>
                    <a:pt x="255" y="262"/>
                    <a:pt x="249" y="267"/>
                  </a:cubicBezTo>
                  <a:cubicBezTo>
                    <a:pt x="241" y="274"/>
                    <a:pt x="229" y="274"/>
                    <a:pt x="219" y="272"/>
                  </a:cubicBezTo>
                  <a:cubicBezTo>
                    <a:pt x="209" y="270"/>
                    <a:pt x="199" y="266"/>
                    <a:pt x="189" y="269"/>
                  </a:cubicBezTo>
                  <a:cubicBezTo>
                    <a:pt x="167" y="276"/>
                    <a:pt x="171" y="298"/>
                    <a:pt x="164" y="316"/>
                  </a:cubicBezTo>
                  <a:cubicBezTo>
                    <a:pt x="155" y="343"/>
                    <a:pt x="122" y="358"/>
                    <a:pt x="98" y="348"/>
                  </a:cubicBezTo>
                  <a:cubicBezTo>
                    <a:pt x="77" y="339"/>
                    <a:pt x="66" y="314"/>
                    <a:pt x="68" y="290"/>
                  </a:cubicBezTo>
                  <a:cubicBezTo>
                    <a:pt x="69" y="278"/>
                    <a:pt x="74" y="267"/>
                    <a:pt x="74" y="255"/>
                  </a:cubicBezTo>
                  <a:cubicBezTo>
                    <a:pt x="75" y="244"/>
                    <a:pt x="69" y="228"/>
                    <a:pt x="80" y="219"/>
                  </a:cubicBezTo>
                  <a:cubicBezTo>
                    <a:pt x="82" y="217"/>
                    <a:pt x="86" y="216"/>
                    <a:pt x="88" y="213"/>
                  </a:cubicBezTo>
                  <a:cubicBezTo>
                    <a:pt x="90" y="211"/>
                    <a:pt x="91" y="208"/>
                    <a:pt x="92" y="206"/>
                  </a:cubicBezTo>
                  <a:cubicBezTo>
                    <a:pt x="94" y="196"/>
                    <a:pt x="93" y="186"/>
                    <a:pt x="87" y="178"/>
                  </a:cubicBezTo>
                  <a:cubicBezTo>
                    <a:pt x="83" y="173"/>
                    <a:pt x="78" y="169"/>
                    <a:pt x="76" y="162"/>
                  </a:cubicBezTo>
                  <a:cubicBezTo>
                    <a:pt x="73" y="155"/>
                    <a:pt x="75" y="147"/>
                    <a:pt x="76" y="138"/>
                  </a:cubicBezTo>
                  <a:cubicBezTo>
                    <a:pt x="78" y="119"/>
                    <a:pt x="68" y="100"/>
                    <a:pt x="52" y="92"/>
                  </a:cubicBezTo>
                  <a:cubicBezTo>
                    <a:pt x="42" y="86"/>
                    <a:pt x="32" y="83"/>
                    <a:pt x="23" y="75"/>
                  </a:cubicBezTo>
                  <a:cubicBezTo>
                    <a:pt x="22" y="74"/>
                    <a:pt x="1" y="55"/>
                    <a:pt x="0" y="59"/>
                  </a:cubicBezTo>
                  <a:cubicBezTo>
                    <a:pt x="2" y="52"/>
                    <a:pt x="6" y="46"/>
                    <a:pt x="10" y="40"/>
                  </a:cubicBezTo>
                  <a:cubicBezTo>
                    <a:pt x="17" y="31"/>
                    <a:pt x="25" y="22"/>
                    <a:pt x="35" y="17"/>
                  </a:cubicBezTo>
                  <a:cubicBezTo>
                    <a:pt x="67" y="0"/>
                    <a:pt x="67" y="42"/>
                    <a:pt x="92" y="37"/>
                  </a:cubicBezTo>
                  <a:cubicBezTo>
                    <a:pt x="98" y="36"/>
                    <a:pt x="103" y="31"/>
                    <a:pt x="109" y="28"/>
                  </a:cubicBezTo>
                  <a:cubicBezTo>
                    <a:pt x="119" y="22"/>
                    <a:pt x="132" y="24"/>
                    <a:pt x="142" y="29"/>
                  </a:cubicBezTo>
                  <a:cubicBezTo>
                    <a:pt x="152" y="34"/>
                    <a:pt x="162" y="42"/>
                    <a:pt x="173" y="45"/>
                  </a:cubicBezTo>
                  <a:close/>
                </a:path>
              </a:pathLst>
            </a:custGeom>
            <a:solidFill>
              <a:srgbClr val="2424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ï$ļí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03D5747-0E27-4C86-82FE-AAEB62D25EDB}"/>
                </a:ext>
              </a:extLst>
            </p:cNvPr>
            <p:cNvSpPr/>
            <p:nvPr/>
          </p:nvSpPr>
          <p:spPr bwMode="auto">
            <a:xfrm>
              <a:off x="6342063" y="4829175"/>
              <a:ext cx="273050" cy="266700"/>
            </a:xfrm>
            <a:custGeom>
              <a:avLst/>
              <a:gdLst>
                <a:gd name="T0" fmla="*/ 100 w 164"/>
                <a:gd name="T1" fmla="*/ 5 h 161"/>
                <a:gd name="T2" fmla="*/ 40 w 164"/>
                <a:gd name="T3" fmla="*/ 14 h 161"/>
                <a:gd name="T4" fmla="*/ 5 w 164"/>
                <a:gd name="T5" fmla="*/ 63 h 161"/>
                <a:gd name="T6" fmla="*/ 14 w 164"/>
                <a:gd name="T7" fmla="*/ 123 h 161"/>
                <a:gd name="T8" fmla="*/ 63 w 164"/>
                <a:gd name="T9" fmla="*/ 159 h 161"/>
                <a:gd name="T10" fmla="*/ 88 w 164"/>
                <a:gd name="T11" fmla="*/ 161 h 161"/>
                <a:gd name="T12" fmla="*/ 123 w 164"/>
                <a:gd name="T13" fmla="*/ 149 h 161"/>
                <a:gd name="T14" fmla="*/ 159 w 164"/>
                <a:gd name="T15" fmla="*/ 100 h 161"/>
                <a:gd name="T16" fmla="*/ 149 w 164"/>
                <a:gd name="T17" fmla="*/ 40 h 161"/>
                <a:gd name="T18" fmla="*/ 100 w 164"/>
                <a:gd name="T19" fmla="*/ 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1">
                  <a:moveTo>
                    <a:pt x="100" y="5"/>
                  </a:moveTo>
                  <a:cubicBezTo>
                    <a:pt x="79" y="0"/>
                    <a:pt x="59" y="3"/>
                    <a:pt x="40" y="14"/>
                  </a:cubicBezTo>
                  <a:cubicBezTo>
                    <a:pt x="22" y="26"/>
                    <a:pt x="10" y="42"/>
                    <a:pt x="5" y="63"/>
                  </a:cubicBezTo>
                  <a:cubicBezTo>
                    <a:pt x="0" y="85"/>
                    <a:pt x="3" y="105"/>
                    <a:pt x="14" y="123"/>
                  </a:cubicBezTo>
                  <a:cubicBezTo>
                    <a:pt x="25" y="142"/>
                    <a:pt x="42" y="154"/>
                    <a:pt x="63" y="159"/>
                  </a:cubicBezTo>
                  <a:cubicBezTo>
                    <a:pt x="72" y="161"/>
                    <a:pt x="80" y="161"/>
                    <a:pt x="88" y="161"/>
                  </a:cubicBezTo>
                  <a:cubicBezTo>
                    <a:pt x="100" y="160"/>
                    <a:pt x="112" y="156"/>
                    <a:pt x="123" y="149"/>
                  </a:cubicBezTo>
                  <a:cubicBezTo>
                    <a:pt x="142" y="138"/>
                    <a:pt x="153" y="122"/>
                    <a:pt x="159" y="100"/>
                  </a:cubicBezTo>
                  <a:cubicBezTo>
                    <a:pt x="164" y="79"/>
                    <a:pt x="161" y="59"/>
                    <a:pt x="149" y="40"/>
                  </a:cubicBezTo>
                  <a:cubicBezTo>
                    <a:pt x="138" y="22"/>
                    <a:pt x="122" y="10"/>
                    <a:pt x="100" y="5"/>
                  </a:cubicBezTo>
                  <a:close/>
                </a:path>
              </a:pathLst>
            </a:custGeom>
            <a:solidFill>
              <a:srgbClr val="F17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ṩļ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273EEE1-0BA3-4489-863D-93C609EEF162}"/>
                </a:ext>
              </a:extLst>
            </p:cNvPr>
            <p:cNvSpPr/>
            <p:nvPr/>
          </p:nvSpPr>
          <p:spPr bwMode="auto">
            <a:xfrm>
              <a:off x="6419850" y="4833938"/>
              <a:ext cx="195263" cy="261938"/>
            </a:xfrm>
            <a:custGeom>
              <a:avLst/>
              <a:gdLst>
                <a:gd name="T0" fmla="*/ 102 w 117"/>
                <a:gd name="T1" fmla="*/ 37 h 158"/>
                <a:gd name="T2" fmla="*/ 53 w 117"/>
                <a:gd name="T3" fmla="*/ 2 h 158"/>
                <a:gd name="T4" fmla="*/ 33 w 117"/>
                <a:gd name="T5" fmla="*/ 0 h 158"/>
                <a:gd name="T6" fmla="*/ 66 w 117"/>
                <a:gd name="T7" fmla="*/ 29 h 158"/>
                <a:gd name="T8" fmla="*/ 75 w 117"/>
                <a:gd name="T9" fmla="*/ 89 h 158"/>
                <a:gd name="T10" fmla="*/ 40 w 117"/>
                <a:gd name="T11" fmla="*/ 138 h 158"/>
                <a:gd name="T12" fmla="*/ 5 w 117"/>
                <a:gd name="T13" fmla="*/ 150 h 158"/>
                <a:gd name="T14" fmla="*/ 0 w 117"/>
                <a:gd name="T15" fmla="*/ 150 h 158"/>
                <a:gd name="T16" fmla="*/ 16 w 117"/>
                <a:gd name="T17" fmla="*/ 156 h 158"/>
                <a:gd name="T18" fmla="*/ 41 w 117"/>
                <a:gd name="T19" fmla="*/ 158 h 158"/>
                <a:gd name="T20" fmla="*/ 76 w 117"/>
                <a:gd name="T21" fmla="*/ 146 h 158"/>
                <a:gd name="T22" fmla="*/ 112 w 117"/>
                <a:gd name="T23" fmla="*/ 97 h 158"/>
                <a:gd name="T24" fmla="*/ 102 w 117"/>
                <a:gd name="T25" fmla="*/ 3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58">
                  <a:moveTo>
                    <a:pt x="102" y="37"/>
                  </a:moveTo>
                  <a:cubicBezTo>
                    <a:pt x="91" y="19"/>
                    <a:pt x="75" y="7"/>
                    <a:pt x="53" y="2"/>
                  </a:cubicBezTo>
                  <a:cubicBezTo>
                    <a:pt x="46" y="0"/>
                    <a:pt x="40" y="0"/>
                    <a:pt x="33" y="0"/>
                  </a:cubicBezTo>
                  <a:cubicBezTo>
                    <a:pt x="47" y="6"/>
                    <a:pt x="58" y="16"/>
                    <a:pt x="66" y="29"/>
                  </a:cubicBezTo>
                  <a:cubicBezTo>
                    <a:pt x="77" y="48"/>
                    <a:pt x="80" y="68"/>
                    <a:pt x="75" y="89"/>
                  </a:cubicBezTo>
                  <a:cubicBezTo>
                    <a:pt x="70" y="111"/>
                    <a:pt x="58" y="127"/>
                    <a:pt x="40" y="138"/>
                  </a:cubicBezTo>
                  <a:cubicBezTo>
                    <a:pt x="29" y="145"/>
                    <a:pt x="17" y="149"/>
                    <a:pt x="5" y="150"/>
                  </a:cubicBezTo>
                  <a:cubicBezTo>
                    <a:pt x="3" y="150"/>
                    <a:pt x="2" y="150"/>
                    <a:pt x="0" y="150"/>
                  </a:cubicBezTo>
                  <a:cubicBezTo>
                    <a:pt x="5" y="152"/>
                    <a:pt x="11" y="154"/>
                    <a:pt x="16" y="156"/>
                  </a:cubicBezTo>
                  <a:cubicBezTo>
                    <a:pt x="25" y="158"/>
                    <a:pt x="33" y="158"/>
                    <a:pt x="41" y="158"/>
                  </a:cubicBezTo>
                  <a:cubicBezTo>
                    <a:pt x="53" y="157"/>
                    <a:pt x="65" y="153"/>
                    <a:pt x="76" y="146"/>
                  </a:cubicBezTo>
                  <a:cubicBezTo>
                    <a:pt x="95" y="135"/>
                    <a:pt x="106" y="119"/>
                    <a:pt x="112" y="97"/>
                  </a:cubicBezTo>
                  <a:cubicBezTo>
                    <a:pt x="117" y="76"/>
                    <a:pt x="114" y="56"/>
                    <a:pt x="102" y="37"/>
                  </a:cubicBezTo>
                  <a:close/>
                </a:path>
              </a:pathLst>
            </a:custGeom>
            <a:solidFill>
              <a:srgbClr val="E559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ï$lî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6C53E93-AF86-40CA-92DF-6DC8641BC885}"/>
                </a:ext>
              </a:extLst>
            </p:cNvPr>
            <p:cNvSpPr/>
            <p:nvPr/>
          </p:nvSpPr>
          <p:spPr bwMode="auto">
            <a:xfrm>
              <a:off x="6375400" y="3721100"/>
              <a:ext cx="877888" cy="1071563"/>
            </a:xfrm>
            <a:custGeom>
              <a:avLst/>
              <a:gdLst>
                <a:gd name="T0" fmla="*/ 483 w 529"/>
                <a:gd name="T1" fmla="*/ 129 h 646"/>
                <a:gd name="T2" fmla="*/ 312 w 529"/>
                <a:gd name="T3" fmla="*/ 19 h 646"/>
                <a:gd name="T4" fmla="*/ 109 w 529"/>
                <a:gd name="T5" fmla="*/ 39 h 646"/>
                <a:gd name="T6" fmla="*/ 4 w 529"/>
                <a:gd name="T7" fmla="*/ 168 h 646"/>
                <a:gd name="T8" fmla="*/ 6 w 529"/>
                <a:gd name="T9" fmla="*/ 197 h 646"/>
                <a:gd name="T10" fmla="*/ 30 w 529"/>
                <a:gd name="T11" fmla="*/ 215 h 646"/>
                <a:gd name="T12" fmla="*/ 76 w 529"/>
                <a:gd name="T13" fmla="*/ 226 h 646"/>
                <a:gd name="T14" fmla="*/ 119 w 529"/>
                <a:gd name="T15" fmla="*/ 203 h 646"/>
                <a:gd name="T16" fmla="*/ 174 w 529"/>
                <a:gd name="T17" fmla="*/ 136 h 646"/>
                <a:gd name="T18" fmla="*/ 286 w 529"/>
                <a:gd name="T19" fmla="*/ 127 h 646"/>
                <a:gd name="T20" fmla="*/ 380 w 529"/>
                <a:gd name="T21" fmla="*/ 187 h 646"/>
                <a:gd name="T22" fmla="*/ 393 w 529"/>
                <a:gd name="T23" fmla="*/ 297 h 646"/>
                <a:gd name="T24" fmla="*/ 314 w 529"/>
                <a:gd name="T25" fmla="*/ 404 h 646"/>
                <a:gd name="T26" fmla="*/ 141 w 529"/>
                <a:gd name="T27" fmla="*/ 394 h 646"/>
                <a:gd name="T28" fmla="*/ 121 w 529"/>
                <a:gd name="T29" fmla="*/ 389 h 646"/>
                <a:gd name="T30" fmla="*/ 76 w 529"/>
                <a:gd name="T31" fmla="*/ 416 h 646"/>
                <a:gd name="T32" fmla="*/ 35 w 529"/>
                <a:gd name="T33" fmla="*/ 589 h 646"/>
                <a:gd name="T34" fmla="*/ 39 w 529"/>
                <a:gd name="T35" fmla="*/ 617 h 646"/>
                <a:gd name="T36" fmla="*/ 62 w 529"/>
                <a:gd name="T37" fmla="*/ 634 h 646"/>
                <a:gd name="T38" fmla="*/ 109 w 529"/>
                <a:gd name="T39" fmla="*/ 645 h 646"/>
                <a:gd name="T40" fmla="*/ 120 w 529"/>
                <a:gd name="T41" fmla="*/ 646 h 646"/>
                <a:gd name="T42" fmla="*/ 153 w 529"/>
                <a:gd name="T43" fmla="*/ 618 h 646"/>
                <a:gd name="T44" fmla="*/ 180 w 529"/>
                <a:gd name="T45" fmla="*/ 506 h 646"/>
                <a:gd name="T46" fmla="*/ 183 w 529"/>
                <a:gd name="T47" fmla="*/ 504 h 646"/>
                <a:gd name="T48" fmla="*/ 395 w 529"/>
                <a:gd name="T49" fmla="*/ 494 h 646"/>
                <a:gd name="T50" fmla="*/ 509 w 529"/>
                <a:gd name="T51" fmla="*/ 333 h 646"/>
                <a:gd name="T52" fmla="*/ 483 w 529"/>
                <a:gd name="T53" fmla="*/ 129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9" h="646">
                  <a:moveTo>
                    <a:pt x="483" y="129"/>
                  </a:moveTo>
                  <a:cubicBezTo>
                    <a:pt x="447" y="74"/>
                    <a:pt x="389" y="37"/>
                    <a:pt x="312" y="19"/>
                  </a:cubicBezTo>
                  <a:cubicBezTo>
                    <a:pt x="235" y="0"/>
                    <a:pt x="167" y="7"/>
                    <a:pt x="109" y="39"/>
                  </a:cubicBezTo>
                  <a:cubicBezTo>
                    <a:pt x="58" y="66"/>
                    <a:pt x="23" y="110"/>
                    <a:pt x="4" y="168"/>
                  </a:cubicBezTo>
                  <a:cubicBezTo>
                    <a:pt x="0" y="178"/>
                    <a:pt x="1" y="188"/>
                    <a:pt x="6" y="197"/>
                  </a:cubicBezTo>
                  <a:cubicBezTo>
                    <a:pt x="11" y="206"/>
                    <a:pt x="20" y="213"/>
                    <a:pt x="30" y="215"/>
                  </a:cubicBezTo>
                  <a:cubicBezTo>
                    <a:pt x="76" y="226"/>
                    <a:pt x="76" y="226"/>
                    <a:pt x="76" y="226"/>
                  </a:cubicBezTo>
                  <a:cubicBezTo>
                    <a:pt x="94" y="231"/>
                    <a:pt x="113" y="221"/>
                    <a:pt x="119" y="203"/>
                  </a:cubicBezTo>
                  <a:cubicBezTo>
                    <a:pt x="131" y="172"/>
                    <a:pt x="148" y="150"/>
                    <a:pt x="174" y="136"/>
                  </a:cubicBezTo>
                  <a:cubicBezTo>
                    <a:pt x="204" y="119"/>
                    <a:pt x="242" y="116"/>
                    <a:pt x="286" y="127"/>
                  </a:cubicBezTo>
                  <a:cubicBezTo>
                    <a:pt x="330" y="137"/>
                    <a:pt x="362" y="158"/>
                    <a:pt x="380" y="187"/>
                  </a:cubicBezTo>
                  <a:cubicBezTo>
                    <a:pt x="399" y="217"/>
                    <a:pt x="403" y="254"/>
                    <a:pt x="393" y="297"/>
                  </a:cubicBezTo>
                  <a:cubicBezTo>
                    <a:pt x="379" y="356"/>
                    <a:pt x="352" y="392"/>
                    <a:pt x="314" y="404"/>
                  </a:cubicBezTo>
                  <a:cubicBezTo>
                    <a:pt x="273" y="416"/>
                    <a:pt x="215" y="412"/>
                    <a:pt x="141" y="394"/>
                  </a:cubicBezTo>
                  <a:cubicBezTo>
                    <a:pt x="121" y="389"/>
                    <a:pt x="121" y="389"/>
                    <a:pt x="121" y="389"/>
                  </a:cubicBezTo>
                  <a:cubicBezTo>
                    <a:pt x="101" y="384"/>
                    <a:pt x="81" y="396"/>
                    <a:pt x="76" y="416"/>
                  </a:cubicBezTo>
                  <a:cubicBezTo>
                    <a:pt x="35" y="589"/>
                    <a:pt x="35" y="589"/>
                    <a:pt x="35" y="589"/>
                  </a:cubicBezTo>
                  <a:cubicBezTo>
                    <a:pt x="33" y="599"/>
                    <a:pt x="34" y="609"/>
                    <a:pt x="39" y="617"/>
                  </a:cubicBezTo>
                  <a:cubicBezTo>
                    <a:pt x="44" y="625"/>
                    <a:pt x="53" y="631"/>
                    <a:pt x="62" y="634"/>
                  </a:cubicBezTo>
                  <a:cubicBezTo>
                    <a:pt x="109" y="645"/>
                    <a:pt x="109" y="645"/>
                    <a:pt x="109" y="645"/>
                  </a:cubicBezTo>
                  <a:cubicBezTo>
                    <a:pt x="112" y="646"/>
                    <a:pt x="116" y="646"/>
                    <a:pt x="120" y="646"/>
                  </a:cubicBezTo>
                  <a:cubicBezTo>
                    <a:pt x="135" y="645"/>
                    <a:pt x="149" y="634"/>
                    <a:pt x="153" y="618"/>
                  </a:cubicBezTo>
                  <a:cubicBezTo>
                    <a:pt x="180" y="506"/>
                    <a:pt x="180" y="506"/>
                    <a:pt x="180" y="506"/>
                  </a:cubicBezTo>
                  <a:cubicBezTo>
                    <a:pt x="180" y="504"/>
                    <a:pt x="182" y="503"/>
                    <a:pt x="183" y="504"/>
                  </a:cubicBezTo>
                  <a:cubicBezTo>
                    <a:pt x="270" y="522"/>
                    <a:pt x="342" y="519"/>
                    <a:pt x="395" y="494"/>
                  </a:cubicBezTo>
                  <a:cubicBezTo>
                    <a:pt x="452" y="468"/>
                    <a:pt x="490" y="413"/>
                    <a:pt x="509" y="333"/>
                  </a:cubicBezTo>
                  <a:cubicBezTo>
                    <a:pt x="529" y="252"/>
                    <a:pt x="520" y="184"/>
                    <a:pt x="483" y="129"/>
                  </a:cubicBezTo>
                  <a:close/>
                </a:path>
              </a:pathLst>
            </a:custGeom>
            <a:solidFill>
              <a:srgbClr val="F17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iš1ï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2B329AB-0470-4B10-A52E-F5C1EF49B5F8}"/>
                </a:ext>
              </a:extLst>
            </p:cNvPr>
            <p:cNvSpPr/>
            <p:nvPr/>
          </p:nvSpPr>
          <p:spPr bwMode="auto">
            <a:xfrm>
              <a:off x="6673850" y="3729038"/>
              <a:ext cx="579438" cy="849313"/>
            </a:xfrm>
            <a:custGeom>
              <a:avLst/>
              <a:gdLst>
                <a:gd name="T0" fmla="*/ 303 w 349"/>
                <a:gd name="T1" fmla="*/ 124 h 512"/>
                <a:gd name="T2" fmla="*/ 132 w 349"/>
                <a:gd name="T3" fmla="*/ 14 h 512"/>
                <a:gd name="T4" fmla="*/ 0 w 349"/>
                <a:gd name="T5" fmla="*/ 8 h 512"/>
                <a:gd name="T6" fmla="*/ 67 w 349"/>
                <a:gd name="T7" fmla="*/ 18 h 512"/>
                <a:gd name="T8" fmla="*/ 238 w 349"/>
                <a:gd name="T9" fmla="*/ 128 h 512"/>
                <a:gd name="T10" fmla="*/ 264 w 349"/>
                <a:gd name="T11" fmla="*/ 332 h 512"/>
                <a:gd name="T12" fmla="*/ 150 w 349"/>
                <a:gd name="T13" fmla="*/ 494 h 512"/>
                <a:gd name="T14" fmla="*/ 96 w 349"/>
                <a:gd name="T15" fmla="*/ 510 h 512"/>
                <a:gd name="T16" fmla="*/ 215 w 349"/>
                <a:gd name="T17" fmla="*/ 489 h 512"/>
                <a:gd name="T18" fmla="*/ 329 w 349"/>
                <a:gd name="T19" fmla="*/ 328 h 512"/>
                <a:gd name="T20" fmla="*/ 303 w 349"/>
                <a:gd name="T21" fmla="*/ 1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512">
                  <a:moveTo>
                    <a:pt x="303" y="124"/>
                  </a:moveTo>
                  <a:cubicBezTo>
                    <a:pt x="267" y="69"/>
                    <a:pt x="209" y="32"/>
                    <a:pt x="132" y="14"/>
                  </a:cubicBezTo>
                  <a:cubicBezTo>
                    <a:pt x="85" y="2"/>
                    <a:pt x="40" y="0"/>
                    <a:pt x="0" y="8"/>
                  </a:cubicBezTo>
                  <a:cubicBezTo>
                    <a:pt x="21" y="9"/>
                    <a:pt x="44" y="12"/>
                    <a:pt x="67" y="18"/>
                  </a:cubicBezTo>
                  <a:cubicBezTo>
                    <a:pt x="144" y="37"/>
                    <a:pt x="202" y="74"/>
                    <a:pt x="238" y="128"/>
                  </a:cubicBezTo>
                  <a:cubicBezTo>
                    <a:pt x="275" y="183"/>
                    <a:pt x="284" y="252"/>
                    <a:pt x="264" y="332"/>
                  </a:cubicBezTo>
                  <a:cubicBezTo>
                    <a:pt x="245" y="413"/>
                    <a:pt x="206" y="467"/>
                    <a:pt x="150" y="494"/>
                  </a:cubicBezTo>
                  <a:cubicBezTo>
                    <a:pt x="133" y="501"/>
                    <a:pt x="115" y="507"/>
                    <a:pt x="96" y="510"/>
                  </a:cubicBezTo>
                  <a:cubicBezTo>
                    <a:pt x="142" y="512"/>
                    <a:pt x="182" y="504"/>
                    <a:pt x="215" y="489"/>
                  </a:cubicBezTo>
                  <a:cubicBezTo>
                    <a:pt x="272" y="463"/>
                    <a:pt x="310" y="408"/>
                    <a:pt x="329" y="328"/>
                  </a:cubicBezTo>
                  <a:cubicBezTo>
                    <a:pt x="349" y="247"/>
                    <a:pt x="340" y="179"/>
                    <a:pt x="303" y="124"/>
                  </a:cubicBezTo>
                  <a:close/>
                </a:path>
              </a:pathLst>
            </a:custGeom>
            <a:solidFill>
              <a:srgbClr val="E559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išľí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189A98C-84A6-4A6E-9B7C-62719A511519}"/>
                </a:ext>
              </a:extLst>
            </p:cNvPr>
            <p:cNvSpPr/>
            <p:nvPr/>
          </p:nvSpPr>
          <p:spPr bwMode="auto">
            <a:xfrm>
              <a:off x="4149725" y="2152650"/>
              <a:ext cx="236538" cy="236538"/>
            </a:xfrm>
            <a:custGeom>
              <a:avLst/>
              <a:gdLst>
                <a:gd name="T0" fmla="*/ 73 w 142"/>
                <a:gd name="T1" fmla="*/ 1 h 143"/>
                <a:gd name="T2" fmla="*/ 22 w 142"/>
                <a:gd name="T3" fmla="*/ 20 h 143"/>
                <a:gd name="T4" fmla="*/ 0 w 142"/>
                <a:gd name="T5" fmla="*/ 70 h 143"/>
                <a:gd name="T6" fmla="*/ 19 w 142"/>
                <a:gd name="T7" fmla="*/ 120 h 143"/>
                <a:gd name="T8" fmla="*/ 69 w 142"/>
                <a:gd name="T9" fmla="*/ 142 h 143"/>
                <a:gd name="T10" fmla="*/ 91 w 142"/>
                <a:gd name="T11" fmla="*/ 140 h 143"/>
                <a:gd name="T12" fmla="*/ 120 w 142"/>
                <a:gd name="T13" fmla="*/ 123 h 143"/>
                <a:gd name="T14" fmla="*/ 142 w 142"/>
                <a:gd name="T15" fmla="*/ 74 h 143"/>
                <a:gd name="T16" fmla="*/ 123 w 142"/>
                <a:gd name="T17" fmla="*/ 23 h 143"/>
                <a:gd name="T18" fmla="*/ 73 w 142"/>
                <a:gd name="T19"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73" y="1"/>
                  </a:moveTo>
                  <a:cubicBezTo>
                    <a:pt x="53" y="0"/>
                    <a:pt x="36" y="7"/>
                    <a:pt x="22" y="20"/>
                  </a:cubicBezTo>
                  <a:cubicBezTo>
                    <a:pt x="8" y="33"/>
                    <a:pt x="1" y="50"/>
                    <a:pt x="0" y="70"/>
                  </a:cubicBezTo>
                  <a:cubicBezTo>
                    <a:pt x="0" y="89"/>
                    <a:pt x="6" y="106"/>
                    <a:pt x="19" y="120"/>
                  </a:cubicBezTo>
                  <a:cubicBezTo>
                    <a:pt x="33" y="134"/>
                    <a:pt x="49" y="142"/>
                    <a:pt x="69" y="142"/>
                  </a:cubicBezTo>
                  <a:cubicBezTo>
                    <a:pt x="77" y="143"/>
                    <a:pt x="84" y="142"/>
                    <a:pt x="91" y="140"/>
                  </a:cubicBezTo>
                  <a:cubicBezTo>
                    <a:pt x="102" y="137"/>
                    <a:pt x="111" y="131"/>
                    <a:pt x="120" y="123"/>
                  </a:cubicBezTo>
                  <a:cubicBezTo>
                    <a:pt x="134" y="110"/>
                    <a:pt x="141" y="93"/>
                    <a:pt x="142" y="74"/>
                  </a:cubicBezTo>
                  <a:cubicBezTo>
                    <a:pt x="142" y="54"/>
                    <a:pt x="136" y="37"/>
                    <a:pt x="123" y="23"/>
                  </a:cubicBezTo>
                  <a:cubicBezTo>
                    <a:pt x="109" y="9"/>
                    <a:pt x="93" y="1"/>
                    <a:pt x="73" y="1"/>
                  </a:cubicBezTo>
                  <a:close/>
                </a:path>
              </a:pathLst>
            </a:custGeom>
            <a:solidFill>
              <a:srgbClr val="F17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ṡ1i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AC57EC3-D350-494D-B649-B0CFEEF5C310}"/>
                </a:ext>
              </a:extLst>
            </p:cNvPr>
            <p:cNvSpPr/>
            <p:nvPr/>
          </p:nvSpPr>
          <p:spPr bwMode="auto">
            <a:xfrm>
              <a:off x="4240213" y="2154238"/>
              <a:ext cx="146050" cy="234950"/>
            </a:xfrm>
            <a:custGeom>
              <a:avLst/>
              <a:gdLst>
                <a:gd name="T0" fmla="*/ 69 w 88"/>
                <a:gd name="T1" fmla="*/ 22 h 142"/>
                <a:gd name="T2" fmla="*/ 19 w 88"/>
                <a:gd name="T3" fmla="*/ 0 h 142"/>
                <a:gd name="T4" fmla="*/ 1 w 88"/>
                <a:gd name="T5" fmla="*/ 1 h 142"/>
                <a:gd name="T6" fmla="*/ 35 w 88"/>
                <a:gd name="T7" fmla="*/ 22 h 142"/>
                <a:gd name="T8" fmla="*/ 54 w 88"/>
                <a:gd name="T9" fmla="*/ 72 h 142"/>
                <a:gd name="T10" fmla="*/ 32 w 88"/>
                <a:gd name="T11" fmla="*/ 122 h 142"/>
                <a:gd name="T12" fmla="*/ 3 w 88"/>
                <a:gd name="T13" fmla="*/ 138 h 142"/>
                <a:gd name="T14" fmla="*/ 0 w 88"/>
                <a:gd name="T15" fmla="*/ 139 h 142"/>
                <a:gd name="T16" fmla="*/ 15 w 88"/>
                <a:gd name="T17" fmla="*/ 141 h 142"/>
                <a:gd name="T18" fmla="*/ 37 w 88"/>
                <a:gd name="T19" fmla="*/ 139 h 142"/>
                <a:gd name="T20" fmla="*/ 66 w 88"/>
                <a:gd name="T21" fmla="*/ 122 h 142"/>
                <a:gd name="T22" fmla="*/ 88 w 88"/>
                <a:gd name="T23" fmla="*/ 73 h 142"/>
                <a:gd name="T24" fmla="*/ 69 w 88"/>
                <a:gd name="T25" fmla="*/ 2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42">
                  <a:moveTo>
                    <a:pt x="69" y="22"/>
                  </a:moveTo>
                  <a:cubicBezTo>
                    <a:pt x="55" y="8"/>
                    <a:pt x="39" y="0"/>
                    <a:pt x="19" y="0"/>
                  </a:cubicBezTo>
                  <a:cubicBezTo>
                    <a:pt x="13" y="0"/>
                    <a:pt x="7" y="0"/>
                    <a:pt x="1" y="1"/>
                  </a:cubicBezTo>
                  <a:cubicBezTo>
                    <a:pt x="14" y="5"/>
                    <a:pt x="25" y="11"/>
                    <a:pt x="35" y="22"/>
                  </a:cubicBezTo>
                  <a:cubicBezTo>
                    <a:pt x="48" y="36"/>
                    <a:pt x="55" y="53"/>
                    <a:pt x="54" y="72"/>
                  </a:cubicBezTo>
                  <a:cubicBezTo>
                    <a:pt x="54" y="92"/>
                    <a:pt x="46" y="109"/>
                    <a:pt x="32" y="122"/>
                  </a:cubicBezTo>
                  <a:cubicBezTo>
                    <a:pt x="24" y="130"/>
                    <a:pt x="14" y="135"/>
                    <a:pt x="3" y="138"/>
                  </a:cubicBezTo>
                  <a:cubicBezTo>
                    <a:pt x="2" y="139"/>
                    <a:pt x="1" y="139"/>
                    <a:pt x="0" y="139"/>
                  </a:cubicBezTo>
                  <a:cubicBezTo>
                    <a:pt x="4" y="141"/>
                    <a:pt x="10" y="141"/>
                    <a:pt x="15" y="141"/>
                  </a:cubicBezTo>
                  <a:cubicBezTo>
                    <a:pt x="23" y="142"/>
                    <a:pt x="30" y="141"/>
                    <a:pt x="37" y="139"/>
                  </a:cubicBezTo>
                  <a:cubicBezTo>
                    <a:pt x="48" y="136"/>
                    <a:pt x="57" y="130"/>
                    <a:pt x="66" y="122"/>
                  </a:cubicBezTo>
                  <a:cubicBezTo>
                    <a:pt x="80" y="109"/>
                    <a:pt x="87" y="92"/>
                    <a:pt x="88" y="73"/>
                  </a:cubicBezTo>
                  <a:cubicBezTo>
                    <a:pt x="88" y="53"/>
                    <a:pt x="82" y="36"/>
                    <a:pt x="69" y="22"/>
                  </a:cubicBezTo>
                  <a:close/>
                </a:path>
              </a:pathLst>
            </a:custGeom>
            <a:solidFill>
              <a:srgbClr val="E559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ṩḷi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2A2E96D-B911-446F-A351-C78FA09AB5B2}"/>
                </a:ext>
              </a:extLst>
            </p:cNvPr>
            <p:cNvSpPr/>
            <p:nvPr/>
          </p:nvSpPr>
          <p:spPr bwMode="auto">
            <a:xfrm>
              <a:off x="4003675" y="1127125"/>
              <a:ext cx="792163" cy="976313"/>
            </a:xfrm>
            <a:custGeom>
              <a:avLst/>
              <a:gdLst>
                <a:gd name="T0" fmla="*/ 414 w 477"/>
                <a:gd name="T1" fmla="*/ 67 h 589"/>
                <a:gd name="T2" fmla="*/ 244 w 477"/>
                <a:gd name="T3" fmla="*/ 2 h 589"/>
                <a:gd name="T4" fmla="*/ 69 w 477"/>
                <a:gd name="T5" fmla="*/ 57 h 589"/>
                <a:gd name="T6" fmla="*/ 1 w 477"/>
                <a:gd name="T7" fmla="*/ 190 h 589"/>
                <a:gd name="T8" fmla="*/ 9 w 477"/>
                <a:gd name="T9" fmla="*/ 215 h 589"/>
                <a:gd name="T10" fmla="*/ 33 w 477"/>
                <a:gd name="T11" fmla="*/ 227 h 589"/>
                <a:gd name="T12" fmla="*/ 75 w 477"/>
                <a:gd name="T13" fmla="*/ 228 h 589"/>
                <a:gd name="T14" fmla="*/ 109 w 477"/>
                <a:gd name="T15" fmla="*/ 200 h 589"/>
                <a:gd name="T16" fmla="*/ 144 w 477"/>
                <a:gd name="T17" fmla="*/ 131 h 589"/>
                <a:gd name="T18" fmla="*/ 241 w 477"/>
                <a:gd name="T19" fmla="*/ 102 h 589"/>
                <a:gd name="T20" fmla="*/ 335 w 477"/>
                <a:gd name="T21" fmla="*/ 138 h 589"/>
                <a:gd name="T22" fmla="*/ 366 w 477"/>
                <a:gd name="T23" fmla="*/ 231 h 589"/>
                <a:gd name="T24" fmla="*/ 316 w 477"/>
                <a:gd name="T25" fmla="*/ 340 h 589"/>
                <a:gd name="T26" fmla="*/ 163 w 477"/>
                <a:gd name="T27" fmla="*/ 363 h 589"/>
                <a:gd name="T28" fmla="*/ 144 w 477"/>
                <a:gd name="T29" fmla="*/ 362 h 589"/>
                <a:gd name="T30" fmla="*/ 110 w 477"/>
                <a:gd name="T31" fmla="*/ 394 h 589"/>
                <a:gd name="T32" fmla="*/ 106 w 477"/>
                <a:gd name="T33" fmla="*/ 554 h 589"/>
                <a:gd name="T34" fmla="*/ 115 w 477"/>
                <a:gd name="T35" fmla="*/ 577 h 589"/>
                <a:gd name="T36" fmla="*/ 138 w 477"/>
                <a:gd name="T37" fmla="*/ 588 h 589"/>
                <a:gd name="T38" fmla="*/ 181 w 477"/>
                <a:gd name="T39" fmla="*/ 589 h 589"/>
                <a:gd name="T40" fmla="*/ 191 w 477"/>
                <a:gd name="T41" fmla="*/ 588 h 589"/>
                <a:gd name="T42" fmla="*/ 215 w 477"/>
                <a:gd name="T43" fmla="*/ 557 h 589"/>
                <a:gd name="T44" fmla="*/ 218 w 477"/>
                <a:gd name="T45" fmla="*/ 454 h 589"/>
                <a:gd name="T46" fmla="*/ 220 w 477"/>
                <a:gd name="T47" fmla="*/ 451 h 589"/>
                <a:gd name="T48" fmla="*/ 404 w 477"/>
                <a:gd name="T49" fmla="*/ 404 h 589"/>
                <a:gd name="T50" fmla="*/ 475 w 477"/>
                <a:gd name="T51" fmla="*/ 241 h 589"/>
                <a:gd name="T52" fmla="*/ 414 w 477"/>
                <a:gd name="T53" fmla="*/ 67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7" h="589">
                  <a:moveTo>
                    <a:pt x="414" y="67"/>
                  </a:moveTo>
                  <a:cubicBezTo>
                    <a:pt x="372" y="26"/>
                    <a:pt x="315" y="4"/>
                    <a:pt x="244" y="2"/>
                  </a:cubicBezTo>
                  <a:cubicBezTo>
                    <a:pt x="173" y="0"/>
                    <a:pt x="114" y="19"/>
                    <a:pt x="69" y="57"/>
                  </a:cubicBezTo>
                  <a:cubicBezTo>
                    <a:pt x="30" y="91"/>
                    <a:pt x="7" y="135"/>
                    <a:pt x="1" y="190"/>
                  </a:cubicBezTo>
                  <a:cubicBezTo>
                    <a:pt x="0" y="199"/>
                    <a:pt x="3" y="208"/>
                    <a:pt x="9" y="215"/>
                  </a:cubicBezTo>
                  <a:cubicBezTo>
                    <a:pt x="15" y="222"/>
                    <a:pt x="24" y="227"/>
                    <a:pt x="33" y="227"/>
                  </a:cubicBezTo>
                  <a:cubicBezTo>
                    <a:pt x="75" y="228"/>
                    <a:pt x="75" y="228"/>
                    <a:pt x="75" y="228"/>
                  </a:cubicBezTo>
                  <a:cubicBezTo>
                    <a:pt x="92" y="229"/>
                    <a:pt x="106" y="216"/>
                    <a:pt x="109" y="200"/>
                  </a:cubicBezTo>
                  <a:cubicBezTo>
                    <a:pt x="113" y="170"/>
                    <a:pt x="124" y="147"/>
                    <a:pt x="144" y="131"/>
                  </a:cubicBezTo>
                  <a:cubicBezTo>
                    <a:pt x="167" y="110"/>
                    <a:pt x="200" y="101"/>
                    <a:pt x="241" y="102"/>
                  </a:cubicBezTo>
                  <a:cubicBezTo>
                    <a:pt x="281" y="103"/>
                    <a:pt x="313" y="115"/>
                    <a:pt x="335" y="138"/>
                  </a:cubicBezTo>
                  <a:cubicBezTo>
                    <a:pt x="357" y="160"/>
                    <a:pt x="367" y="192"/>
                    <a:pt x="366" y="231"/>
                  </a:cubicBezTo>
                  <a:cubicBezTo>
                    <a:pt x="364" y="286"/>
                    <a:pt x="347" y="323"/>
                    <a:pt x="316" y="340"/>
                  </a:cubicBezTo>
                  <a:cubicBezTo>
                    <a:pt x="283" y="358"/>
                    <a:pt x="231" y="365"/>
                    <a:pt x="163" y="363"/>
                  </a:cubicBezTo>
                  <a:cubicBezTo>
                    <a:pt x="144" y="362"/>
                    <a:pt x="144" y="362"/>
                    <a:pt x="144" y="362"/>
                  </a:cubicBezTo>
                  <a:cubicBezTo>
                    <a:pt x="126" y="362"/>
                    <a:pt x="111" y="376"/>
                    <a:pt x="110" y="394"/>
                  </a:cubicBezTo>
                  <a:cubicBezTo>
                    <a:pt x="106" y="554"/>
                    <a:pt x="106" y="554"/>
                    <a:pt x="106" y="554"/>
                  </a:cubicBezTo>
                  <a:cubicBezTo>
                    <a:pt x="105" y="562"/>
                    <a:pt x="109" y="571"/>
                    <a:pt x="115" y="577"/>
                  </a:cubicBezTo>
                  <a:cubicBezTo>
                    <a:pt x="121" y="584"/>
                    <a:pt x="129" y="587"/>
                    <a:pt x="138" y="588"/>
                  </a:cubicBezTo>
                  <a:cubicBezTo>
                    <a:pt x="181" y="589"/>
                    <a:pt x="181" y="589"/>
                    <a:pt x="181" y="589"/>
                  </a:cubicBezTo>
                  <a:cubicBezTo>
                    <a:pt x="184" y="589"/>
                    <a:pt x="187" y="589"/>
                    <a:pt x="191" y="588"/>
                  </a:cubicBezTo>
                  <a:cubicBezTo>
                    <a:pt x="204" y="584"/>
                    <a:pt x="214" y="572"/>
                    <a:pt x="215" y="557"/>
                  </a:cubicBezTo>
                  <a:cubicBezTo>
                    <a:pt x="218" y="454"/>
                    <a:pt x="218" y="454"/>
                    <a:pt x="218" y="454"/>
                  </a:cubicBezTo>
                  <a:cubicBezTo>
                    <a:pt x="218" y="452"/>
                    <a:pt x="219" y="451"/>
                    <a:pt x="220" y="451"/>
                  </a:cubicBezTo>
                  <a:cubicBezTo>
                    <a:pt x="300" y="452"/>
                    <a:pt x="362" y="436"/>
                    <a:pt x="404" y="404"/>
                  </a:cubicBezTo>
                  <a:cubicBezTo>
                    <a:pt x="449" y="370"/>
                    <a:pt x="472" y="316"/>
                    <a:pt x="475" y="241"/>
                  </a:cubicBezTo>
                  <a:cubicBezTo>
                    <a:pt x="477" y="167"/>
                    <a:pt x="456" y="109"/>
                    <a:pt x="414" y="67"/>
                  </a:cubicBezTo>
                  <a:close/>
                </a:path>
              </a:pathLst>
            </a:custGeom>
            <a:solidFill>
              <a:srgbClr val="F17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íṡľ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1E498FF-F146-4DAB-8DB8-2E0154E11944}"/>
                </a:ext>
              </a:extLst>
            </p:cNvPr>
            <p:cNvSpPr/>
            <p:nvPr/>
          </p:nvSpPr>
          <p:spPr bwMode="auto">
            <a:xfrm>
              <a:off x="4214813" y="1128713"/>
              <a:ext cx="581025" cy="736600"/>
            </a:xfrm>
            <a:custGeom>
              <a:avLst/>
              <a:gdLst>
                <a:gd name="T0" fmla="*/ 287 w 350"/>
                <a:gd name="T1" fmla="*/ 66 h 444"/>
                <a:gd name="T2" fmla="*/ 117 w 350"/>
                <a:gd name="T3" fmla="*/ 1 h 444"/>
                <a:gd name="T4" fmla="*/ 0 w 350"/>
                <a:gd name="T5" fmla="*/ 21 h 444"/>
                <a:gd name="T6" fmla="*/ 61 w 350"/>
                <a:gd name="T7" fmla="*/ 17 h 444"/>
                <a:gd name="T8" fmla="*/ 231 w 350"/>
                <a:gd name="T9" fmla="*/ 82 h 444"/>
                <a:gd name="T10" fmla="*/ 291 w 350"/>
                <a:gd name="T11" fmla="*/ 256 h 444"/>
                <a:gd name="T12" fmla="*/ 221 w 350"/>
                <a:gd name="T13" fmla="*/ 419 h 444"/>
                <a:gd name="T14" fmla="*/ 176 w 350"/>
                <a:gd name="T15" fmla="*/ 444 h 444"/>
                <a:gd name="T16" fmla="*/ 277 w 350"/>
                <a:gd name="T17" fmla="*/ 403 h 444"/>
                <a:gd name="T18" fmla="*/ 348 w 350"/>
                <a:gd name="T19" fmla="*/ 240 h 444"/>
                <a:gd name="T20" fmla="*/ 287 w 350"/>
                <a:gd name="T21" fmla="*/ 66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444">
                  <a:moveTo>
                    <a:pt x="287" y="66"/>
                  </a:moveTo>
                  <a:cubicBezTo>
                    <a:pt x="245" y="25"/>
                    <a:pt x="188" y="3"/>
                    <a:pt x="117" y="1"/>
                  </a:cubicBezTo>
                  <a:cubicBezTo>
                    <a:pt x="73" y="0"/>
                    <a:pt x="34" y="7"/>
                    <a:pt x="0" y="21"/>
                  </a:cubicBezTo>
                  <a:cubicBezTo>
                    <a:pt x="19" y="18"/>
                    <a:pt x="39" y="17"/>
                    <a:pt x="61" y="17"/>
                  </a:cubicBezTo>
                  <a:cubicBezTo>
                    <a:pt x="132" y="19"/>
                    <a:pt x="189" y="41"/>
                    <a:pt x="231" y="82"/>
                  </a:cubicBezTo>
                  <a:cubicBezTo>
                    <a:pt x="273" y="124"/>
                    <a:pt x="293" y="182"/>
                    <a:pt x="291" y="256"/>
                  </a:cubicBezTo>
                  <a:cubicBezTo>
                    <a:pt x="289" y="331"/>
                    <a:pt x="265" y="385"/>
                    <a:pt x="221" y="419"/>
                  </a:cubicBezTo>
                  <a:cubicBezTo>
                    <a:pt x="208" y="429"/>
                    <a:pt x="193" y="437"/>
                    <a:pt x="176" y="444"/>
                  </a:cubicBezTo>
                  <a:cubicBezTo>
                    <a:pt x="217" y="436"/>
                    <a:pt x="251" y="423"/>
                    <a:pt x="277" y="403"/>
                  </a:cubicBezTo>
                  <a:cubicBezTo>
                    <a:pt x="322" y="369"/>
                    <a:pt x="345" y="315"/>
                    <a:pt x="348" y="240"/>
                  </a:cubicBezTo>
                  <a:cubicBezTo>
                    <a:pt x="350" y="166"/>
                    <a:pt x="329" y="108"/>
                    <a:pt x="287" y="66"/>
                  </a:cubicBezTo>
                  <a:close/>
                </a:path>
              </a:pathLst>
            </a:custGeom>
            <a:solidFill>
              <a:srgbClr val="E559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ï$lï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7932CD1-E5FF-4762-AF4A-CDED3EFB15DF}"/>
                </a:ext>
              </a:extLst>
            </p:cNvPr>
            <p:cNvSpPr/>
            <p:nvPr/>
          </p:nvSpPr>
          <p:spPr bwMode="auto">
            <a:xfrm>
              <a:off x="6684963" y="4443413"/>
              <a:ext cx="127000" cy="71438"/>
            </a:xfrm>
            <a:custGeom>
              <a:avLst/>
              <a:gdLst>
                <a:gd name="T0" fmla="*/ 51 w 80"/>
                <a:gd name="T1" fmla="*/ 45 h 45"/>
                <a:gd name="T2" fmla="*/ 0 w 80"/>
                <a:gd name="T3" fmla="*/ 33 h 45"/>
                <a:gd name="T4" fmla="*/ 4 w 80"/>
                <a:gd name="T5" fmla="*/ 11 h 45"/>
                <a:gd name="T6" fmla="*/ 40 w 80"/>
                <a:gd name="T7" fmla="*/ 12 h 45"/>
                <a:gd name="T8" fmla="*/ 38 w 80"/>
                <a:gd name="T9" fmla="*/ 0 h 45"/>
                <a:gd name="T10" fmla="*/ 80 w 80"/>
                <a:gd name="T11" fmla="*/ 16 h 45"/>
                <a:gd name="T12" fmla="*/ 79 w 80"/>
                <a:gd name="T13" fmla="*/ 39 h 45"/>
                <a:gd name="T14" fmla="*/ 51 w 80"/>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5">
                  <a:moveTo>
                    <a:pt x="51" y="45"/>
                  </a:moveTo>
                  <a:lnTo>
                    <a:pt x="0" y="33"/>
                  </a:lnTo>
                  <a:lnTo>
                    <a:pt x="4" y="11"/>
                  </a:lnTo>
                  <a:lnTo>
                    <a:pt x="40" y="12"/>
                  </a:lnTo>
                  <a:lnTo>
                    <a:pt x="38" y="0"/>
                  </a:lnTo>
                  <a:lnTo>
                    <a:pt x="80" y="16"/>
                  </a:lnTo>
                  <a:lnTo>
                    <a:pt x="79" y="39"/>
                  </a:lnTo>
                  <a:lnTo>
                    <a:pt x="51" y="45"/>
                  </a:lnTo>
                  <a:close/>
                </a:path>
              </a:pathLst>
            </a:custGeom>
            <a:solidFill>
              <a:srgbClr val="AF74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1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674750F-EFEC-4E38-981C-4CEC023131F6}"/>
                </a:ext>
              </a:extLst>
            </p:cNvPr>
            <p:cNvSpPr/>
            <p:nvPr/>
          </p:nvSpPr>
          <p:spPr bwMode="auto">
            <a:xfrm>
              <a:off x="6792913" y="4181475"/>
              <a:ext cx="598488" cy="433388"/>
            </a:xfrm>
            <a:custGeom>
              <a:avLst/>
              <a:gdLst>
                <a:gd name="T0" fmla="*/ 320 w 377"/>
                <a:gd name="T1" fmla="*/ 0 h 273"/>
                <a:gd name="T2" fmla="*/ 235 w 377"/>
                <a:gd name="T3" fmla="*/ 165 h 273"/>
                <a:gd name="T4" fmla="*/ 0 w 377"/>
                <a:gd name="T5" fmla="*/ 171 h 273"/>
                <a:gd name="T6" fmla="*/ 0 w 377"/>
                <a:gd name="T7" fmla="*/ 218 h 273"/>
                <a:gd name="T8" fmla="*/ 279 w 377"/>
                <a:gd name="T9" fmla="*/ 273 h 273"/>
                <a:gd name="T10" fmla="*/ 377 w 377"/>
                <a:gd name="T11" fmla="*/ 116 h 273"/>
                <a:gd name="T12" fmla="*/ 320 w 377"/>
                <a:gd name="T13" fmla="*/ 0 h 273"/>
              </a:gdLst>
              <a:ahLst/>
              <a:cxnLst>
                <a:cxn ang="0">
                  <a:pos x="T0" y="T1"/>
                </a:cxn>
                <a:cxn ang="0">
                  <a:pos x="T2" y="T3"/>
                </a:cxn>
                <a:cxn ang="0">
                  <a:pos x="T4" y="T5"/>
                </a:cxn>
                <a:cxn ang="0">
                  <a:pos x="T6" y="T7"/>
                </a:cxn>
                <a:cxn ang="0">
                  <a:pos x="T8" y="T9"/>
                </a:cxn>
                <a:cxn ang="0">
                  <a:pos x="T10" y="T11"/>
                </a:cxn>
                <a:cxn ang="0">
                  <a:pos x="T12" y="T13"/>
                </a:cxn>
              </a:cxnLst>
              <a:rect l="0" t="0" r="r" b="b"/>
              <a:pathLst>
                <a:path w="377" h="273">
                  <a:moveTo>
                    <a:pt x="320" y="0"/>
                  </a:moveTo>
                  <a:lnTo>
                    <a:pt x="235" y="165"/>
                  </a:lnTo>
                  <a:lnTo>
                    <a:pt x="0" y="171"/>
                  </a:lnTo>
                  <a:lnTo>
                    <a:pt x="0" y="218"/>
                  </a:lnTo>
                  <a:lnTo>
                    <a:pt x="279" y="273"/>
                  </a:lnTo>
                  <a:lnTo>
                    <a:pt x="377" y="116"/>
                  </a:lnTo>
                  <a:lnTo>
                    <a:pt x="320" y="0"/>
                  </a:lnTo>
                  <a:close/>
                </a:path>
              </a:pathLst>
            </a:custGeom>
            <a:solidFill>
              <a:srgbClr val="F6D5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íŝḻí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261AD8E-EBBB-4954-8CA3-22DB27BB25A3}"/>
                </a:ext>
              </a:extLst>
            </p:cNvPr>
            <p:cNvSpPr/>
            <p:nvPr/>
          </p:nvSpPr>
          <p:spPr bwMode="auto">
            <a:xfrm>
              <a:off x="4046538" y="3086100"/>
              <a:ext cx="274638" cy="557213"/>
            </a:xfrm>
            <a:custGeom>
              <a:avLst/>
              <a:gdLst>
                <a:gd name="T0" fmla="*/ 165 w 165"/>
                <a:gd name="T1" fmla="*/ 246 h 336"/>
                <a:gd name="T2" fmla="*/ 143 w 165"/>
                <a:gd name="T3" fmla="*/ 2 h 336"/>
                <a:gd name="T4" fmla="*/ 86 w 165"/>
                <a:gd name="T5" fmla="*/ 0 h 336"/>
                <a:gd name="T6" fmla="*/ 47 w 165"/>
                <a:gd name="T7" fmla="*/ 187 h 336"/>
                <a:gd name="T8" fmla="*/ 0 w 165"/>
                <a:gd name="T9" fmla="*/ 266 h 336"/>
                <a:gd name="T10" fmla="*/ 72 w 165"/>
                <a:gd name="T11" fmla="*/ 336 h 336"/>
                <a:gd name="T12" fmla="*/ 142 w 165"/>
                <a:gd name="T13" fmla="*/ 295 h 336"/>
                <a:gd name="T14" fmla="*/ 165 w 165"/>
                <a:gd name="T15" fmla="*/ 246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336">
                  <a:moveTo>
                    <a:pt x="165" y="246"/>
                  </a:moveTo>
                  <a:cubicBezTo>
                    <a:pt x="143" y="2"/>
                    <a:pt x="143" y="2"/>
                    <a:pt x="143" y="2"/>
                  </a:cubicBezTo>
                  <a:cubicBezTo>
                    <a:pt x="86" y="0"/>
                    <a:pt x="86" y="0"/>
                    <a:pt x="86" y="0"/>
                  </a:cubicBezTo>
                  <a:cubicBezTo>
                    <a:pt x="47" y="187"/>
                    <a:pt x="47" y="187"/>
                    <a:pt x="47" y="187"/>
                  </a:cubicBezTo>
                  <a:cubicBezTo>
                    <a:pt x="0" y="266"/>
                    <a:pt x="0" y="266"/>
                    <a:pt x="0" y="266"/>
                  </a:cubicBezTo>
                  <a:cubicBezTo>
                    <a:pt x="72" y="336"/>
                    <a:pt x="72" y="336"/>
                    <a:pt x="72" y="336"/>
                  </a:cubicBezTo>
                  <a:cubicBezTo>
                    <a:pt x="72" y="336"/>
                    <a:pt x="134" y="298"/>
                    <a:pt x="142" y="295"/>
                  </a:cubicBezTo>
                  <a:lnTo>
                    <a:pt x="165" y="246"/>
                  </a:lnTo>
                  <a:close/>
                </a:path>
              </a:pathLst>
            </a:custGeom>
            <a:solidFill>
              <a:srgbClr val="596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îŝl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7BF503B-3ACE-468B-95B9-1A500285E48D}"/>
                </a:ext>
              </a:extLst>
            </p:cNvPr>
            <p:cNvSpPr/>
            <p:nvPr/>
          </p:nvSpPr>
          <p:spPr bwMode="auto">
            <a:xfrm>
              <a:off x="4149725" y="2949575"/>
              <a:ext cx="127000" cy="139700"/>
            </a:xfrm>
            <a:custGeom>
              <a:avLst/>
              <a:gdLst>
                <a:gd name="T0" fmla="*/ 80 w 80"/>
                <a:gd name="T1" fmla="*/ 88 h 88"/>
                <a:gd name="T2" fmla="*/ 80 w 80"/>
                <a:gd name="T3" fmla="*/ 21 h 88"/>
                <a:gd name="T4" fmla="*/ 39 w 80"/>
                <a:gd name="T5" fmla="*/ 0 h 88"/>
                <a:gd name="T6" fmla="*/ 0 w 80"/>
                <a:gd name="T7" fmla="*/ 24 h 88"/>
                <a:gd name="T8" fmla="*/ 24 w 80"/>
                <a:gd name="T9" fmla="*/ 57 h 88"/>
                <a:gd name="T10" fmla="*/ 46 w 80"/>
                <a:gd name="T11" fmla="*/ 86 h 88"/>
                <a:gd name="T12" fmla="*/ 80 w 80"/>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0" h="88">
                  <a:moveTo>
                    <a:pt x="80" y="88"/>
                  </a:moveTo>
                  <a:lnTo>
                    <a:pt x="80" y="21"/>
                  </a:lnTo>
                  <a:lnTo>
                    <a:pt x="39" y="0"/>
                  </a:lnTo>
                  <a:lnTo>
                    <a:pt x="0" y="24"/>
                  </a:lnTo>
                  <a:lnTo>
                    <a:pt x="24" y="57"/>
                  </a:lnTo>
                  <a:lnTo>
                    <a:pt x="46" y="86"/>
                  </a:lnTo>
                  <a:lnTo>
                    <a:pt x="80" y="88"/>
                  </a:lnTo>
                  <a:close/>
                </a:path>
              </a:pathLst>
            </a:custGeom>
            <a:solidFill>
              <a:srgbClr val="F7C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íşl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FC15D39-E608-4DA7-BE86-7D7F1724A6E7}"/>
                </a:ext>
              </a:extLst>
            </p:cNvPr>
            <p:cNvSpPr/>
            <p:nvPr/>
          </p:nvSpPr>
          <p:spPr bwMode="auto">
            <a:xfrm>
              <a:off x="9043988" y="2497138"/>
              <a:ext cx="212725" cy="566738"/>
            </a:xfrm>
            <a:custGeom>
              <a:avLst/>
              <a:gdLst>
                <a:gd name="T0" fmla="*/ 128 w 128"/>
                <a:gd name="T1" fmla="*/ 235 h 342"/>
                <a:gd name="T2" fmla="*/ 61 w 128"/>
                <a:gd name="T3" fmla="*/ 0 h 342"/>
                <a:gd name="T4" fmla="*/ 4 w 128"/>
                <a:gd name="T5" fmla="*/ 9 h 342"/>
                <a:gd name="T6" fmla="*/ 0 w 128"/>
                <a:gd name="T7" fmla="*/ 300 h 342"/>
                <a:gd name="T8" fmla="*/ 54 w 128"/>
                <a:gd name="T9" fmla="*/ 342 h 342"/>
                <a:gd name="T10" fmla="*/ 114 w 128"/>
                <a:gd name="T11" fmla="*/ 289 h 342"/>
                <a:gd name="T12" fmla="*/ 128 w 128"/>
                <a:gd name="T13" fmla="*/ 235 h 342"/>
              </a:gdLst>
              <a:ahLst/>
              <a:cxnLst>
                <a:cxn ang="0">
                  <a:pos x="T0" y="T1"/>
                </a:cxn>
                <a:cxn ang="0">
                  <a:pos x="T2" y="T3"/>
                </a:cxn>
                <a:cxn ang="0">
                  <a:pos x="T4" y="T5"/>
                </a:cxn>
                <a:cxn ang="0">
                  <a:pos x="T6" y="T7"/>
                </a:cxn>
                <a:cxn ang="0">
                  <a:pos x="T8" y="T9"/>
                </a:cxn>
                <a:cxn ang="0">
                  <a:pos x="T10" y="T11"/>
                </a:cxn>
                <a:cxn ang="0">
                  <a:pos x="T12" y="T13"/>
                </a:cxn>
              </a:cxnLst>
              <a:rect l="0" t="0" r="r" b="b"/>
              <a:pathLst>
                <a:path w="128" h="342">
                  <a:moveTo>
                    <a:pt x="128" y="235"/>
                  </a:moveTo>
                  <a:cubicBezTo>
                    <a:pt x="61" y="0"/>
                    <a:pt x="61" y="0"/>
                    <a:pt x="61" y="0"/>
                  </a:cubicBezTo>
                  <a:cubicBezTo>
                    <a:pt x="4" y="9"/>
                    <a:pt x="4" y="9"/>
                    <a:pt x="4" y="9"/>
                  </a:cubicBezTo>
                  <a:cubicBezTo>
                    <a:pt x="0" y="300"/>
                    <a:pt x="0" y="300"/>
                    <a:pt x="0" y="300"/>
                  </a:cubicBezTo>
                  <a:cubicBezTo>
                    <a:pt x="54" y="342"/>
                    <a:pt x="54" y="342"/>
                    <a:pt x="54" y="342"/>
                  </a:cubicBezTo>
                  <a:cubicBezTo>
                    <a:pt x="54" y="342"/>
                    <a:pt x="107" y="293"/>
                    <a:pt x="114" y="289"/>
                  </a:cubicBezTo>
                  <a:lnTo>
                    <a:pt x="128" y="235"/>
                  </a:lnTo>
                  <a:close/>
                </a:path>
              </a:pathLst>
            </a:custGeom>
            <a:solidFill>
              <a:srgbClr val="7EAC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ïşļï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C038ABB-07E5-4D0A-8EB0-A5505CAF3350}"/>
                </a:ext>
              </a:extLst>
            </p:cNvPr>
            <p:cNvSpPr/>
            <p:nvPr/>
          </p:nvSpPr>
          <p:spPr bwMode="auto">
            <a:xfrm>
              <a:off x="8994775" y="2374900"/>
              <a:ext cx="142875" cy="131763"/>
            </a:xfrm>
            <a:custGeom>
              <a:avLst/>
              <a:gdLst>
                <a:gd name="T0" fmla="*/ 90 w 90"/>
                <a:gd name="T1" fmla="*/ 78 h 83"/>
                <a:gd name="T2" fmla="*/ 77 w 90"/>
                <a:gd name="T3" fmla="*/ 12 h 83"/>
                <a:gd name="T4" fmla="*/ 33 w 90"/>
                <a:gd name="T5" fmla="*/ 0 h 83"/>
                <a:gd name="T6" fmla="*/ 0 w 90"/>
                <a:gd name="T7" fmla="*/ 30 h 83"/>
                <a:gd name="T8" fmla="*/ 29 w 90"/>
                <a:gd name="T9" fmla="*/ 57 h 83"/>
                <a:gd name="T10" fmla="*/ 56 w 90"/>
                <a:gd name="T11" fmla="*/ 83 h 83"/>
                <a:gd name="T12" fmla="*/ 90 w 90"/>
                <a:gd name="T13" fmla="*/ 78 h 83"/>
              </a:gdLst>
              <a:ahLst/>
              <a:cxnLst>
                <a:cxn ang="0">
                  <a:pos x="T0" y="T1"/>
                </a:cxn>
                <a:cxn ang="0">
                  <a:pos x="T2" y="T3"/>
                </a:cxn>
                <a:cxn ang="0">
                  <a:pos x="T4" y="T5"/>
                </a:cxn>
                <a:cxn ang="0">
                  <a:pos x="T6" y="T7"/>
                </a:cxn>
                <a:cxn ang="0">
                  <a:pos x="T8" y="T9"/>
                </a:cxn>
                <a:cxn ang="0">
                  <a:pos x="T10" y="T11"/>
                </a:cxn>
                <a:cxn ang="0">
                  <a:pos x="T12" y="T13"/>
                </a:cxn>
              </a:cxnLst>
              <a:rect l="0" t="0" r="r" b="b"/>
              <a:pathLst>
                <a:path w="90" h="83">
                  <a:moveTo>
                    <a:pt x="90" y="78"/>
                  </a:moveTo>
                  <a:lnTo>
                    <a:pt x="77" y="12"/>
                  </a:lnTo>
                  <a:lnTo>
                    <a:pt x="33" y="0"/>
                  </a:lnTo>
                  <a:lnTo>
                    <a:pt x="0" y="30"/>
                  </a:lnTo>
                  <a:lnTo>
                    <a:pt x="29" y="57"/>
                  </a:lnTo>
                  <a:lnTo>
                    <a:pt x="56" y="83"/>
                  </a:lnTo>
                  <a:lnTo>
                    <a:pt x="90" y="78"/>
                  </a:lnTo>
                  <a:close/>
                </a:path>
              </a:pathLst>
            </a:custGeom>
            <a:solidFill>
              <a:srgbClr val="F7C1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2675018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示例三</a:t>
            </a:r>
            <a:endParaRPr lang="zh-CN" altLang="en-US" dirty="0"/>
          </a:p>
        </p:txBody>
      </p:sp>
      <p:pic>
        <p:nvPicPr>
          <p:cNvPr id="3" name="图片 2"/>
          <p:cNvPicPr>
            <a:picLocks noChangeAspect="1"/>
          </p:cNvPicPr>
          <p:nvPr/>
        </p:nvPicPr>
        <p:blipFill>
          <a:blip r:embed="rId3"/>
          <a:stretch>
            <a:fillRect/>
          </a:stretch>
        </p:blipFill>
        <p:spPr>
          <a:xfrm>
            <a:off x="1524676" y="1541681"/>
            <a:ext cx="8951473" cy="1742857"/>
          </a:xfrm>
          <a:prstGeom prst="rect">
            <a:avLst/>
          </a:prstGeom>
        </p:spPr>
      </p:pic>
      <p:pic>
        <p:nvPicPr>
          <p:cNvPr id="5" name="内容占位符 4"/>
          <p:cNvPicPr>
            <a:picLocks noGrp="1" noChangeAspect="1"/>
          </p:cNvPicPr>
          <p:nvPr>
            <p:ph idx="1"/>
          </p:nvPr>
        </p:nvPicPr>
        <p:blipFill>
          <a:blip r:embed="rId4"/>
          <a:stretch>
            <a:fillRect/>
          </a:stretch>
        </p:blipFill>
        <p:spPr>
          <a:xfrm>
            <a:off x="1524676" y="3933137"/>
            <a:ext cx="8951473" cy="1685714"/>
          </a:xfrm>
          <a:prstGeom prst="rect">
            <a:avLst/>
          </a:prstGeom>
        </p:spPr>
      </p:pic>
    </p:spTree>
    <p:extLst>
      <p:ext uri="{BB962C8B-B14F-4D97-AF65-F5344CB8AC3E}">
        <p14:creationId xmlns:p14="http://schemas.microsoft.com/office/powerpoint/2010/main" val="25857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内容占位符 3"/>
          <p:cNvSpPr>
            <a:spLocks noGrp="1"/>
          </p:cNvSpPr>
          <p:nvPr>
            <p:ph idx="1"/>
          </p:nvPr>
        </p:nvSpPr>
        <p:spPr/>
        <p:txBody>
          <a:bodyPr/>
          <a:lstStyle/>
          <a:p>
            <a:endParaRPr lang="zh-CN" altLang="en-US" dirty="0"/>
          </a:p>
        </p:txBody>
      </p:sp>
      <p:sp>
        <p:nvSpPr>
          <p:cNvPr id="6" name="文本框 5"/>
          <p:cNvSpPr txBox="1"/>
          <p:nvPr/>
        </p:nvSpPr>
        <p:spPr>
          <a:xfrm>
            <a:off x="3695740" y="3053705"/>
            <a:ext cx="5410160" cy="461665"/>
          </a:xfrm>
          <a:prstGeom prst="rect">
            <a:avLst/>
          </a:prstGeom>
          <a:noFill/>
        </p:spPr>
        <p:txBody>
          <a:bodyPr wrap="square" rtlCol="0">
            <a:spAutoFit/>
          </a:bodyPr>
          <a:lstStyle/>
          <a:p>
            <a:r>
              <a:rPr lang="zh-CN" altLang="en-US" sz="2400" dirty="0">
                <a:solidFill>
                  <a:srgbClr val="4965FF"/>
                </a:solidFill>
              </a:rPr>
              <a:t>是不是使用覆盖索引能提高查询效率？</a:t>
            </a:r>
          </a:p>
        </p:txBody>
      </p:sp>
      <p:grpSp>
        <p:nvGrpSpPr>
          <p:cNvPr id="7" name="58cb6239-3e23-4e49-a821-1d3067c5e05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962900" y="3960670"/>
            <a:ext cx="3343275" cy="2516329"/>
            <a:chOff x="3105150" y="1174750"/>
            <a:chExt cx="5981700" cy="4502150"/>
          </a:xfrm>
        </p:grpSpPr>
        <p:sp>
          <p:nvSpPr>
            <p:cNvPr id="8" name="işḻî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AC1F7AC-4344-44DC-A7FF-281CF796639A}"/>
                </a:ext>
              </a:extLst>
            </p:cNvPr>
            <p:cNvSpPr/>
            <p:nvPr/>
          </p:nvSpPr>
          <p:spPr bwMode="auto">
            <a:xfrm>
              <a:off x="7577138" y="1901825"/>
              <a:ext cx="609600" cy="331788"/>
            </a:xfrm>
            <a:custGeom>
              <a:avLst/>
              <a:gdLst>
                <a:gd name="T0" fmla="*/ 92 w 99"/>
                <a:gd name="T1" fmla="*/ 54 h 54"/>
                <a:gd name="T2" fmla="*/ 0 w 99"/>
                <a:gd name="T3" fmla="*/ 54 h 54"/>
                <a:gd name="T4" fmla="*/ 0 w 99"/>
                <a:gd name="T5" fmla="*/ 7 h 54"/>
                <a:gd name="T6" fmla="*/ 7 w 99"/>
                <a:gd name="T7" fmla="*/ 0 h 54"/>
                <a:gd name="T8" fmla="*/ 92 w 99"/>
                <a:gd name="T9" fmla="*/ 0 h 54"/>
                <a:gd name="T10" fmla="*/ 99 w 99"/>
                <a:gd name="T11" fmla="*/ 7 h 54"/>
                <a:gd name="T12" fmla="*/ 99 w 99"/>
                <a:gd name="T13" fmla="*/ 47 h 54"/>
                <a:gd name="T14" fmla="*/ 92 w 99"/>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54">
                  <a:moveTo>
                    <a:pt x="92" y="54"/>
                  </a:moveTo>
                  <a:cubicBezTo>
                    <a:pt x="0" y="54"/>
                    <a:pt x="0" y="54"/>
                    <a:pt x="0" y="54"/>
                  </a:cubicBezTo>
                  <a:cubicBezTo>
                    <a:pt x="0" y="7"/>
                    <a:pt x="0" y="7"/>
                    <a:pt x="0" y="7"/>
                  </a:cubicBezTo>
                  <a:cubicBezTo>
                    <a:pt x="0" y="3"/>
                    <a:pt x="3" y="0"/>
                    <a:pt x="7" y="0"/>
                  </a:cubicBezTo>
                  <a:cubicBezTo>
                    <a:pt x="92" y="0"/>
                    <a:pt x="92" y="0"/>
                    <a:pt x="92" y="0"/>
                  </a:cubicBezTo>
                  <a:cubicBezTo>
                    <a:pt x="96" y="0"/>
                    <a:pt x="99" y="3"/>
                    <a:pt x="99" y="7"/>
                  </a:cubicBezTo>
                  <a:cubicBezTo>
                    <a:pt x="99" y="47"/>
                    <a:pt x="99" y="47"/>
                    <a:pt x="99" y="47"/>
                  </a:cubicBezTo>
                  <a:cubicBezTo>
                    <a:pt x="99" y="51"/>
                    <a:pt x="96" y="54"/>
                    <a:pt x="92" y="54"/>
                  </a:cubicBezTo>
                  <a:close/>
                </a:path>
              </a:pathLst>
            </a:custGeom>
            <a:solidFill>
              <a:schemeClr val="bg2"/>
            </a:solidFill>
            <a:ln>
              <a:noFill/>
            </a:ln>
          </p:spPr>
          <p:txBody>
            <a:bodyPr anchor="ctr"/>
            <a:lstStyle/>
            <a:p>
              <a:pPr algn="ctr"/>
              <a:endParaRPr/>
            </a:p>
          </p:txBody>
        </p:sp>
        <p:sp>
          <p:nvSpPr>
            <p:cNvPr id="9" name="íśḻí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F7A649C-4B4F-40E8-A851-5E0B2A67D859}"/>
                </a:ext>
              </a:extLst>
            </p:cNvPr>
            <p:cNvSpPr/>
            <p:nvPr/>
          </p:nvSpPr>
          <p:spPr bwMode="auto">
            <a:xfrm>
              <a:off x="7577138" y="2166938"/>
              <a:ext cx="123825" cy="147638"/>
            </a:xfrm>
            <a:custGeom>
              <a:avLst/>
              <a:gdLst>
                <a:gd name="T0" fmla="*/ 0 w 78"/>
                <a:gd name="T1" fmla="*/ 0 h 93"/>
                <a:gd name="T2" fmla="*/ 0 w 78"/>
                <a:gd name="T3" fmla="*/ 93 h 93"/>
                <a:gd name="T4" fmla="*/ 78 w 78"/>
                <a:gd name="T5" fmla="*/ 0 h 93"/>
                <a:gd name="T6" fmla="*/ 0 w 78"/>
                <a:gd name="T7" fmla="*/ 0 h 93"/>
              </a:gdLst>
              <a:ahLst/>
              <a:cxnLst>
                <a:cxn ang="0">
                  <a:pos x="T0" y="T1"/>
                </a:cxn>
                <a:cxn ang="0">
                  <a:pos x="T2" y="T3"/>
                </a:cxn>
                <a:cxn ang="0">
                  <a:pos x="T4" y="T5"/>
                </a:cxn>
                <a:cxn ang="0">
                  <a:pos x="T6" y="T7"/>
                </a:cxn>
              </a:cxnLst>
              <a:rect l="0" t="0" r="r" b="b"/>
              <a:pathLst>
                <a:path w="78" h="93">
                  <a:moveTo>
                    <a:pt x="0" y="0"/>
                  </a:moveTo>
                  <a:lnTo>
                    <a:pt x="0" y="93"/>
                  </a:lnTo>
                  <a:lnTo>
                    <a:pt x="78" y="0"/>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ï$1ï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871EFA3-B36F-4C2A-8D39-19239DC491DB}"/>
                </a:ext>
              </a:extLst>
            </p:cNvPr>
            <p:cNvSpPr/>
            <p:nvPr/>
          </p:nvSpPr>
          <p:spPr bwMode="auto">
            <a:xfrm>
              <a:off x="7970838" y="2036763"/>
              <a:ext cx="55563" cy="55563"/>
            </a:xfrm>
            <a:prstGeom prst="ellipse">
              <a:avLst/>
            </a:prstGeom>
            <a:solidFill>
              <a:srgbClr val="3F51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ïṡlï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66F16E3-B478-4768-9578-C04E3A75779A}"/>
                </a:ext>
              </a:extLst>
            </p:cNvPr>
            <p:cNvSpPr/>
            <p:nvPr/>
          </p:nvSpPr>
          <p:spPr bwMode="auto">
            <a:xfrm>
              <a:off x="7854950" y="2036763"/>
              <a:ext cx="55563" cy="55563"/>
            </a:xfrm>
            <a:prstGeom prst="ellipse">
              <a:avLst/>
            </a:prstGeom>
            <a:solidFill>
              <a:srgbClr val="3F51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îṩlî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384B64C-7F41-43C4-824D-B89ED91C7124}"/>
                </a:ext>
              </a:extLst>
            </p:cNvPr>
            <p:cNvSpPr/>
            <p:nvPr/>
          </p:nvSpPr>
          <p:spPr bwMode="auto">
            <a:xfrm>
              <a:off x="7737475" y="2036763"/>
              <a:ext cx="55563" cy="55563"/>
            </a:xfrm>
            <a:prstGeom prst="ellipse">
              <a:avLst/>
            </a:prstGeom>
            <a:solidFill>
              <a:srgbClr val="3F51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íṧ1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024F15A-FE79-4ACF-9BBE-4F623FAE4CEB}"/>
                </a:ext>
              </a:extLst>
            </p:cNvPr>
            <p:cNvSpPr/>
            <p:nvPr/>
          </p:nvSpPr>
          <p:spPr bwMode="auto">
            <a:xfrm>
              <a:off x="5089525" y="1174750"/>
              <a:ext cx="1046163" cy="455613"/>
            </a:xfrm>
            <a:custGeom>
              <a:avLst/>
              <a:gdLst>
                <a:gd name="T0" fmla="*/ 5 w 170"/>
                <a:gd name="T1" fmla="*/ 74 h 74"/>
                <a:gd name="T2" fmla="*/ 165 w 170"/>
                <a:gd name="T3" fmla="*/ 74 h 74"/>
                <a:gd name="T4" fmla="*/ 170 w 170"/>
                <a:gd name="T5" fmla="*/ 69 h 74"/>
                <a:gd name="T6" fmla="*/ 170 w 170"/>
                <a:gd name="T7" fmla="*/ 5 h 74"/>
                <a:gd name="T8" fmla="*/ 165 w 170"/>
                <a:gd name="T9" fmla="*/ 0 h 74"/>
                <a:gd name="T10" fmla="*/ 5 w 170"/>
                <a:gd name="T11" fmla="*/ 0 h 74"/>
                <a:gd name="T12" fmla="*/ 0 w 170"/>
                <a:gd name="T13" fmla="*/ 5 h 74"/>
                <a:gd name="T14" fmla="*/ 0 w 170"/>
                <a:gd name="T15" fmla="*/ 69 h 74"/>
                <a:gd name="T16" fmla="*/ 5 w 170"/>
                <a:gd name="T1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74">
                  <a:moveTo>
                    <a:pt x="5" y="74"/>
                  </a:moveTo>
                  <a:cubicBezTo>
                    <a:pt x="165" y="74"/>
                    <a:pt x="165" y="74"/>
                    <a:pt x="165" y="74"/>
                  </a:cubicBezTo>
                  <a:cubicBezTo>
                    <a:pt x="168" y="74"/>
                    <a:pt x="170" y="72"/>
                    <a:pt x="170" y="69"/>
                  </a:cubicBezTo>
                  <a:cubicBezTo>
                    <a:pt x="170" y="5"/>
                    <a:pt x="170" y="5"/>
                    <a:pt x="170" y="5"/>
                  </a:cubicBezTo>
                  <a:cubicBezTo>
                    <a:pt x="170" y="2"/>
                    <a:pt x="168" y="0"/>
                    <a:pt x="165" y="0"/>
                  </a:cubicBezTo>
                  <a:cubicBezTo>
                    <a:pt x="5" y="0"/>
                    <a:pt x="5" y="0"/>
                    <a:pt x="5" y="0"/>
                  </a:cubicBezTo>
                  <a:cubicBezTo>
                    <a:pt x="2" y="0"/>
                    <a:pt x="0" y="2"/>
                    <a:pt x="0" y="5"/>
                  </a:cubicBezTo>
                  <a:cubicBezTo>
                    <a:pt x="0" y="69"/>
                    <a:pt x="0" y="69"/>
                    <a:pt x="0" y="69"/>
                  </a:cubicBezTo>
                  <a:cubicBezTo>
                    <a:pt x="0" y="72"/>
                    <a:pt x="2" y="74"/>
                    <a:pt x="5" y="74"/>
                  </a:cubicBezTo>
                  <a:close/>
                </a:path>
              </a:pathLst>
            </a:custGeom>
            <a:solidFill>
              <a:srgbClr val="3F51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íṥlï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B7BF732-E3A8-44AE-B849-83528AC1B88E}"/>
                </a:ext>
              </a:extLst>
            </p:cNvPr>
            <p:cNvSpPr/>
            <p:nvPr/>
          </p:nvSpPr>
          <p:spPr bwMode="auto">
            <a:xfrm>
              <a:off x="5840413" y="1568450"/>
              <a:ext cx="184150" cy="185738"/>
            </a:xfrm>
            <a:custGeom>
              <a:avLst/>
              <a:gdLst>
                <a:gd name="T0" fmla="*/ 116 w 116"/>
                <a:gd name="T1" fmla="*/ 0 h 117"/>
                <a:gd name="T2" fmla="*/ 116 w 116"/>
                <a:gd name="T3" fmla="*/ 117 h 117"/>
                <a:gd name="T4" fmla="*/ 0 w 116"/>
                <a:gd name="T5" fmla="*/ 0 h 117"/>
                <a:gd name="T6" fmla="*/ 116 w 116"/>
                <a:gd name="T7" fmla="*/ 0 h 117"/>
              </a:gdLst>
              <a:ahLst/>
              <a:cxnLst>
                <a:cxn ang="0">
                  <a:pos x="T0" y="T1"/>
                </a:cxn>
                <a:cxn ang="0">
                  <a:pos x="T2" y="T3"/>
                </a:cxn>
                <a:cxn ang="0">
                  <a:pos x="T4" y="T5"/>
                </a:cxn>
                <a:cxn ang="0">
                  <a:pos x="T6" y="T7"/>
                </a:cxn>
              </a:cxnLst>
              <a:rect l="0" t="0" r="r" b="b"/>
              <a:pathLst>
                <a:path w="116" h="117">
                  <a:moveTo>
                    <a:pt x="116" y="0"/>
                  </a:moveTo>
                  <a:lnTo>
                    <a:pt x="116" y="117"/>
                  </a:lnTo>
                  <a:lnTo>
                    <a:pt x="0" y="0"/>
                  </a:lnTo>
                  <a:lnTo>
                    <a:pt x="116" y="0"/>
                  </a:lnTo>
                  <a:close/>
                </a:path>
              </a:pathLst>
            </a:custGeom>
            <a:solidFill>
              <a:srgbClr val="3F51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í$1í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435B8CA-B318-4BFE-967F-2ED8D1C69C11}"/>
                </a:ext>
              </a:extLst>
            </p:cNvPr>
            <p:cNvSpPr/>
            <p:nvPr/>
          </p:nvSpPr>
          <p:spPr bwMode="auto">
            <a:xfrm>
              <a:off x="5254625" y="1285875"/>
              <a:ext cx="714375" cy="0"/>
            </a:xfrm>
            <a:prstGeom prst="line">
              <a:avLst/>
            </a:prstGeom>
            <a:noFill/>
            <a:ln w="17463" cap="rnd">
              <a:solidFill>
                <a:srgbClr val="FFFFFF"/>
              </a:solidFill>
              <a:prstDash val="solid"/>
              <a:round/>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6" name="î$ļiḑ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4FCE4C2-2E12-4535-88E4-5BE45DAF65F5}"/>
                </a:ext>
              </a:extLst>
            </p:cNvPr>
            <p:cNvSpPr/>
            <p:nvPr/>
          </p:nvSpPr>
          <p:spPr bwMode="auto">
            <a:xfrm>
              <a:off x="5254625" y="1384300"/>
              <a:ext cx="296863" cy="0"/>
            </a:xfrm>
            <a:prstGeom prst="line">
              <a:avLst/>
            </a:prstGeom>
            <a:noFill/>
            <a:ln w="17463" cap="rnd">
              <a:solidFill>
                <a:srgbClr val="FFFFFF"/>
              </a:solidFill>
              <a:prstDash val="solid"/>
              <a:round/>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7" name="îṡļí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41D265E-E2EF-4BC5-8ADC-460B357A65DD}"/>
                </a:ext>
              </a:extLst>
            </p:cNvPr>
            <p:cNvSpPr/>
            <p:nvPr/>
          </p:nvSpPr>
          <p:spPr bwMode="auto">
            <a:xfrm>
              <a:off x="5254625" y="1501775"/>
              <a:ext cx="542925" cy="0"/>
            </a:xfrm>
            <a:prstGeom prst="line">
              <a:avLst/>
            </a:prstGeom>
            <a:noFill/>
            <a:ln w="17463" cap="rnd">
              <a:solidFill>
                <a:srgbClr val="FFFFFF"/>
              </a:solidFill>
              <a:prstDash val="solid"/>
              <a:round/>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8" name="íṧlï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C0372A2-EDE0-4CFF-A3A0-D4AB206F0ADC}"/>
                </a:ext>
              </a:extLst>
            </p:cNvPr>
            <p:cNvSpPr/>
            <p:nvPr/>
          </p:nvSpPr>
          <p:spPr bwMode="auto">
            <a:xfrm>
              <a:off x="7632700" y="3773488"/>
              <a:ext cx="265113" cy="690563"/>
            </a:xfrm>
            <a:custGeom>
              <a:avLst/>
              <a:gdLst>
                <a:gd name="T0" fmla="*/ 0 w 43"/>
                <a:gd name="T1" fmla="*/ 112 h 112"/>
                <a:gd name="T2" fmla="*/ 26 w 43"/>
                <a:gd name="T3" fmla="*/ 0 h 112"/>
              </a:gdLst>
              <a:ahLst/>
              <a:cxnLst>
                <a:cxn ang="0">
                  <a:pos x="T0" y="T1"/>
                </a:cxn>
                <a:cxn ang="0">
                  <a:pos x="T2" y="T3"/>
                </a:cxn>
              </a:cxnLst>
              <a:rect l="0" t="0" r="r" b="b"/>
              <a:pathLst>
                <a:path w="43" h="112">
                  <a:moveTo>
                    <a:pt x="0" y="112"/>
                  </a:moveTo>
                  <a:cubicBezTo>
                    <a:pt x="0" y="112"/>
                    <a:pt x="43" y="87"/>
                    <a:pt x="26" y="0"/>
                  </a:cubicBezTo>
                </a:path>
              </a:pathLst>
            </a:custGeom>
            <a:noFill/>
            <a:ln w="23813" cap="flat">
              <a:solidFill>
                <a:srgbClr val="000103"/>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9" name="işľî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9DC61AF-1350-46BA-93D3-BF230F3BF13A}"/>
                </a:ext>
              </a:extLst>
            </p:cNvPr>
            <p:cNvSpPr/>
            <p:nvPr/>
          </p:nvSpPr>
          <p:spPr bwMode="auto">
            <a:xfrm>
              <a:off x="7658100" y="2838450"/>
              <a:ext cx="128588" cy="1046163"/>
            </a:xfrm>
            <a:prstGeom prst="rect">
              <a:avLst/>
            </a:prstGeom>
            <a:solidFill>
              <a:srgbClr val="3F51B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 name="ïSľî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25749B9-7C9F-41C8-8C62-752DE719BD46}"/>
                </a:ext>
              </a:extLst>
            </p:cNvPr>
            <p:cNvSpPr/>
            <p:nvPr/>
          </p:nvSpPr>
          <p:spPr bwMode="auto">
            <a:xfrm>
              <a:off x="7577138" y="2838450"/>
              <a:ext cx="393700" cy="1046163"/>
            </a:xfrm>
            <a:custGeom>
              <a:avLst/>
              <a:gdLst>
                <a:gd name="T0" fmla="*/ 32 w 64"/>
                <a:gd name="T1" fmla="*/ 170 h 170"/>
                <a:gd name="T2" fmla="*/ 32 w 64"/>
                <a:gd name="T3" fmla="*/ 170 h 170"/>
                <a:gd name="T4" fmla="*/ 0 w 64"/>
                <a:gd name="T5" fmla="*/ 138 h 170"/>
                <a:gd name="T6" fmla="*/ 0 w 64"/>
                <a:gd name="T7" fmla="*/ 32 h 170"/>
                <a:gd name="T8" fmla="*/ 32 w 64"/>
                <a:gd name="T9" fmla="*/ 0 h 170"/>
                <a:gd name="T10" fmla="*/ 32 w 64"/>
                <a:gd name="T11" fmla="*/ 0 h 170"/>
                <a:gd name="T12" fmla="*/ 64 w 64"/>
                <a:gd name="T13" fmla="*/ 32 h 170"/>
                <a:gd name="T14" fmla="*/ 64 w 64"/>
                <a:gd name="T15" fmla="*/ 138 h 170"/>
                <a:gd name="T16" fmla="*/ 32 w 64"/>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70">
                  <a:moveTo>
                    <a:pt x="32" y="170"/>
                  </a:moveTo>
                  <a:cubicBezTo>
                    <a:pt x="32" y="170"/>
                    <a:pt x="32" y="170"/>
                    <a:pt x="32" y="170"/>
                  </a:cubicBezTo>
                  <a:cubicBezTo>
                    <a:pt x="14" y="170"/>
                    <a:pt x="0" y="156"/>
                    <a:pt x="0" y="138"/>
                  </a:cubicBezTo>
                  <a:cubicBezTo>
                    <a:pt x="0" y="32"/>
                    <a:pt x="0" y="32"/>
                    <a:pt x="0" y="32"/>
                  </a:cubicBezTo>
                  <a:cubicBezTo>
                    <a:pt x="0" y="14"/>
                    <a:pt x="14" y="0"/>
                    <a:pt x="32" y="0"/>
                  </a:cubicBezTo>
                  <a:cubicBezTo>
                    <a:pt x="32" y="0"/>
                    <a:pt x="32" y="0"/>
                    <a:pt x="32" y="0"/>
                  </a:cubicBezTo>
                  <a:cubicBezTo>
                    <a:pt x="50" y="0"/>
                    <a:pt x="64" y="14"/>
                    <a:pt x="64" y="32"/>
                  </a:cubicBezTo>
                  <a:cubicBezTo>
                    <a:pt x="64" y="138"/>
                    <a:pt x="64" y="138"/>
                    <a:pt x="64" y="138"/>
                  </a:cubicBezTo>
                  <a:cubicBezTo>
                    <a:pt x="64" y="156"/>
                    <a:pt x="50" y="170"/>
                    <a:pt x="32" y="170"/>
                  </a:cubicBezTo>
                  <a:close/>
                </a:path>
              </a:pathLst>
            </a:custGeom>
            <a:solidFill>
              <a:srgbClr val="3F51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íṩl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EF55489-9AA0-42D4-B753-D314859DF2D4}"/>
                </a:ext>
              </a:extLst>
            </p:cNvPr>
            <p:cNvSpPr/>
            <p:nvPr/>
          </p:nvSpPr>
          <p:spPr bwMode="auto">
            <a:xfrm>
              <a:off x="7504113" y="2838450"/>
              <a:ext cx="350838" cy="1046163"/>
            </a:xfrm>
            <a:custGeom>
              <a:avLst/>
              <a:gdLst>
                <a:gd name="T0" fmla="*/ 29 w 57"/>
                <a:gd name="T1" fmla="*/ 170 h 170"/>
                <a:gd name="T2" fmla="*/ 29 w 57"/>
                <a:gd name="T3" fmla="*/ 170 h 170"/>
                <a:gd name="T4" fmla="*/ 0 w 57"/>
                <a:gd name="T5" fmla="*/ 141 h 170"/>
                <a:gd name="T6" fmla="*/ 0 w 57"/>
                <a:gd name="T7" fmla="*/ 28 h 170"/>
                <a:gd name="T8" fmla="*/ 29 w 57"/>
                <a:gd name="T9" fmla="*/ 0 h 170"/>
                <a:gd name="T10" fmla="*/ 29 w 57"/>
                <a:gd name="T11" fmla="*/ 0 h 170"/>
                <a:gd name="T12" fmla="*/ 57 w 57"/>
                <a:gd name="T13" fmla="*/ 28 h 170"/>
                <a:gd name="T14" fmla="*/ 57 w 57"/>
                <a:gd name="T15" fmla="*/ 141 h 170"/>
                <a:gd name="T16" fmla="*/ 29 w 57"/>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70">
                  <a:moveTo>
                    <a:pt x="29" y="170"/>
                  </a:moveTo>
                  <a:cubicBezTo>
                    <a:pt x="29" y="170"/>
                    <a:pt x="29" y="170"/>
                    <a:pt x="29" y="170"/>
                  </a:cubicBezTo>
                  <a:cubicBezTo>
                    <a:pt x="13" y="170"/>
                    <a:pt x="0" y="157"/>
                    <a:pt x="0" y="141"/>
                  </a:cubicBezTo>
                  <a:cubicBezTo>
                    <a:pt x="0" y="28"/>
                    <a:pt x="0" y="28"/>
                    <a:pt x="0" y="28"/>
                  </a:cubicBezTo>
                  <a:cubicBezTo>
                    <a:pt x="0" y="12"/>
                    <a:pt x="13" y="0"/>
                    <a:pt x="29" y="0"/>
                  </a:cubicBezTo>
                  <a:cubicBezTo>
                    <a:pt x="29" y="0"/>
                    <a:pt x="29" y="0"/>
                    <a:pt x="29" y="0"/>
                  </a:cubicBezTo>
                  <a:cubicBezTo>
                    <a:pt x="44" y="0"/>
                    <a:pt x="57" y="12"/>
                    <a:pt x="57" y="28"/>
                  </a:cubicBezTo>
                  <a:cubicBezTo>
                    <a:pt x="57" y="141"/>
                    <a:pt x="57" y="141"/>
                    <a:pt x="57" y="141"/>
                  </a:cubicBezTo>
                  <a:cubicBezTo>
                    <a:pt x="57" y="157"/>
                    <a:pt x="44" y="170"/>
                    <a:pt x="29" y="170"/>
                  </a:cubicBezTo>
                  <a:close/>
                </a:path>
              </a:pathLst>
            </a:custGeom>
            <a:solidFill>
              <a:srgbClr val="2A3F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í$1i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DA4CF30-C2F2-4F5A-9164-255F9937B0CF}"/>
                </a:ext>
              </a:extLst>
            </p:cNvPr>
            <p:cNvSpPr/>
            <p:nvPr/>
          </p:nvSpPr>
          <p:spPr bwMode="auto">
            <a:xfrm>
              <a:off x="7189788" y="4494213"/>
              <a:ext cx="147638" cy="819150"/>
            </a:xfrm>
            <a:prstGeom prst="rect">
              <a:avLst/>
            </a:prstGeom>
            <a:solidFill>
              <a:schemeClr val="bg2"/>
            </a:solidFill>
            <a:ln>
              <a:noFill/>
            </a:ln>
          </p:spPr>
          <p:txBody>
            <a:bodyPr anchor="ctr"/>
            <a:lstStyle/>
            <a:p>
              <a:pPr algn="ctr"/>
              <a:endParaRPr/>
            </a:p>
          </p:txBody>
        </p:sp>
        <p:sp>
          <p:nvSpPr>
            <p:cNvPr id="23" name="ïṧļî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6F825C7-B214-44B8-B6F3-8A811BE8C989}"/>
                </a:ext>
              </a:extLst>
            </p:cNvPr>
            <p:cNvSpPr/>
            <p:nvPr/>
          </p:nvSpPr>
          <p:spPr bwMode="auto">
            <a:xfrm>
              <a:off x="6800850" y="5208588"/>
              <a:ext cx="449263" cy="252413"/>
            </a:xfrm>
            <a:custGeom>
              <a:avLst/>
              <a:gdLst>
                <a:gd name="T0" fmla="*/ 268 w 283"/>
                <a:gd name="T1" fmla="*/ 0 h 159"/>
                <a:gd name="T2" fmla="*/ 0 w 283"/>
                <a:gd name="T3" fmla="*/ 124 h 159"/>
                <a:gd name="T4" fmla="*/ 4 w 283"/>
                <a:gd name="T5" fmla="*/ 159 h 159"/>
                <a:gd name="T6" fmla="*/ 283 w 283"/>
                <a:gd name="T7" fmla="*/ 66 h 159"/>
                <a:gd name="T8" fmla="*/ 268 w 283"/>
                <a:gd name="T9" fmla="*/ 0 h 159"/>
              </a:gdLst>
              <a:ahLst/>
              <a:cxnLst>
                <a:cxn ang="0">
                  <a:pos x="T0" y="T1"/>
                </a:cxn>
                <a:cxn ang="0">
                  <a:pos x="T2" y="T3"/>
                </a:cxn>
                <a:cxn ang="0">
                  <a:pos x="T4" y="T5"/>
                </a:cxn>
                <a:cxn ang="0">
                  <a:pos x="T6" y="T7"/>
                </a:cxn>
                <a:cxn ang="0">
                  <a:pos x="T8" y="T9"/>
                </a:cxn>
              </a:cxnLst>
              <a:rect l="0" t="0" r="r" b="b"/>
              <a:pathLst>
                <a:path w="283" h="159">
                  <a:moveTo>
                    <a:pt x="268" y="0"/>
                  </a:moveTo>
                  <a:lnTo>
                    <a:pt x="0" y="124"/>
                  </a:lnTo>
                  <a:lnTo>
                    <a:pt x="4" y="159"/>
                  </a:lnTo>
                  <a:lnTo>
                    <a:pt x="283" y="66"/>
                  </a:lnTo>
                  <a:lnTo>
                    <a:pt x="268" y="0"/>
                  </a:lnTo>
                  <a:close/>
                </a:path>
              </a:pathLst>
            </a:custGeom>
            <a:solidFill>
              <a:schemeClr val="bg2"/>
            </a:solidFill>
            <a:ln>
              <a:noFill/>
            </a:ln>
          </p:spPr>
          <p:txBody>
            <a:bodyPr anchor="ctr"/>
            <a:lstStyle/>
            <a:p>
              <a:pPr algn="ctr"/>
              <a:endParaRPr/>
            </a:p>
          </p:txBody>
        </p:sp>
        <p:sp>
          <p:nvSpPr>
            <p:cNvPr id="24" name="íṥli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518F1D3-F6C8-4664-AAE9-3F02C4A3B92A}"/>
                </a:ext>
              </a:extLst>
            </p:cNvPr>
            <p:cNvSpPr/>
            <p:nvPr/>
          </p:nvSpPr>
          <p:spPr bwMode="auto">
            <a:xfrm>
              <a:off x="7275513" y="5208588"/>
              <a:ext cx="455613" cy="252413"/>
            </a:xfrm>
            <a:custGeom>
              <a:avLst/>
              <a:gdLst>
                <a:gd name="T0" fmla="*/ 16 w 287"/>
                <a:gd name="T1" fmla="*/ 0 h 159"/>
                <a:gd name="T2" fmla="*/ 287 w 287"/>
                <a:gd name="T3" fmla="*/ 124 h 159"/>
                <a:gd name="T4" fmla="*/ 283 w 287"/>
                <a:gd name="T5" fmla="*/ 159 h 159"/>
                <a:gd name="T6" fmla="*/ 0 w 287"/>
                <a:gd name="T7" fmla="*/ 66 h 159"/>
                <a:gd name="T8" fmla="*/ 16 w 287"/>
                <a:gd name="T9" fmla="*/ 0 h 159"/>
              </a:gdLst>
              <a:ahLst/>
              <a:cxnLst>
                <a:cxn ang="0">
                  <a:pos x="T0" y="T1"/>
                </a:cxn>
                <a:cxn ang="0">
                  <a:pos x="T2" y="T3"/>
                </a:cxn>
                <a:cxn ang="0">
                  <a:pos x="T4" y="T5"/>
                </a:cxn>
                <a:cxn ang="0">
                  <a:pos x="T6" y="T7"/>
                </a:cxn>
                <a:cxn ang="0">
                  <a:pos x="T8" y="T9"/>
                </a:cxn>
              </a:cxnLst>
              <a:rect l="0" t="0" r="r" b="b"/>
              <a:pathLst>
                <a:path w="287" h="159">
                  <a:moveTo>
                    <a:pt x="16" y="0"/>
                  </a:moveTo>
                  <a:lnTo>
                    <a:pt x="287" y="124"/>
                  </a:lnTo>
                  <a:lnTo>
                    <a:pt x="283" y="159"/>
                  </a:lnTo>
                  <a:lnTo>
                    <a:pt x="0" y="66"/>
                  </a:lnTo>
                  <a:lnTo>
                    <a:pt x="16" y="0"/>
                  </a:lnTo>
                  <a:close/>
                </a:path>
              </a:pathLst>
            </a:custGeom>
            <a:solidFill>
              <a:schemeClr val="bg2"/>
            </a:solidFill>
            <a:ln>
              <a:noFill/>
            </a:ln>
          </p:spPr>
          <p:txBody>
            <a:bodyPr anchor="ctr"/>
            <a:lstStyle/>
            <a:p>
              <a:pPr algn="ctr"/>
              <a:endParaRPr/>
            </a:p>
          </p:txBody>
        </p:sp>
        <p:sp>
          <p:nvSpPr>
            <p:cNvPr id="25" name="îşľí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B6B2E8D-B455-4835-8CE3-EFE1DA9FCE29}"/>
                </a:ext>
              </a:extLst>
            </p:cNvPr>
            <p:cNvSpPr/>
            <p:nvPr/>
          </p:nvSpPr>
          <p:spPr bwMode="auto">
            <a:xfrm>
              <a:off x="6715125" y="5454650"/>
              <a:ext cx="203200" cy="209550"/>
            </a:xfrm>
            <a:prstGeom prst="ellipse">
              <a:avLst/>
            </a:prstGeom>
            <a:solidFill>
              <a:srgbClr val="0001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šḻí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35A8FB8-3238-4A45-8396-2313EDE14492}"/>
                </a:ext>
              </a:extLst>
            </p:cNvPr>
            <p:cNvSpPr/>
            <p:nvPr/>
          </p:nvSpPr>
          <p:spPr bwMode="auto">
            <a:xfrm>
              <a:off x="7626350" y="5454650"/>
              <a:ext cx="209550" cy="209550"/>
            </a:xfrm>
            <a:prstGeom prst="ellipse">
              <a:avLst/>
            </a:prstGeom>
            <a:solidFill>
              <a:srgbClr val="0001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sļí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86F9AF2-D8F3-423E-AAE8-98C4646BD98A}"/>
                </a:ext>
              </a:extLst>
            </p:cNvPr>
            <p:cNvSpPr/>
            <p:nvPr/>
          </p:nvSpPr>
          <p:spPr bwMode="auto">
            <a:xfrm>
              <a:off x="6734175" y="4376738"/>
              <a:ext cx="1039813" cy="173038"/>
            </a:xfrm>
            <a:custGeom>
              <a:avLst/>
              <a:gdLst>
                <a:gd name="T0" fmla="*/ 155 w 169"/>
                <a:gd name="T1" fmla="*/ 28 h 28"/>
                <a:gd name="T2" fmla="*/ 14 w 169"/>
                <a:gd name="T3" fmla="*/ 28 h 28"/>
                <a:gd name="T4" fmla="*/ 0 w 169"/>
                <a:gd name="T5" fmla="*/ 14 h 28"/>
                <a:gd name="T6" fmla="*/ 0 w 169"/>
                <a:gd name="T7" fmla="*/ 14 h 28"/>
                <a:gd name="T8" fmla="*/ 14 w 169"/>
                <a:gd name="T9" fmla="*/ 0 h 28"/>
                <a:gd name="T10" fmla="*/ 155 w 169"/>
                <a:gd name="T11" fmla="*/ 0 h 28"/>
                <a:gd name="T12" fmla="*/ 169 w 169"/>
                <a:gd name="T13" fmla="*/ 14 h 28"/>
                <a:gd name="T14" fmla="*/ 169 w 169"/>
                <a:gd name="T15" fmla="*/ 14 h 28"/>
                <a:gd name="T16" fmla="*/ 155 w 16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28">
                  <a:moveTo>
                    <a:pt x="155" y="28"/>
                  </a:moveTo>
                  <a:cubicBezTo>
                    <a:pt x="14" y="28"/>
                    <a:pt x="14" y="28"/>
                    <a:pt x="14" y="28"/>
                  </a:cubicBezTo>
                  <a:cubicBezTo>
                    <a:pt x="6" y="28"/>
                    <a:pt x="0" y="22"/>
                    <a:pt x="0" y="14"/>
                  </a:cubicBezTo>
                  <a:cubicBezTo>
                    <a:pt x="0" y="14"/>
                    <a:pt x="0" y="14"/>
                    <a:pt x="0" y="14"/>
                  </a:cubicBezTo>
                  <a:cubicBezTo>
                    <a:pt x="0" y="6"/>
                    <a:pt x="6" y="0"/>
                    <a:pt x="14" y="0"/>
                  </a:cubicBezTo>
                  <a:cubicBezTo>
                    <a:pt x="155" y="0"/>
                    <a:pt x="155" y="0"/>
                    <a:pt x="155" y="0"/>
                  </a:cubicBezTo>
                  <a:cubicBezTo>
                    <a:pt x="163" y="0"/>
                    <a:pt x="169" y="6"/>
                    <a:pt x="169" y="14"/>
                  </a:cubicBezTo>
                  <a:cubicBezTo>
                    <a:pt x="169" y="14"/>
                    <a:pt x="169" y="14"/>
                    <a:pt x="169" y="14"/>
                  </a:cubicBezTo>
                  <a:cubicBezTo>
                    <a:pt x="169" y="22"/>
                    <a:pt x="163" y="28"/>
                    <a:pt x="155" y="28"/>
                  </a:cubicBezTo>
                  <a:close/>
                </a:path>
              </a:pathLst>
            </a:custGeom>
            <a:solidFill>
              <a:srgbClr val="3F51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Sľï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357C2B3-47C8-4860-AFDD-AB0A3F1A38F3}"/>
                </a:ext>
              </a:extLst>
            </p:cNvPr>
            <p:cNvSpPr/>
            <p:nvPr/>
          </p:nvSpPr>
          <p:spPr bwMode="auto">
            <a:xfrm>
              <a:off x="6672263" y="2376488"/>
              <a:ext cx="363538" cy="485775"/>
            </a:xfrm>
            <a:custGeom>
              <a:avLst/>
              <a:gdLst>
                <a:gd name="T0" fmla="*/ 0 w 229"/>
                <a:gd name="T1" fmla="*/ 178 h 306"/>
                <a:gd name="T2" fmla="*/ 116 w 229"/>
                <a:gd name="T3" fmla="*/ 306 h 306"/>
                <a:gd name="T4" fmla="*/ 229 w 229"/>
                <a:gd name="T5" fmla="*/ 190 h 306"/>
                <a:gd name="T6" fmla="*/ 54 w 229"/>
                <a:gd name="T7" fmla="*/ 0 h 306"/>
                <a:gd name="T8" fmla="*/ 0 w 229"/>
                <a:gd name="T9" fmla="*/ 178 h 306"/>
              </a:gdLst>
              <a:ahLst/>
              <a:cxnLst>
                <a:cxn ang="0">
                  <a:pos x="T0" y="T1"/>
                </a:cxn>
                <a:cxn ang="0">
                  <a:pos x="T2" y="T3"/>
                </a:cxn>
                <a:cxn ang="0">
                  <a:pos x="T4" y="T5"/>
                </a:cxn>
                <a:cxn ang="0">
                  <a:pos x="T6" y="T7"/>
                </a:cxn>
                <a:cxn ang="0">
                  <a:pos x="T8" y="T9"/>
                </a:cxn>
              </a:cxnLst>
              <a:rect l="0" t="0" r="r" b="b"/>
              <a:pathLst>
                <a:path w="229" h="306">
                  <a:moveTo>
                    <a:pt x="0" y="178"/>
                  </a:moveTo>
                  <a:lnTo>
                    <a:pt x="116" y="306"/>
                  </a:lnTo>
                  <a:lnTo>
                    <a:pt x="229" y="190"/>
                  </a:lnTo>
                  <a:lnTo>
                    <a:pt x="54" y="0"/>
                  </a:lnTo>
                  <a:lnTo>
                    <a:pt x="0" y="178"/>
                  </a:lnTo>
                  <a:close/>
                </a:path>
              </a:pathLst>
            </a:custGeom>
            <a:solidFill>
              <a:srgbClr val="F1BA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ṡḷ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2FF4638-D4B9-4396-9DAF-25756C55A6EA}"/>
                </a:ext>
              </a:extLst>
            </p:cNvPr>
            <p:cNvSpPr/>
            <p:nvPr/>
          </p:nvSpPr>
          <p:spPr bwMode="auto">
            <a:xfrm>
              <a:off x="6696075" y="2609850"/>
              <a:ext cx="87313" cy="166688"/>
            </a:xfrm>
            <a:custGeom>
              <a:avLst/>
              <a:gdLst>
                <a:gd name="T0" fmla="*/ 14 w 14"/>
                <a:gd name="T1" fmla="*/ 27 h 27"/>
                <a:gd name="T2" fmla="*/ 10 w 14"/>
                <a:gd name="T3" fmla="*/ 0 h 27"/>
                <a:gd name="T4" fmla="*/ 0 w 14"/>
                <a:gd name="T5" fmla="*/ 12 h 27"/>
                <a:gd name="T6" fmla="*/ 14 w 14"/>
                <a:gd name="T7" fmla="*/ 27 h 27"/>
              </a:gdLst>
              <a:ahLst/>
              <a:cxnLst>
                <a:cxn ang="0">
                  <a:pos x="T0" y="T1"/>
                </a:cxn>
                <a:cxn ang="0">
                  <a:pos x="T2" y="T3"/>
                </a:cxn>
                <a:cxn ang="0">
                  <a:pos x="T4" y="T5"/>
                </a:cxn>
                <a:cxn ang="0">
                  <a:pos x="T6" y="T7"/>
                </a:cxn>
              </a:cxnLst>
              <a:rect l="0" t="0" r="r" b="b"/>
              <a:pathLst>
                <a:path w="14" h="27">
                  <a:moveTo>
                    <a:pt x="14" y="27"/>
                  </a:moveTo>
                  <a:cubicBezTo>
                    <a:pt x="13" y="27"/>
                    <a:pt x="10" y="0"/>
                    <a:pt x="10" y="0"/>
                  </a:cubicBezTo>
                  <a:cubicBezTo>
                    <a:pt x="0" y="12"/>
                    <a:pt x="0" y="12"/>
                    <a:pt x="0" y="12"/>
                  </a:cubicBezTo>
                  <a:lnTo>
                    <a:pt x="14" y="27"/>
                  </a:lnTo>
                  <a:close/>
                </a:path>
              </a:pathLst>
            </a:custGeom>
            <a:solidFill>
              <a:srgbClr val="D898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ṩli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E06043F-C376-4E23-A14C-D17F92A97E66}"/>
                </a:ext>
              </a:extLst>
            </p:cNvPr>
            <p:cNvSpPr/>
            <p:nvPr/>
          </p:nvSpPr>
          <p:spPr bwMode="auto">
            <a:xfrm>
              <a:off x="6289675" y="2055813"/>
              <a:ext cx="592138" cy="714375"/>
            </a:xfrm>
            <a:custGeom>
              <a:avLst/>
              <a:gdLst>
                <a:gd name="T0" fmla="*/ 17 w 96"/>
                <a:gd name="T1" fmla="*/ 22 h 116"/>
                <a:gd name="T2" fmla="*/ 9 w 96"/>
                <a:gd name="T3" fmla="*/ 57 h 116"/>
                <a:gd name="T4" fmla="*/ 26 w 96"/>
                <a:gd name="T5" fmla="*/ 98 h 116"/>
                <a:gd name="T6" fmla="*/ 58 w 96"/>
                <a:gd name="T7" fmla="*/ 108 h 116"/>
                <a:gd name="T8" fmla="*/ 77 w 96"/>
                <a:gd name="T9" fmla="*/ 87 h 116"/>
                <a:gd name="T10" fmla="*/ 83 w 96"/>
                <a:gd name="T11" fmla="*/ 73 h 116"/>
                <a:gd name="T12" fmla="*/ 20 w 96"/>
                <a:gd name="T13" fmla="*/ 21 h 116"/>
                <a:gd name="T14" fmla="*/ 17 w 96"/>
                <a:gd name="T15" fmla="*/ 22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16">
                  <a:moveTo>
                    <a:pt x="17" y="22"/>
                  </a:moveTo>
                  <a:cubicBezTo>
                    <a:pt x="17" y="22"/>
                    <a:pt x="0" y="33"/>
                    <a:pt x="9" y="57"/>
                  </a:cubicBezTo>
                  <a:cubicBezTo>
                    <a:pt x="9" y="57"/>
                    <a:pt x="16" y="74"/>
                    <a:pt x="26" y="98"/>
                  </a:cubicBezTo>
                  <a:cubicBezTo>
                    <a:pt x="31" y="111"/>
                    <a:pt x="47" y="116"/>
                    <a:pt x="58" y="108"/>
                  </a:cubicBezTo>
                  <a:cubicBezTo>
                    <a:pt x="65" y="103"/>
                    <a:pt x="72" y="96"/>
                    <a:pt x="77" y="87"/>
                  </a:cubicBezTo>
                  <a:cubicBezTo>
                    <a:pt x="83" y="73"/>
                    <a:pt x="83" y="73"/>
                    <a:pt x="83" y="73"/>
                  </a:cubicBezTo>
                  <a:cubicBezTo>
                    <a:pt x="96" y="34"/>
                    <a:pt x="54" y="0"/>
                    <a:pt x="20" y="21"/>
                  </a:cubicBezTo>
                  <a:cubicBezTo>
                    <a:pt x="19" y="21"/>
                    <a:pt x="18" y="22"/>
                    <a:pt x="17" y="22"/>
                  </a:cubicBezTo>
                  <a:close/>
                </a:path>
              </a:pathLst>
            </a:custGeom>
            <a:solidFill>
              <a:srgbClr val="F1BA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Sḻî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FCE11D0-3A36-4A9E-B7DD-1015F5E5E214}"/>
                </a:ext>
              </a:extLst>
            </p:cNvPr>
            <p:cNvSpPr/>
            <p:nvPr/>
          </p:nvSpPr>
          <p:spPr bwMode="auto">
            <a:xfrm>
              <a:off x="6375400" y="2517775"/>
              <a:ext cx="74613" cy="85725"/>
            </a:xfrm>
            <a:custGeom>
              <a:avLst/>
              <a:gdLst>
                <a:gd name="T0" fmla="*/ 5 w 12"/>
                <a:gd name="T1" fmla="*/ 0 h 14"/>
                <a:gd name="T2" fmla="*/ 1 w 12"/>
                <a:gd name="T3" fmla="*/ 11 h 14"/>
                <a:gd name="T4" fmla="*/ 3 w 12"/>
                <a:gd name="T5" fmla="*/ 14 h 14"/>
                <a:gd name="T6" fmla="*/ 12 w 12"/>
                <a:gd name="T7" fmla="*/ 11 h 14"/>
                <a:gd name="T8" fmla="*/ 5 w 12"/>
                <a:gd name="T9" fmla="*/ 0 h 14"/>
              </a:gdLst>
              <a:ahLst/>
              <a:cxnLst>
                <a:cxn ang="0">
                  <a:pos x="T0" y="T1"/>
                </a:cxn>
                <a:cxn ang="0">
                  <a:pos x="T2" y="T3"/>
                </a:cxn>
                <a:cxn ang="0">
                  <a:pos x="T4" y="T5"/>
                </a:cxn>
                <a:cxn ang="0">
                  <a:pos x="T6" y="T7"/>
                </a:cxn>
                <a:cxn ang="0">
                  <a:pos x="T8" y="T9"/>
                </a:cxn>
              </a:cxnLst>
              <a:rect l="0" t="0" r="r" b="b"/>
              <a:pathLst>
                <a:path w="12" h="14">
                  <a:moveTo>
                    <a:pt x="5" y="0"/>
                  </a:moveTo>
                  <a:cubicBezTo>
                    <a:pt x="1" y="11"/>
                    <a:pt x="1" y="11"/>
                    <a:pt x="1" y="11"/>
                  </a:cubicBezTo>
                  <a:cubicBezTo>
                    <a:pt x="0" y="13"/>
                    <a:pt x="1" y="14"/>
                    <a:pt x="3" y="14"/>
                  </a:cubicBezTo>
                  <a:cubicBezTo>
                    <a:pt x="12" y="11"/>
                    <a:pt x="12" y="11"/>
                    <a:pt x="12" y="11"/>
                  </a:cubicBezTo>
                  <a:lnTo>
                    <a:pt x="5" y="0"/>
                  </a:lnTo>
                  <a:close/>
                </a:path>
              </a:pathLst>
            </a:custGeom>
            <a:solidFill>
              <a:srgbClr val="F1BA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ṥḷi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4232F43-6492-4CDC-B4BB-54557F90F89B}"/>
                </a:ext>
              </a:extLst>
            </p:cNvPr>
            <p:cNvSpPr/>
            <p:nvPr/>
          </p:nvSpPr>
          <p:spPr bwMode="auto">
            <a:xfrm>
              <a:off x="6375400" y="2376488"/>
              <a:ext cx="80963" cy="49213"/>
            </a:xfrm>
            <a:custGeom>
              <a:avLst/>
              <a:gdLst>
                <a:gd name="T0" fmla="*/ 6 w 13"/>
                <a:gd name="T1" fmla="*/ 2 h 8"/>
                <a:gd name="T2" fmla="*/ 0 w 13"/>
                <a:gd name="T3" fmla="*/ 6 h 8"/>
                <a:gd name="T4" fmla="*/ 6 w 13"/>
                <a:gd name="T5" fmla="*/ 7 h 8"/>
                <a:gd name="T6" fmla="*/ 13 w 13"/>
                <a:gd name="T7" fmla="*/ 2 h 8"/>
                <a:gd name="T8" fmla="*/ 6 w 13"/>
                <a:gd name="T9" fmla="*/ 2 h 8"/>
              </a:gdLst>
              <a:ahLst/>
              <a:cxnLst>
                <a:cxn ang="0">
                  <a:pos x="T0" y="T1"/>
                </a:cxn>
                <a:cxn ang="0">
                  <a:pos x="T2" y="T3"/>
                </a:cxn>
                <a:cxn ang="0">
                  <a:pos x="T4" y="T5"/>
                </a:cxn>
                <a:cxn ang="0">
                  <a:pos x="T6" y="T7"/>
                </a:cxn>
                <a:cxn ang="0">
                  <a:pos x="T8" y="T9"/>
                </a:cxn>
              </a:cxnLst>
              <a:rect l="0" t="0" r="r" b="b"/>
              <a:pathLst>
                <a:path w="13" h="8">
                  <a:moveTo>
                    <a:pt x="6" y="2"/>
                  </a:moveTo>
                  <a:cubicBezTo>
                    <a:pt x="6" y="2"/>
                    <a:pt x="0" y="3"/>
                    <a:pt x="0" y="6"/>
                  </a:cubicBezTo>
                  <a:cubicBezTo>
                    <a:pt x="0" y="6"/>
                    <a:pt x="1" y="8"/>
                    <a:pt x="6" y="7"/>
                  </a:cubicBezTo>
                  <a:cubicBezTo>
                    <a:pt x="12" y="5"/>
                    <a:pt x="13" y="4"/>
                    <a:pt x="13" y="2"/>
                  </a:cubicBezTo>
                  <a:cubicBezTo>
                    <a:pt x="13" y="0"/>
                    <a:pt x="9" y="1"/>
                    <a:pt x="6"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Sḻî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491AFB2-BBFA-4B1C-BF4E-48951E7FFF42}"/>
                </a:ext>
              </a:extLst>
            </p:cNvPr>
            <p:cNvSpPr/>
            <p:nvPr/>
          </p:nvSpPr>
          <p:spPr bwMode="auto">
            <a:xfrm>
              <a:off x="6332538" y="2019300"/>
              <a:ext cx="592138" cy="522288"/>
            </a:xfrm>
            <a:custGeom>
              <a:avLst/>
              <a:gdLst>
                <a:gd name="T0" fmla="*/ 87 w 96"/>
                <a:gd name="T1" fmla="*/ 19 h 85"/>
                <a:gd name="T2" fmla="*/ 57 w 96"/>
                <a:gd name="T3" fmla="*/ 3 h 85"/>
                <a:gd name="T4" fmla="*/ 0 w 96"/>
                <a:gd name="T5" fmla="*/ 43 h 85"/>
                <a:gd name="T6" fmla="*/ 52 w 96"/>
                <a:gd name="T7" fmla="*/ 59 h 85"/>
                <a:gd name="T8" fmla="*/ 66 w 96"/>
                <a:gd name="T9" fmla="*/ 69 h 85"/>
                <a:gd name="T10" fmla="*/ 89 w 96"/>
                <a:gd name="T11" fmla="*/ 80 h 85"/>
                <a:gd name="T12" fmla="*/ 87 w 96"/>
                <a:gd name="T13" fmla="*/ 19 h 85"/>
              </a:gdLst>
              <a:ahLst/>
              <a:cxnLst>
                <a:cxn ang="0">
                  <a:pos x="T0" y="T1"/>
                </a:cxn>
                <a:cxn ang="0">
                  <a:pos x="T2" y="T3"/>
                </a:cxn>
                <a:cxn ang="0">
                  <a:pos x="T4" y="T5"/>
                </a:cxn>
                <a:cxn ang="0">
                  <a:pos x="T6" y="T7"/>
                </a:cxn>
                <a:cxn ang="0">
                  <a:pos x="T8" y="T9"/>
                </a:cxn>
                <a:cxn ang="0">
                  <a:pos x="T10" y="T11"/>
                </a:cxn>
                <a:cxn ang="0">
                  <a:pos x="T12" y="T13"/>
                </a:cxn>
              </a:cxnLst>
              <a:rect l="0" t="0" r="r" b="b"/>
              <a:pathLst>
                <a:path w="96" h="85">
                  <a:moveTo>
                    <a:pt x="87" y="19"/>
                  </a:moveTo>
                  <a:cubicBezTo>
                    <a:pt x="81" y="10"/>
                    <a:pt x="67" y="4"/>
                    <a:pt x="57" y="3"/>
                  </a:cubicBezTo>
                  <a:cubicBezTo>
                    <a:pt x="11" y="2"/>
                    <a:pt x="0" y="43"/>
                    <a:pt x="0" y="43"/>
                  </a:cubicBezTo>
                  <a:cubicBezTo>
                    <a:pt x="55" y="0"/>
                    <a:pt x="52" y="59"/>
                    <a:pt x="52" y="59"/>
                  </a:cubicBezTo>
                  <a:cubicBezTo>
                    <a:pt x="52" y="59"/>
                    <a:pt x="63" y="65"/>
                    <a:pt x="66" y="69"/>
                  </a:cubicBezTo>
                  <a:cubicBezTo>
                    <a:pt x="78" y="85"/>
                    <a:pt x="89" y="80"/>
                    <a:pt x="89" y="80"/>
                  </a:cubicBezTo>
                  <a:cubicBezTo>
                    <a:pt x="92" y="49"/>
                    <a:pt x="96" y="34"/>
                    <a:pt x="87" y="19"/>
                  </a:cubicBezTo>
                  <a:close/>
                </a:path>
              </a:pathLst>
            </a:custGeom>
            <a:solidFill>
              <a:srgbClr val="FA58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ŝlî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685300C-3E63-42FF-8C25-F644AB18E520}"/>
                </a:ext>
              </a:extLst>
            </p:cNvPr>
            <p:cNvSpPr/>
            <p:nvPr/>
          </p:nvSpPr>
          <p:spPr bwMode="auto">
            <a:xfrm>
              <a:off x="6413500" y="2486025"/>
              <a:ext cx="36513" cy="38100"/>
            </a:xfrm>
            <a:custGeom>
              <a:avLst/>
              <a:gdLst>
                <a:gd name="T0" fmla="*/ 6 w 6"/>
                <a:gd name="T1" fmla="*/ 2 h 6"/>
                <a:gd name="T2" fmla="*/ 3 w 6"/>
                <a:gd name="T3" fmla="*/ 5 h 6"/>
                <a:gd name="T4" fmla="*/ 0 w 6"/>
                <a:gd name="T5" fmla="*/ 3 h 6"/>
                <a:gd name="T6" fmla="*/ 3 w 6"/>
                <a:gd name="T7" fmla="*/ 0 h 6"/>
                <a:gd name="T8" fmla="*/ 6 w 6"/>
                <a:gd name="T9" fmla="*/ 2 h 6"/>
              </a:gdLst>
              <a:ahLst/>
              <a:cxnLst>
                <a:cxn ang="0">
                  <a:pos x="T0" y="T1"/>
                </a:cxn>
                <a:cxn ang="0">
                  <a:pos x="T2" y="T3"/>
                </a:cxn>
                <a:cxn ang="0">
                  <a:pos x="T4" y="T5"/>
                </a:cxn>
                <a:cxn ang="0">
                  <a:pos x="T6" y="T7"/>
                </a:cxn>
                <a:cxn ang="0">
                  <a:pos x="T8" y="T9"/>
                </a:cxn>
              </a:cxnLst>
              <a:rect l="0" t="0" r="r" b="b"/>
              <a:pathLst>
                <a:path w="6" h="6">
                  <a:moveTo>
                    <a:pt x="6" y="2"/>
                  </a:moveTo>
                  <a:cubicBezTo>
                    <a:pt x="6" y="4"/>
                    <a:pt x="5" y="5"/>
                    <a:pt x="3" y="5"/>
                  </a:cubicBezTo>
                  <a:cubicBezTo>
                    <a:pt x="2" y="6"/>
                    <a:pt x="0" y="4"/>
                    <a:pt x="0" y="3"/>
                  </a:cubicBezTo>
                  <a:cubicBezTo>
                    <a:pt x="0" y="1"/>
                    <a:pt x="1" y="0"/>
                    <a:pt x="3" y="0"/>
                  </a:cubicBezTo>
                  <a:cubicBezTo>
                    <a:pt x="4" y="0"/>
                    <a:pt x="6" y="1"/>
                    <a:pt x="6"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ṡļi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BC54E64-549B-4E91-9D11-6C7E8A53412A}"/>
                </a:ext>
              </a:extLst>
            </p:cNvPr>
            <p:cNvSpPr/>
            <p:nvPr/>
          </p:nvSpPr>
          <p:spPr bwMode="auto">
            <a:xfrm flipV="1">
              <a:off x="6456363" y="2597150"/>
              <a:ext cx="36513" cy="25400"/>
            </a:xfrm>
            <a:prstGeom prst="line">
              <a:avLst/>
            </a:prstGeom>
            <a:noFill/>
            <a:ln w="11113" cap="rnd">
              <a:solidFill>
                <a:srgbClr val="000000"/>
              </a:solidFill>
              <a:prstDash val="solid"/>
              <a:round/>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6" name="iśľí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3EF74F6-7A19-4634-BB9B-FB77615BA730}"/>
                </a:ext>
              </a:extLst>
            </p:cNvPr>
            <p:cNvSpPr/>
            <p:nvPr/>
          </p:nvSpPr>
          <p:spPr bwMode="auto">
            <a:xfrm>
              <a:off x="6148388" y="1938338"/>
              <a:ext cx="819150" cy="573088"/>
            </a:xfrm>
            <a:custGeom>
              <a:avLst/>
              <a:gdLst>
                <a:gd name="T0" fmla="*/ 84 w 133"/>
                <a:gd name="T1" fmla="*/ 80 h 93"/>
                <a:gd name="T2" fmla="*/ 84 w 133"/>
                <a:gd name="T3" fmla="*/ 80 h 93"/>
                <a:gd name="T4" fmla="*/ 70 w 133"/>
                <a:gd name="T5" fmla="*/ 70 h 93"/>
                <a:gd name="T6" fmla="*/ 66 w 133"/>
                <a:gd name="T7" fmla="*/ 51 h 93"/>
                <a:gd name="T8" fmla="*/ 37 w 133"/>
                <a:gd name="T9" fmla="*/ 55 h 93"/>
                <a:gd name="T10" fmla="*/ 6 w 133"/>
                <a:gd name="T11" fmla="*/ 51 h 93"/>
                <a:gd name="T12" fmla="*/ 55 w 133"/>
                <a:gd name="T13" fmla="*/ 16 h 93"/>
                <a:gd name="T14" fmla="*/ 53 w 133"/>
                <a:gd name="T15" fmla="*/ 6 h 93"/>
                <a:gd name="T16" fmla="*/ 70 w 133"/>
                <a:gd name="T17" fmla="*/ 11 h 93"/>
                <a:gd name="T18" fmla="*/ 77 w 133"/>
                <a:gd name="T19" fmla="*/ 0 h 93"/>
                <a:gd name="T20" fmla="*/ 87 w 133"/>
                <a:gd name="T21" fmla="*/ 7 h 93"/>
                <a:gd name="T22" fmla="*/ 127 w 133"/>
                <a:gd name="T23" fmla="*/ 51 h 93"/>
                <a:gd name="T24" fmla="*/ 119 w 133"/>
                <a:gd name="T25" fmla="*/ 93 h 93"/>
                <a:gd name="T26" fmla="*/ 91 w 133"/>
                <a:gd name="T27" fmla="*/ 72 h 93"/>
                <a:gd name="T28" fmla="*/ 84 w 133"/>
                <a:gd name="T29" fmla="*/ 8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93">
                  <a:moveTo>
                    <a:pt x="84" y="80"/>
                  </a:moveTo>
                  <a:cubicBezTo>
                    <a:pt x="84" y="80"/>
                    <a:pt x="84" y="80"/>
                    <a:pt x="84" y="80"/>
                  </a:cubicBezTo>
                  <a:cubicBezTo>
                    <a:pt x="77" y="80"/>
                    <a:pt x="71" y="76"/>
                    <a:pt x="70" y="70"/>
                  </a:cubicBezTo>
                  <a:cubicBezTo>
                    <a:pt x="66" y="51"/>
                    <a:pt x="66" y="51"/>
                    <a:pt x="66" y="51"/>
                  </a:cubicBezTo>
                  <a:cubicBezTo>
                    <a:pt x="66" y="51"/>
                    <a:pt x="48" y="71"/>
                    <a:pt x="37" y="55"/>
                  </a:cubicBezTo>
                  <a:cubicBezTo>
                    <a:pt x="37" y="55"/>
                    <a:pt x="11" y="69"/>
                    <a:pt x="6" y="51"/>
                  </a:cubicBezTo>
                  <a:cubicBezTo>
                    <a:pt x="0" y="32"/>
                    <a:pt x="17" y="28"/>
                    <a:pt x="55" y="16"/>
                  </a:cubicBezTo>
                  <a:cubicBezTo>
                    <a:pt x="55" y="16"/>
                    <a:pt x="47" y="10"/>
                    <a:pt x="53" y="6"/>
                  </a:cubicBezTo>
                  <a:cubicBezTo>
                    <a:pt x="59" y="3"/>
                    <a:pt x="70" y="11"/>
                    <a:pt x="70" y="11"/>
                  </a:cubicBezTo>
                  <a:cubicBezTo>
                    <a:pt x="70" y="11"/>
                    <a:pt x="70" y="0"/>
                    <a:pt x="77" y="0"/>
                  </a:cubicBezTo>
                  <a:cubicBezTo>
                    <a:pt x="83" y="0"/>
                    <a:pt x="87" y="7"/>
                    <a:pt x="87" y="7"/>
                  </a:cubicBezTo>
                  <a:cubicBezTo>
                    <a:pt x="87" y="7"/>
                    <a:pt x="133" y="0"/>
                    <a:pt x="127" y="51"/>
                  </a:cubicBezTo>
                  <a:cubicBezTo>
                    <a:pt x="119" y="93"/>
                    <a:pt x="119" y="93"/>
                    <a:pt x="119" y="93"/>
                  </a:cubicBezTo>
                  <a:cubicBezTo>
                    <a:pt x="91" y="72"/>
                    <a:pt x="91" y="72"/>
                    <a:pt x="91" y="72"/>
                  </a:cubicBezTo>
                  <a:lnTo>
                    <a:pt x="84" y="80"/>
                  </a:lnTo>
                  <a:close/>
                </a:path>
              </a:pathLst>
            </a:custGeom>
            <a:solidFill>
              <a:srgbClr val="FA58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śļ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71037CF-AF81-479A-BCC4-B4706E1B14F7}"/>
                </a:ext>
              </a:extLst>
            </p:cNvPr>
            <p:cNvSpPr/>
            <p:nvPr/>
          </p:nvSpPr>
          <p:spPr bwMode="auto">
            <a:xfrm>
              <a:off x="6634163" y="2308225"/>
              <a:ext cx="185738" cy="190500"/>
            </a:xfrm>
            <a:custGeom>
              <a:avLst/>
              <a:gdLst>
                <a:gd name="T0" fmla="*/ 27 w 30"/>
                <a:gd name="T1" fmla="*/ 9 h 31"/>
                <a:gd name="T2" fmla="*/ 21 w 30"/>
                <a:gd name="T3" fmla="*/ 27 h 31"/>
                <a:gd name="T4" fmla="*/ 3 w 30"/>
                <a:gd name="T5" fmla="*/ 22 h 31"/>
                <a:gd name="T6" fmla="*/ 9 w 30"/>
                <a:gd name="T7" fmla="*/ 4 h 31"/>
                <a:gd name="T8" fmla="*/ 27 w 30"/>
                <a:gd name="T9" fmla="*/ 9 h 31"/>
              </a:gdLst>
              <a:ahLst/>
              <a:cxnLst>
                <a:cxn ang="0">
                  <a:pos x="T0" y="T1"/>
                </a:cxn>
                <a:cxn ang="0">
                  <a:pos x="T2" y="T3"/>
                </a:cxn>
                <a:cxn ang="0">
                  <a:pos x="T4" y="T5"/>
                </a:cxn>
                <a:cxn ang="0">
                  <a:pos x="T6" y="T7"/>
                </a:cxn>
                <a:cxn ang="0">
                  <a:pos x="T8" y="T9"/>
                </a:cxn>
              </a:cxnLst>
              <a:rect l="0" t="0" r="r" b="b"/>
              <a:pathLst>
                <a:path w="30" h="31">
                  <a:moveTo>
                    <a:pt x="27" y="9"/>
                  </a:moveTo>
                  <a:cubicBezTo>
                    <a:pt x="30" y="16"/>
                    <a:pt x="28" y="24"/>
                    <a:pt x="21" y="27"/>
                  </a:cubicBezTo>
                  <a:cubicBezTo>
                    <a:pt x="15" y="31"/>
                    <a:pt x="7" y="28"/>
                    <a:pt x="3" y="22"/>
                  </a:cubicBezTo>
                  <a:cubicBezTo>
                    <a:pt x="0" y="15"/>
                    <a:pt x="2" y="7"/>
                    <a:pt x="9" y="4"/>
                  </a:cubicBezTo>
                  <a:cubicBezTo>
                    <a:pt x="15" y="0"/>
                    <a:pt x="23" y="3"/>
                    <a:pt x="27" y="9"/>
                  </a:cubicBezTo>
                  <a:close/>
                </a:path>
              </a:pathLst>
            </a:custGeom>
            <a:solidFill>
              <a:srgbClr val="F1BA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ṥlî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914C5DD-A3F1-40A7-B36E-9C5975E24C01}"/>
                </a:ext>
              </a:extLst>
            </p:cNvPr>
            <p:cNvSpPr/>
            <p:nvPr/>
          </p:nvSpPr>
          <p:spPr bwMode="auto">
            <a:xfrm>
              <a:off x="6672263" y="2363788"/>
              <a:ext cx="55563" cy="73025"/>
            </a:xfrm>
            <a:custGeom>
              <a:avLst/>
              <a:gdLst>
                <a:gd name="T0" fmla="*/ 5 w 9"/>
                <a:gd name="T1" fmla="*/ 12 h 12"/>
                <a:gd name="T2" fmla="*/ 9 w 9"/>
                <a:gd name="T3" fmla="*/ 0 h 12"/>
              </a:gdLst>
              <a:ahLst/>
              <a:cxnLst>
                <a:cxn ang="0">
                  <a:pos x="T0" y="T1"/>
                </a:cxn>
                <a:cxn ang="0">
                  <a:pos x="T2" y="T3"/>
                </a:cxn>
              </a:cxnLst>
              <a:rect l="0" t="0" r="r" b="b"/>
              <a:pathLst>
                <a:path w="9" h="12">
                  <a:moveTo>
                    <a:pt x="5" y="12"/>
                  </a:moveTo>
                  <a:cubicBezTo>
                    <a:pt x="5" y="12"/>
                    <a:pt x="0" y="3"/>
                    <a:pt x="9" y="0"/>
                  </a:cubicBez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9" name="ïṡli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CAB4B61-DA8D-4166-9EE2-A2CE8B5FC3C2}"/>
                </a:ext>
              </a:extLst>
            </p:cNvPr>
            <p:cNvSpPr/>
            <p:nvPr/>
          </p:nvSpPr>
          <p:spPr bwMode="auto">
            <a:xfrm>
              <a:off x="6832600" y="2640013"/>
              <a:ext cx="868363" cy="1398588"/>
            </a:xfrm>
            <a:custGeom>
              <a:avLst/>
              <a:gdLst>
                <a:gd name="T0" fmla="*/ 0 w 141"/>
                <a:gd name="T1" fmla="*/ 36 h 227"/>
                <a:gd name="T2" fmla="*/ 16 w 141"/>
                <a:gd name="T3" fmla="*/ 99 h 227"/>
                <a:gd name="T4" fmla="*/ 25 w 141"/>
                <a:gd name="T5" fmla="*/ 204 h 227"/>
                <a:gd name="T6" fmla="*/ 134 w 141"/>
                <a:gd name="T7" fmla="*/ 227 h 227"/>
                <a:gd name="T8" fmla="*/ 110 w 141"/>
                <a:gd name="T9" fmla="*/ 58 h 227"/>
                <a:gd name="T10" fmla="*/ 32 w 141"/>
                <a:gd name="T11" fmla="*/ 4 h 227"/>
                <a:gd name="T12" fmla="*/ 0 w 141"/>
                <a:gd name="T13" fmla="*/ 36 h 227"/>
              </a:gdLst>
              <a:ahLst/>
              <a:cxnLst>
                <a:cxn ang="0">
                  <a:pos x="T0" y="T1"/>
                </a:cxn>
                <a:cxn ang="0">
                  <a:pos x="T2" y="T3"/>
                </a:cxn>
                <a:cxn ang="0">
                  <a:pos x="T4" y="T5"/>
                </a:cxn>
                <a:cxn ang="0">
                  <a:pos x="T6" y="T7"/>
                </a:cxn>
                <a:cxn ang="0">
                  <a:pos x="T8" y="T9"/>
                </a:cxn>
                <a:cxn ang="0">
                  <a:pos x="T10" y="T11"/>
                </a:cxn>
                <a:cxn ang="0">
                  <a:pos x="T12" y="T13"/>
                </a:cxn>
              </a:cxnLst>
              <a:rect l="0" t="0" r="r" b="b"/>
              <a:pathLst>
                <a:path w="141" h="227">
                  <a:moveTo>
                    <a:pt x="0" y="36"/>
                  </a:moveTo>
                  <a:cubicBezTo>
                    <a:pt x="0" y="36"/>
                    <a:pt x="0" y="60"/>
                    <a:pt x="16" y="99"/>
                  </a:cubicBezTo>
                  <a:cubicBezTo>
                    <a:pt x="31" y="137"/>
                    <a:pt x="25" y="204"/>
                    <a:pt x="25" y="204"/>
                  </a:cubicBezTo>
                  <a:cubicBezTo>
                    <a:pt x="25" y="204"/>
                    <a:pt x="69" y="227"/>
                    <a:pt x="134" y="227"/>
                  </a:cubicBezTo>
                  <a:cubicBezTo>
                    <a:pt x="134" y="227"/>
                    <a:pt x="141" y="122"/>
                    <a:pt x="110" y="58"/>
                  </a:cubicBezTo>
                  <a:cubicBezTo>
                    <a:pt x="82" y="0"/>
                    <a:pt x="32" y="4"/>
                    <a:pt x="32" y="4"/>
                  </a:cubicBezTo>
                  <a:lnTo>
                    <a:pt x="0" y="36"/>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ṧľi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2032B3B-83BD-4389-8FC9-04A2071050DE}"/>
                </a:ext>
              </a:extLst>
            </p:cNvPr>
            <p:cNvSpPr/>
            <p:nvPr/>
          </p:nvSpPr>
          <p:spPr bwMode="auto">
            <a:xfrm>
              <a:off x="5224463" y="3657600"/>
              <a:ext cx="573088" cy="66675"/>
            </a:xfrm>
            <a:prstGeom prst="rect">
              <a:avLst/>
            </a:prstGeom>
            <a:solidFill>
              <a:srgbClr val="FEFE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1" name="iṣ1i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66E9C13-8402-4B7D-A786-641FF13687A3}"/>
                </a:ext>
              </a:extLst>
            </p:cNvPr>
            <p:cNvSpPr/>
            <p:nvPr/>
          </p:nvSpPr>
          <p:spPr bwMode="auto">
            <a:xfrm>
              <a:off x="5778500" y="3484563"/>
              <a:ext cx="746125" cy="233363"/>
            </a:xfrm>
            <a:custGeom>
              <a:avLst/>
              <a:gdLst>
                <a:gd name="T0" fmla="*/ 345 w 470"/>
                <a:gd name="T1" fmla="*/ 0 h 147"/>
                <a:gd name="T2" fmla="*/ 12 w 470"/>
                <a:gd name="T3" fmla="*/ 74 h 147"/>
                <a:gd name="T4" fmla="*/ 0 w 470"/>
                <a:gd name="T5" fmla="*/ 147 h 147"/>
                <a:gd name="T6" fmla="*/ 470 w 470"/>
                <a:gd name="T7" fmla="*/ 147 h 147"/>
                <a:gd name="T8" fmla="*/ 345 w 470"/>
                <a:gd name="T9" fmla="*/ 0 h 147"/>
              </a:gdLst>
              <a:ahLst/>
              <a:cxnLst>
                <a:cxn ang="0">
                  <a:pos x="T0" y="T1"/>
                </a:cxn>
                <a:cxn ang="0">
                  <a:pos x="T2" y="T3"/>
                </a:cxn>
                <a:cxn ang="0">
                  <a:pos x="T4" y="T5"/>
                </a:cxn>
                <a:cxn ang="0">
                  <a:pos x="T6" y="T7"/>
                </a:cxn>
                <a:cxn ang="0">
                  <a:pos x="T8" y="T9"/>
                </a:cxn>
              </a:cxnLst>
              <a:rect l="0" t="0" r="r" b="b"/>
              <a:pathLst>
                <a:path w="470" h="147">
                  <a:moveTo>
                    <a:pt x="345" y="0"/>
                  </a:moveTo>
                  <a:lnTo>
                    <a:pt x="12" y="74"/>
                  </a:lnTo>
                  <a:lnTo>
                    <a:pt x="0" y="147"/>
                  </a:lnTo>
                  <a:lnTo>
                    <a:pt x="470" y="147"/>
                  </a:lnTo>
                  <a:lnTo>
                    <a:pt x="345" y="0"/>
                  </a:lnTo>
                  <a:close/>
                </a:path>
              </a:pathLst>
            </a:custGeom>
            <a:solidFill>
              <a:srgbClr val="F1BA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1í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68F3C0A-B45F-4329-AFFB-359696F61DD7}"/>
                </a:ext>
              </a:extLst>
            </p:cNvPr>
            <p:cNvSpPr/>
            <p:nvPr/>
          </p:nvSpPr>
          <p:spPr bwMode="auto">
            <a:xfrm>
              <a:off x="5329238" y="3471863"/>
              <a:ext cx="468313" cy="246063"/>
            </a:xfrm>
            <a:custGeom>
              <a:avLst/>
              <a:gdLst>
                <a:gd name="T0" fmla="*/ 73 w 76"/>
                <a:gd name="T1" fmla="*/ 40 h 40"/>
                <a:gd name="T2" fmla="*/ 33 w 76"/>
                <a:gd name="T3" fmla="*/ 15 h 40"/>
                <a:gd name="T4" fmla="*/ 6 w 76"/>
                <a:gd name="T5" fmla="*/ 18 h 40"/>
                <a:gd name="T6" fmla="*/ 0 w 76"/>
                <a:gd name="T7" fmla="*/ 13 h 40"/>
                <a:gd name="T8" fmla="*/ 0 w 76"/>
                <a:gd name="T9" fmla="*/ 13 h 40"/>
                <a:gd name="T10" fmla="*/ 5 w 76"/>
                <a:gd name="T11" fmla="*/ 7 h 40"/>
                <a:gd name="T12" fmla="*/ 27 w 76"/>
                <a:gd name="T13" fmla="*/ 1 h 40"/>
                <a:gd name="T14" fmla="*/ 35 w 76"/>
                <a:gd name="T15" fmla="*/ 1 h 40"/>
                <a:gd name="T16" fmla="*/ 76 w 76"/>
                <a:gd name="T17" fmla="*/ 21 h 40"/>
                <a:gd name="T18" fmla="*/ 73 w 7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40">
                  <a:moveTo>
                    <a:pt x="73" y="40"/>
                  </a:moveTo>
                  <a:cubicBezTo>
                    <a:pt x="73" y="40"/>
                    <a:pt x="40" y="40"/>
                    <a:pt x="33" y="15"/>
                  </a:cubicBezTo>
                  <a:cubicBezTo>
                    <a:pt x="6" y="18"/>
                    <a:pt x="6" y="18"/>
                    <a:pt x="6" y="18"/>
                  </a:cubicBezTo>
                  <a:cubicBezTo>
                    <a:pt x="3" y="18"/>
                    <a:pt x="0" y="16"/>
                    <a:pt x="0" y="13"/>
                  </a:cubicBezTo>
                  <a:cubicBezTo>
                    <a:pt x="0" y="13"/>
                    <a:pt x="0" y="13"/>
                    <a:pt x="0" y="13"/>
                  </a:cubicBezTo>
                  <a:cubicBezTo>
                    <a:pt x="0" y="10"/>
                    <a:pt x="2" y="8"/>
                    <a:pt x="5" y="7"/>
                  </a:cubicBezTo>
                  <a:cubicBezTo>
                    <a:pt x="27" y="1"/>
                    <a:pt x="27" y="1"/>
                    <a:pt x="27" y="1"/>
                  </a:cubicBezTo>
                  <a:cubicBezTo>
                    <a:pt x="29" y="0"/>
                    <a:pt x="32" y="0"/>
                    <a:pt x="35" y="1"/>
                  </a:cubicBezTo>
                  <a:cubicBezTo>
                    <a:pt x="42" y="2"/>
                    <a:pt x="58" y="10"/>
                    <a:pt x="76" y="21"/>
                  </a:cubicBezTo>
                  <a:lnTo>
                    <a:pt x="73" y="40"/>
                  </a:lnTo>
                  <a:close/>
                </a:path>
              </a:pathLst>
            </a:custGeom>
            <a:solidFill>
              <a:srgbClr val="F1BA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şļi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4E6620C-9C44-4C8C-B8B2-3299F2531160}"/>
                </a:ext>
              </a:extLst>
            </p:cNvPr>
            <p:cNvSpPr/>
            <p:nvPr/>
          </p:nvSpPr>
          <p:spPr bwMode="auto">
            <a:xfrm>
              <a:off x="6326188" y="2862263"/>
              <a:ext cx="857250" cy="855663"/>
            </a:xfrm>
            <a:custGeom>
              <a:avLst/>
              <a:gdLst>
                <a:gd name="T0" fmla="*/ 342 w 540"/>
                <a:gd name="T1" fmla="*/ 0 h 539"/>
                <a:gd name="T2" fmla="*/ 0 w 540"/>
                <a:gd name="T3" fmla="*/ 392 h 539"/>
                <a:gd name="T4" fmla="*/ 125 w 540"/>
                <a:gd name="T5" fmla="*/ 539 h 539"/>
                <a:gd name="T6" fmla="*/ 540 w 540"/>
                <a:gd name="T7" fmla="*/ 213 h 539"/>
                <a:gd name="T8" fmla="*/ 342 w 540"/>
                <a:gd name="T9" fmla="*/ 0 h 539"/>
              </a:gdLst>
              <a:ahLst/>
              <a:cxnLst>
                <a:cxn ang="0">
                  <a:pos x="T0" y="T1"/>
                </a:cxn>
                <a:cxn ang="0">
                  <a:pos x="T2" y="T3"/>
                </a:cxn>
                <a:cxn ang="0">
                  <a:pos x="T4" y="T5"/>
                </a:cxn>
                <a:cxn ang="0">
                  <a:pos x="T6" y="T7"/>
                </a:cxn>
                <a:cxn ang="0">
                  <a:pos x="T8" y="T9"/>
                </a:cxn>
              </a:cxnLst>
              <a:rect l="0" t="0" r="r" b="b"/>
              <a:pathLst>
                <a:path w="540" h="539">
                  <a:moveTo>
                    <a:pt x="342" y="0"/>
                  </a:moveTo>
                  <a:lnTo>
                    <a:pt x="0" y="392"/>
                  </a:lnTo>
                  <a:lnTo>
                    <a:pt x="125" y="539"/>
                  </a:lnTo>
                  <a:lnTo>
                    <a:pt x="540" y="213"/>
                  </a:lnTo>
                  <a:lnTo>
                    <a:pt x="342"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ļí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5CAE8C7-4A37-4964-92CF-40A952B781BF}"/>
                </a:ext>
              </a:extLst>
            </p:cNvPr>
            <p:cNvSpPr/>
            <p:nvPr/>
          </p:nvSpPr>
          <p:spPr bwMode="auto">
            <a:xfrm flipV="1">
              <a:off x="6967538" y="3200400"/>
              <a:ext cx="215900" cy="173038"/>
            </a:xfrm>
            <a:prstGeom prst="line">
              <a:avLst/>
            </a:prstGeom>
            <a:noFill/>
            <a:ln w="17463" cap="flat">
              <a:solidFill>
                <a:srgbClr val="EBEFF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45" name="ísḻí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1177821-B14B-4F72-9968-3BA382F0DCDA}"/>
                </a:ext>
              </a:extLst>
            </p:cNvPr>
            <p:cNvSpPr/>
            <p:nvPr/>
          </p:nvSpPr>
          <p:spPr bwMode="auto">
            <a:xfrm>
              <a:off x="6351588" y="5011738"/>
              <a:ext cx="393700" cy="406400"/>
            </a:xfrm>
            <a:custGeom>
              <a:avLst/>
              <a:gdLst>
                <a:gd name="T0" fmla="*/ 0 w 248"/>
                <a:gd name="T1" fmla="*/ 31 h 256"/>
                <a:gd name="T2" fmla="*/ 109 w 248"/>
                <a:gd name="T3" fmla="*/ 256 h 256"/>
                <a:gd name="T4" fmla="*/ 248 w 248"/>
                <a:gd name="T5" fmla="*/ 248 h 256"/>
                <a:gd name="T6" fmla="*/ 159 w 248"/>
                <a:gd name="T7" fmla="*/ 0 h 256"/>
                <a:gd name="T8" fmla="*/ 0 w 248"/>
                <a:gd name="T9" fmla="*/ 31 h 256"/>
              </a:gdLst>
              <a:ahLst/>
              <a:cxnLst>
                <a:cxn ang="0">
                  <a:pos x="T0" y="T1"/>
                </a:cxn>
                <a:cxn ang="0">
                  <a:pos x="T2" y="T3"/>
                </a:cxn>
                <a:cxn ang="0">
                  <a:pos x="T4" y="T5"/>
                </a:cxn>
                <a:cxn ang="0">
                  <a:pos x="T6" y="T7"/>
                </a:cxn>
                <a:cxn ang="0">
                  <a:pos x="T8" y="T9"/>
                </a:cxn>
              </a:cxnLst>
              <a:rect l="0" t="0" r="r" b="b"/>
              <a:pathLst>
                <a:path w="248" h="256">
                  <a:moveTo>
                    <a:pt x="0" y="31"/>
                  </a:moveTo>
                  <a:lnTo>
                    <a:pt x="109" y="256"/>
                  </a:lnTo>
                  <a:lnTo>
                    <a:pt x="248" y="248"/>
                  </a:lnTo>
                  <a:lnTo>
                    <a:pt x="159" y="0"/>
                  </a:lnTo>
                  <a:lnTo>
                    <a:pt x="0" y="31"/>
                  </a:lnTo>
                  <a:close/>
                </a:path>
              </a:pathLst>
            </a:custGeom>
            <a:solidFill>
              <a:srgbClr val="F1BA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ṣļî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F9980E6-BC3A-4DAD-9D7F-DFC1D0F1B6B0}"/>
                </a:ext>
              </a:extLst>
            </p:cNvPr>
            <p:cNvSpPr/>
            <p:nvPr/>
          </p:nvSpPr>
          <p:spPr bwMode="auto">
            <a:xfrm>
              <a:off x="6142038" y="5362575"/>
              <a:ext cx="696913" cy="241300"/>
            </a:xfrm>
            <a:custGeom>
              <a:avLst/>
              <a:gdLst>
                <a:gd name="T0" fmla="*/ 57 w 113"/>
                <a:gd name="T1" fmla="*/ 1 h 39"/>
                <a:gd name="T2" fmla="*/ 6 w 113"/>
                <a:gd name="T3" fmla="*/ 29 h 39"/>
                <a:gd name="T4" fmla="*/ 1 w 113"/>
                <a:gd name="T5" fmla="*/ 39 h 39"/>
                <a:gd name="T6" fmla="*/ 1 w 113"/>
                <a:gd name="T7" fmla="*/ 39 h 39"/>
                <a:gd name="T8" fmla="*/ 113 w 113"/>
                <a:gd name="T9" fmla="*/ 37 h 39"/>
                <a:gd name="T10" fmla="*/ 100 w 113"/>
                <a:gd name="T11" fmla="*/ 0 h 39"/>
                <a:gd name="T12" fmla="*/ 57 w 113"/>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113" h="39">
                  <a:moveTo>
                    <a:pt x="57" y="1"/>
                  </a:moveTo>
                  <a:cubicBezTo>
                    <a:pt x="6" y="29"/>
                    <a:pt x="6" y="29"/>
                    <a:pt x="6" y="29"/>
                  </a:cubicBezTo>
                  <a:cubicBezTo>
                    <a:pt x="2" y="31"/>
                    <a:pt x="0" y="35"/>
                    <a:pt x="1" y="39"/>
                  </a:cubicBezTo>
                  <a:cubicBezTo>
                    <a:pt x="1" y="39"/>
                    <a:pt x="1" y="39"/>
                    <a:pt x="1" y="39"/>
                  </a:cubicBezTo>
                  <a:cubicBezTo>
                    <a:pt x="113" y="37"/>
                    <a:pt x="113" y="37"/>
                    <a:pt x="113" y="37"/>
                  </a:cubicBezTo>
                  <a:cubicBezTo>
                    <a:pt x="100" y="0"/>
                    <a:pt x="100" y="0"/>
                    <a:pt x="100" y="0"/>
                  </a:cubicBezTo>
                  <a:lnTo>
                    <a:pt x="57" y="1"/>
                  </a:lnTo>
                  <a:close/>
                </a:path>
              </a:pathLst>
            </a:custGeom>
            <a:solidFill>
              <a:srgbClr val="0001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Sļí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EB11FDE-1376-4378-9EB0-7BDC9BD72530}"/>
                </a:ext>
              </a:extLst>
            </p:cNvPr>
            <p:cNvSpPr/>
            <p:nvPr/>
          </p:nvSpPr>
          <p:spPr bwMode="auto">
            <a:xfrm>
              <a:off x="6142038" y="5591175"/>
              <a:ext cx="708025" cy="85725"/>
            </a:xfrm>
            <a:custGeom>
              <a:avLst/>
              <a:gdLst>
                <a:gd name="T0" fmla="*/ 446 w 446"/>
                <a:gd name="T1" fmla="*/ 42 h 54"/>
                <a:gd name="T2" fmla="*/ 0 w 446"/>
                <a:gd name="T3" fmla="*/ 54 h 54"/>
                <a:gd name="T4" fmla="*/ 0 w 446"/>
                <a:gd name="T5" fmla="*/ 11 h 54"/>
                <a:gd name="T6" fmla="*/ 446 w 446"/>
                <a:gd name="T7" fmla="*/ 0 h 54"/>
                <a:gd name="T8" fmla="*/ 446 w 446"/>
                <a:gd name="T9" fmla="*/ 42 h 54"/>
              </a:gdLst>
              <a:ahLst/>
              <a:cxnLst>
                <a:cxn ang="0">
                  <a:pos x="T0" y="T1"/>
                </a:cxn>
                <a:cxn ang="0">
                  <a:pos x="T2" y="T3"/>
                </a:cxn>
                <a:cxn ang="0">
                  <a:pos x="T4" y="T5"/>
                </a:cxn>
                <a:cxn ang="0">
                  <a:pos x="T6" y="T7"/>
                </a:cxn>
                <a:cxn ang="0">
                  <a:pos x="T8" y="T9"/>
                </a:cxn>
              </a:cxnLst>
              <a:rect l="0" t="0" r="r" b="b"/>
              <a:pathLst>
                <a:path w="446" h="54">
                  <a:moveTo>
                    <a:pt x="446" y="42"/>
                  </a:moveTo>
                  <a:lnTo>
                    <a:pt x="0" y="54"/>
                  </a:lnTo>
                  <a:lnTo>
                    <a:pt x="0" y="11"/>
                  </a:lnTo>
                  <a:lnTo>
                    <a:pt x="446" y="0"/>
                  </a:lnTo>
                  <a:lnTo>
                    <a:pt x="446" y="42"/>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iṥļí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1FBA3A4-9FF8-4E81-A7AF-9858A925A63C}"/>
                </a:ext>
              </a:extLst>
            </p:cNvPr>
            <p:cNvSpPr/>
            <p:nvPr/>
          </p:nvSpPr>
          <p:spPr bwMode="auto">
            <a:xfrm>
              <a:off x="5957888" y="4008438"/>
              <a:ext cx="750888" cy="1268413"/>
            </a:xfrm>
            <a:custGeom>
              <a:avLst/>
              <a:gdLst>
                <a:gd name="T0" fmla="*/ 60 w 122"/>
                <a:gd name="T1" fmla="*/ 206 h 206"/>
                <a:gd name="T2" fmla="*/ 122 w 122"/>
                <a:gd name="T3" fmla="*/ 194 h 206"/>
                <a:gd name="T4" fmla="*/ 78 w 122"/>
                <a:gd name="T5" fmla="*/ 32 h 206"/>
                <a:gd name="T6" fmla="*/ 30 w 122"/>
                <a:gd name="T7" fmla="*/ 7 h 206"/>
                <a:gd name="T8" fmla="*/ 30 w 122"/>
                <a:gd name="T9" fmla="*/ 7 h 206"/>
                <a:gd name="T10" fmla="*/ 7 w 122"/>
                <a:gd name="T11" fmla="*/ 55 h 206"/>
                <a:gd name="T12" fmla="*/ 60 w 122"/>
                <a:gd name="T13" fmla="*/ 206 h 206"/>
              </a:gdLst>
              <a:ahLst/>
              <a:cxnLst>
                <a:cxn ang="0">
                  <a:pos x="T0" y="T1"/>
                </a:cxn>
                <a:cxn ang="0">
                  <a:pos x="T2" y="T3"/>
                </a:cxn>
                <a:cxn ang="0">
                  <a:pos x="T4" y="T5"/>
                </a:cxn>
                <a:cxn ang="0">
                  <a:pos x="T6" y="T7"/>
                </a:cxn>
                <a:cxn ang="0">
                  <a:pos x="T8" y="T9"/>
                </a:cxn>
                <a:cxn ang="0">
                  <a:pos x="T10" y="T11"/>
                </a:cxn>
                <a:cxn ang="0">
                  <a:pos x="T12" y="T13"/>
                </a:cxn>
              </a:cxnLst>
              <a:rect l="0" t="0" r="r" b="b"/>
              <a:pathLst>
                <a:path w="122" h="206">
                  <a:moveTo>
                    <a:pt x="60" y="206"/>
                  </a:moveTo>
                  <a:cubicBezTo>
                    <a:pt x="122" y="194"/>
                    <a:pt x="122" y="194"/>
                    <a:pt x="122" y="194"/>
                  </a:cubicBezTo>
                  <a:cubicBezTo>
                    <a:pt x="78" y="32"/>
                    <a:pt x="78" y="32"/>
                    <a:pt x="78" y="32"/>
                  </a:cubicBezTo>
                  <a:cubicBezTo>
                    <a:pt x="72" y="11"/>
                    <a:pt x="50" y="0"/>
                    <a:pt x="30" y="7"/>
                  </a:cubicBezTo>
                  <a:cubicBezTo>
                    <a:pt x="30" y="7"/>
                    <a:pt x="30" y="7"/>
                    <a:pt x="30" y="7"/>
                  </a:cubicBezTo>
                  <a:cubicBezTo>
                    <a:pt x="10" y="14"/>
                    <a:pt x="0" y="35"/>
                    <a:pt x="7" y="55"/>
                  </a:cubicBezTo>
                  <a:lnTo>
                    <a:pt x="60" y="206"/>
                  </a:lnTo>
                  <a:close/>
                </a:path>
              </a:pathLst>
            </a:custGeom>
            <a:solidFill>
              <a:srgbClr val="7462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şľi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46DDD50-04C7-4E9E-B86B-CC574F8F04A2}"/>
                </a:ext>
              </a:extLst>
            </p:cNvPr>
            <p:cNvSpPr/>
            <p:nvPr/>
          </p:nvSpPr>
          <p:spPr bwMode="auto">
            <a:xfrm>
              <a:off x="6105525" y="3897313"/>
              <a:ext cx="1557338" cy="517525"/>
            </a:xfrm>
            <a:custGeom>
              <a:avLst/>
              <a:gdLst>
                <a:gd name="T0" fmla="*/ 143 w 253"/>
                <a:gd name="T1" fmla="*/ 0 h 84"/>
                <a:gd name="T2" fmla="*/ 10 w 253"/>
                <a:gd name="T3" fmla="*/ 23 h 84"/>
                <a:gd name="T4" fmla="*/ 8 w 253"/>
                <a:gd name="T5" fmla="*/ 53 h 84"/>
                <a:gd name="T6" fmla="*/ 23 w 253"/>
                <a:gd name="T7" fmla="*/ 72 h 84"/>
                <a:gd name="T8" fmla="*/ 38 w 253"/>
                <a:gd name="T9" fmla="*/ 83 h 84"/>
                <a:gd name="T10" fmla="*/ 201 w 253"/>
                <a:gd name="T11" fmla="*/ 79 h 84"/>
                <a:gd name="T12" fmla="*/ 252 w 253"/>
                <a:gd name="T13" fmla="*/ 23 h 84"/>
                <a:gd name="T14" fmla="*/ 143 w 25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84">
                  <a:moveTo>
                    <a:pt x="143" y="0"/>
                  </a:moveTo>
                  <a:cubicBezTo>
                    <a:pt x="10" y="23"/>
                    <a:pt x="10" y="23"/>
                    <a:pt x="10" y="23"/>
                  </a:cubicBezTo>
                  <a:cubicBezTo>
                    <a:pt x="10" y="23"/>
                    <a:pt x="0" y="42"/>
                    <a:pt x="8" y="53"/>
                  </a:cubicBezTo>
                  <a:cubicBezTo>
                    <a:pt x="23" y="72"/>
                    <a:pt x="23" y="72"/>
                    <a:pt x="23" y="72"/>
                  </a:cubicBezTo>
                  <a:cubicBezTo>
                    <a:pt x="27" y="76"/>
                    <a:pt x="32" y="83"/>
                    <a:pt x="38" y="83"/>
                  </a:cubicBezTo>
                  <a:cubicBezTo>
                    <a:pt x="201" y="79"/>
                    <a:pt x="201" y="79"/>
                    <a:pt x="201" y="79"/>
                  </a:cubicBezTo>
                  <a:cubicBezTo>
                    <a:pt x="201" y="79"/>
                    <a:pt x="253" y="84"/>
                    <a:pt x="252" y="23"/>
                  </a:cubicBezTo>
                  <a:lnTo>
                    <a:pt x="143" y="0"/>
                  </a:lnTo>
                  <a:close/>
                </a:path>
              </a:pathLst>
            </a:custGeom>
            <a:solidFill>
              <a:srgbClr val="7462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ŝļï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E3FE373-1934-4891-8F09-A23D44CC991A}"/>
                </a:ext>
              </a:extLst>
            </p:cNvPr>
            <p:cNvSpPr/>
            <p:nvPr/>
          </p:nvSpPr>
          <p:spPr bwMode="auto">
            <a:xfrm flipH="1" flipV="1">
              <a:off x="6388100" y="4316413"/>
              <a:ext cx="104775" cy="79375"/>
            </a:xfrm>
            <a:prstGeom prst="line">
              <a:avLst/>
            </a:prstGeom>
            <a:noFill/>
            <a:ln w="17463" cap="flat">
              <a:solidFill>
                <a:srgbClr val="5B493D"/>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51" name="ïśḷ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E9FA052-A015-43F8-A321-278B2C49F29D}"/>
                </a:ext>
              </a:extLst>
            </p:cNvPr>
            <p:cNvSpPr/>
            <p:nvPr/>
          </p:nvSpPr>
          <p:spPr bwMode="auto">
            <a:xfrm>
              <a:off x="4730750" y="2609850"/>
              <a:ext cx="61913" cy="1101725"/>
            </a:xfrm>
            <a:prstGeom prst="rect">
              <a:avLst/>
            </a:prstGeom>
            <a:solidFill>
              <a:schemeClr val="bg2"/>
            </a:solidFill>
            <a:ln>
              <a:noFill/>
            </a:ln>
          </p:spPr>
          <p:txBody>
            <a:bodyPr anchor="ctr"/>
            <a:lstStyle/>
            <a:p>
              <a:pPr algn="ctr"/>
              <a:endParaRPr/>
            </a:p>
          </p:txBody>
        </p:sp>
        <p:sp>
          <p:nvSpPr>
            <p:cNvPr id="52" name="iş1ï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7164E34-3533-4476-A329-2BC3C4641705}"/>
                </a:ext>
              </a:extLst>
            </p:cNvPr>
            <p:cNvSpPr/>
            <p:nvPr/>
          </p:nvSpPr>
          <p:spPr bwMode="auto">
            <a:xfrm>
              <a:off x="4460875" y="3657600"/>
              <a:ext cx="622300" cy="60325"/>
            </a:xfrm>
            <a:prstGeom prst="rect">
              <a:avLst/>
            </a:prstGeom>
            <a:solidFill>
              <a:srgbClr val="FEFE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 name="î$li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13498CC-B5E8-4F5A-B27C-067098BB5F2F}"/>
                </a:ext>
              </a:extLst>
            </p:cNvPr>
            <p:cNvSpPr/>
            <p:nvPr/>
          </p:nvSpPr>
          <p:spPr bwMode="auto">
            <a:xfrm>
              <a:off x="4552950" y="1797050"/>
              <a:ext cx="658813" cy="1503363"/>
            </a:xfrm>
            <a:custGeom>
              <a:avLst/>
              <a:gdLst>
                <a:gd name="T0" fmla="*/ 415 w 415"/>
                <a:gd name="T1" fmla="*/ 912 h 947"/>
                <a:gd name="T2" fmla="*/ 330 w 415"/>
                <a:gd name="T3" fmla="*/ 947 h 947"/>
                <a:gd name="T4" fmla="*/ 0 w 415"/>
                <a:gd name="T5" fmla="*/ 31 h 947"/>
                <a:gd name="T6" fmla="*/ 85 w 415"/>
                <a:gd name="T7" fmla="*/ 0 h 947"/>
                <a:gd name="T8" fmla="*/ 415 w 415"/>
                <a:gd name="T9" fmla="*/ 912 h 947"/>
              </a:gdLst>
              <a:ahLst/>
              <a:cxnLst>
                <a:cxn ang="0">
                  <a:pos x="T0" y="T1"/>
                </a:cxn>
                <a:cxn ang="0">
                  <a:pos x="T2" y="T3"/>
                </a:cxn>
                <a:cxn ang="0">
                  <a:pos x="T4" y="T5"/>
                </a:cxn>
                <a:cxn ang="0">
                  <a:pos x="T6" y="T7"/>
                </a:cxn>
                <a:cxn ang="0">
                  <a:pos x="T8" y="T9"/>
                </a:cxn>
              </a:cxnLst>
              <a:rect l="0" t="0" r="r" b="b"/>
              <a:pathLst>
                <a:path w="415" h="947">
                  <a:moveTo>
                    <a:pt x="415" y="912"/>
                  </a:moveTo>
                  <a:lnTo>
                    <a:pt x="330" y="947"/>
                  </a:lnTo>
                  <a:lnTo>
                    <a:pt x="0" y="31"/>
                  </a:lnTo>
                  <a:lnTo>
                    <a:pt x="85" y="0"/>
                  </a:lnTo>
                  <a:lnTo>
                    <a:pt x="415" y="912"/>
                  </a:lnTo>
                  <a:close/>
                </a:path>
              </a:pathLst>
            </a:custGeom>
            <a:solidFill>
              <a:schemeClr val="bg2"/>
            </a:solidFill>
            <a:ln>
              <a:noFill/>
            </a:ln>
          </p:spPr>
          <p:txBody>
            <a:bodyPr anchor="ctr"/>
            <a:lstStyle/>
            <a:p>
              <a:pPr algn="ctr"/>
              <a:endParaRPr/>
            </a:p>
          </p:txBody>
        </p:sp>
        <p:sp>
          <p:nvSpPr>
            <p:cNvPr id="54" name="îṧļí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17E8691-9EBC-4531-BA80-04369281C576}"/>
                </a:ext>
              </a:extLst>
            </p:cNvPr>
            <p:cNvSpPr/>
            <p:nvPr/>
          </p:nvSpPr>
          <p:spPr bwMode="auto">
            <a:xfrm>
              <a:off x="4676775" y="2376488"/>
              <a:ext cx="319088" cy="374650"/>
            </a:xfrm>
            <a:custGeom>
              <a:avLst/>
              <a:gdLst>
                <a:gd name="T0" fmla="*/ 0 w 52"/>
                <a:gd name="T1" fmla="*/ 31 h 61"/>
                <a:gd name="T2" fmla="*/ 31 w 52"/>
                <a:gd name="T3" fmla="*/ 61 h 61"/>
                <a:gd name="T4" fmla="*/ 52 w 52"/>
                <a:gd name="T5" fmla="*/ 53 h 61"/>
                <a:gd name="T6" fmla="*/ 29 w 52"/>
                <a:gd name="T7" fmla="*/ 0 h 61"/>
                <a:gd name="T8" fmla="*/ 0 w 52"/>
                <a:gd name="T9" fmla="*/ 31 h 61"/>
              </a:gdLst>
              <a:ahLst/>
              <a:cxnLst>
                <a:cxn ang="0">
                  <a:pos x="T0" y="T1"/>
                </a:cxn>
                <a:cxn ang="0">
                  <a:pos x="T2" y="T3"/>
                </a:cxn>
                <a:cxn ang="0">
                  <a:pos x="T4" y="T5"/>
                </a:cxn>
                <a:cxn ang="0">
                  <a:pos x="T6" y="T7"/>
                </a:cxn>
                <a:cxn ang="0">
                  <a:pos x="T8" y="T9"/>
                </a:cxn>
              </a:cxnLst>
              <a:rect l="0" t="0" r="r" b="b"/>
              <a:pathLst>
                <a:path w="52" h="61">
                  <a:moveTo>
                    <a:pt x="0" y="31"/>
                  </a:moveTo>
                  <a:cubicBezTo>
                    <a:pt x="0" y="48"/>
                    <a:pt x="14" y="61"/>
                    <a:pt x="31" y="61"/>
                  </a:cubicBezTo>
                  <a:cubicBezTo>
                    <a:pt x="39" y="61"/>
                    <a:pt x="47" y="58"/>
                    <a:pt x="52" y="53"/>
                  </a:cubicBezTo>
                  <a:cubicBezTo>
                    <a:pt x="45" y="35"/>
                    <a:pt x="39" y="17"/>
                    <a:pt x="29" y="0"/>
                  </a:cubicBezTo>
                  <a:cubicBezTo>
                    <a:pt x="13" y="1"/>
                    <a:pt x="0" y="15"/>
                    <a:pt x="0" y="31"/>
                  </a:cubicBezTo>
                  <a:close/>
                </a:path>
              </a:pathLst>
            </a:custGeom>
            <a:solidFill>
              <a:schemeClr val="bg2"/>
            </a:solidFill>
            <a:ln>
              <a:noFill/>
            </a:ln>
          </p:spPr>
          <p:txBody>
            <a:bodyPr anchor="ctr"/>
            <a:lstStyle/>
            <a:p>
              <a:pPr algn="ctr"/>
              <a:endParaRPr/>
            </a:p>
          </p:txBody>
        </p:sp>
        <p:sp>
          <p:nvSpPr>
            <p:cNvPr id="55" name="ïş1i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7A2E8F1-AFCC-4848-A72E-E0C617E0BFA1}"/>
                </a:ext>
              </a:extLst>
            </p:cNvPr>
            <p:cNvSpPr/>
            <p:nvPr/>
          </p:nvSpPr>
          <p:spPr bwMode="auto">
            <a:xfrm>
              <a:off x="4756150" y="2413000"/>
              <a:ext cx="123825" cy="344488"/>
            </a:xfrm>
            <a:custGeom>
              <a:avLst/>
              <a:gdLst>
                <a:gd name="T0" fmla="*/ 0 w 20"/>
                <a:gd name="T1" fmla="*/ 0 h 56"/>
                <a:gd name="T2" fmla="*/ 10 w 20"/>
                <a:gd name="T3" fmla="*/ 54 h 56"/>
                <a:gd name="T4" fmla="*/ 20 w 20"/>
                <a:gd name="T5" fmla="*/ 55 h 56"/>
                <a:gd name="T6" fmla="*/ 0 w 20"/>
                <a:gd name="T7" fmla="*/ 0 h 56"/>
              </a:gdLst>
              <a:ahLst/>
              <a:cxnLst>
                <a:cxn ang="0">
                  <a:pos x="T0" y="T1"/>
                </a:cxn>
                <a:cxn ang="0">
                  <a:pos x="T2" y="T3"/>
                </a:cxn>
                <a:cxn ang="0">
                  <a:pos x="T4" y="T5"/>
                </a:cxn>
                <a:cxn ang="0">
                  <a:pos x="T6" y="T7"/>
                </a:cxn>
              </a:cxnLst>
              <a:rect l="0" t="0" r="r" b="b"/>
              <a:pathLst>
                <a:path w="20" h="56">
                  <a:moveTo>
                    <a:pt x="0" y="0"/>
                  </a:moveTo>
                  <a:cubicBezTo>
                    <a:pt x="10" y="54"/>
                    <a:pt x="10" y="54"/>
                    <a:pt x="10" y="54"/>
                  </a:cubicBezTo>
                  <a:cubicBezTo>
                    <a:pt x="10" y="54"/>
                    <a:pt x="14" y="56"/>
                    <a:pt x="20" y="55"/>
                  </a:cubicBezTo>
                  <a:lnTo>
                    <a:pt x="0"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iślï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99B450B-0092-49E6-A167-73920BB62986}"/>
                </a:ext>
              </a:extLst>
            </p:cNvPr>
            <p:cNvSpPr/>
            <p:nvPr/>
          </p:nvSpPr>
          <p:spPr bwMode="auto">
            <a:xfrm>
              <a:off x="4368800" y="3860800"/>
              <a:ext cx="0" cy="1816100"/>
            </a:xfrm>
            <a:prstGeom prst="line">
              <a:avLst/>
            </a:prstGeom>
            <a:noFill/>
            <a:ln w="49213" cap="flat">
              <a:solidFill>
                <a:srgbClr val="FEFEF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57" name="ïslí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22A3ABE-7C9D-49AF-91B1-F72B9270BA4A}"/>
                </a:ext>
              </a:extLst>
            </p:cNvPr>
            <p:cNvSpPr/>
            <p:nvPr/>
          </p:nvSpPr>
          <p:spPr bwMode="auto">
            <a:xfrm>
              <a:off x="6246813" y="3860800"/>
              <a:ext cx="0" cy="1816100"/>
            </a:xfrm>
            <a:prstGeom prst="line">
              <a:avLst/>
            </a:prstGeom>
            <a:noFill/>
            <a:ln w="49213" cap="flat">
              <a:solidFill>
                <a:srgbClr val="FEFEF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58" name="íṥḻïḑ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7306B9B-7040-471C-B55C-DBBBB6E1F23A}"/>
                </a:ext>
              </a:extLst>
            </p:cNvPr>
            <p:cNvSpPr/>
            <p:nvPr/>
          </p:nvSpPr>
          <p:spPr bwMode="auto">
            <a:xfrm>
              <a:off x="3986213" y="3717925"/>
              <a:ext cx="2722563" cy="142875"/>
            </a:xfrm>
            <a:prstGeom prst="rect">
              <a:avLst/>
            </a:prstGeom>
            <a:solidFill>
              <a:srgbClr val="21303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9" name="iṡľi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9793BDB-85C8-4E29-88F6-D5C2CA789B47}"/>
                </a:ext>
              </a:extLst>
            </p:cNvPr>
            <p:cNvSpPr/>
            <p:nvPr/>
          </p:nvSpPr>
          <p:spPr bwMode="auto">
            <a:xfrm flipH="1">
              <a:off x="3105150" y="5676900"/>
              <a:ext cx="5981700" cy="0"/>
            </a:xfrm>
            <a:prstGeom prst="line">
              <a:avLst/>
            </a:prstGeom>
            <a:noFill/>
            <a:ln w="23813" cap="flat">
              <a:solidFill>
                <a:srgbClr val="213033"/>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grpSp>
    </p:spTree>
    <p:extLst>
      <p:ext uri="{BB962C8B-B14F-4D97-AF65-F5344CB8AC3E}">
        <p14:creationId xmlns:p14="http://schemas.microsoft.com/office/powerpoint/2010/main" val="32595105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BTREE</a:t>
            </a:r>
            <a:r>
              <a:rPr lang="zh-CN" altLang="en-US" dirty="0" smtClean="0">
                <a:latin typeface="+mn-lt"/>
                <a:ea typeface="+mn-ea"/>
                <a:cs typeface="+mn-ea"/>
                <a:sym typeface="+mn-lt"/>
              </a:rPr>
              <a:t>索引</a:t>
            </a:r>
            <a:r>
              <a:rPr lang="en-US" altLang="zh-CN" dirty="0" smtClean="0">
                <a:latin typeface="+mn-lt"/>
                <a:ea typeface="+mn-ea"/>
                <a:cs typeface="+mn-ea"/>
                <a:sym typeface="+mn-lt"/>
              </a:rPr>
              <a:t>—</a:t>
            </a:r>
            <a:r>
              <a:rPr lang="zh-CN" altLang="en-US" dirty="0" smtClean="0">
                <a:latin typeface="+mn-lt"/>
                <a:ea typeface="+mn-ea"/>
                <a:cs typeface="+mn-ea"/>
                <a:sym typeface="+mn-lt"/>
              </a:rPr>
              <a:t>常见的概念</a:t>
            </a:r>
            <a:endParaRPr lang="zh-CN" altLang="en-US" dirty="0">
              <a:latin typeface="+mn-lt"/>
              <a:ea typeface="+mn-ea"/>
              <a:cs typeface="+mn-ea"/>
              <a:sym typeface="+mn-lt"/>
            </a:endParaRPr>
          </a:p>
        </p:txBody>
      </p:sp>
      <p:sp>
        <p:nvSpPr>
          <p:cNvPr id="5" name="矩形 4"/>
          <p:cNvSpPr/>
          <p:nvPr/>
        </p:nvSpPr>
        <p:spPr>
          <a:xfrm>
            <a:off x="312794" y="1130665"/>
            <a:ext cx="6915320" cy="1938992"/>
          </a:xfrm>
          <a:prstGeom prst="rect">
            <a:avLst/>
          </a:prstGeom>
        </p:spPr>
        <p:txBody>
          <a:bodyPr wrap="square">
            <a:spAutoFit/>
          </a:bodyPr>
          <a:lstStyle/>
          <a:p>
            <a:r>
              <a:rPr lang="zh-CN" altLang="en-US" sz="2400" dirty="0">
                <a:solidFill>
                  <a:srgbClr val="4965FF"/>
                </a:solidFill>
                <a:cs typeface="+mn-ea"/>
                <a:sym typeface="+mn-lt"/>
              </a:rPr>
              <a:t>聚簇索引：</a:t>
            </a:r>
            <a:endParaRPr lang="en-US" altLang="zh-CN" sz="2400" dirty="0">
              <a:solidFill>
                <a:srgbClr val="4965FF"/>
              </a:solidFill>
              <a:cs typeface="+mn-ea"/>
              <a:sym typeface="+mn-lt"/>
            </a:endParaRPr>
          </a:p>
          <a:p>
            <a:r>
              <a:rPr lang="en-US" altLang="zh-CN" sz="2400" dirty="0">
                <a:solidFill>
                  <a:srgbClr val="4965FF"/>
                </a:solidFill>
                <a:cs typeface="+mn-ea"/>
                <a:sym typeface="+mn-lt"/>
              </a:rPr>
              <a:t>  </a:t>
            </a:r>
            <a:r>
              <a:rPr lang="en-US" altLang="zh-CN" sz="2400" dirty="0" smtClean="0">
                <a:solidFill>
                  <a:srgbClr val="4965FF"/>
                </a:solidFill>
                <a:cs typeface="+mn-ea"/>
                <a:sym typeface="+mn-lt"/>
              </a:rPr>
              <a:t>  </a:t>
            </a:r>
            <a:r>
              <a:rPr lang="zh-CN" altLang="en-US" sz="2400" dirty="0" smtClean="0">
                <a:cs typeface="+mn-ea"/>
                <a:sym typeface="+mn-lt"/>
              </a:rPr>
              <a:t>聚簇</a:t>
            </a:r>
            <a:r>
              <a:rPr lang="zh-CN" altLang="en-US" sz="2400" dirty="0">
                <a:cs typeface="+mn-ea"/>
                <a:sym typeface="+mn-lt"/>
              </a:rPr>
              <a:t>索引并不是一种索引类型，而是一种数据存储方式。在</a:t>
            </a:r>
            <a:r>
              <a:rPr lang="en-US" altLang="zh-CN" sz="2400" dirty="0" err="1">
                <a:cs typeface="+mn-ea"/>
                <a:sym typeface="+mn-lt"/>
              </a:rPr>
              <a:t>InnoDB</a:t>
            </a:r>
            <a:r>
              <a:rPr lang="zh-CN" altLang="en-US" sz="2400" dirty="0">
                <a:cs typeface="+mn-ea"/>
                <a:sym typeface="+mn-lt"/>
              </a:rPr>
              <a:t>存储引擎中，聚簇索引实际上将</a:t>
            </a:r>
            <a:r>
              <a:rPr lang="en-US" altLang="zh-CN" sz="2400" dirty="0">
                <a:cs typeface="+mn-ea"/>
                <a:sym typeface="+mn-lt"/>
              </a:rPr>
              <a:t>B-Tree</a:t>
            </a:r>
            <a:r>
              <a:rPr lang="zh-CN" altLang="en-US" sz="2400" dirty="0">
                <a:cs typeface="+mn-ea"/>
                <a:sym typeface="+mn-lt"/>
              </a:rPr>
              <a:t>索引和数据行保存到一起的数据存储形式。其索引列就是主键列。</a:t>
            </a:r>
            <a:endParaRPr lang="en-US" altLang="zh-CN" sz="2400" dirty="0">
              <a:cs typeface="+mn-ea"/>
              <a:sym typeface="+mn-lt"/>
            </a:endParaRPr>
          </a:p>
        </p:txBody>
      </p:sp>
      <p:pic>
        <p:nvPicPr>
          <p:cNvPr id="6" name="图片 5"/>
          <p:cNvPicPr>
            <a:picLocks noChangeAspect="1"/>
          </p:cNvPicPr>
          <p:nvPr/>
        </p:nvPicPr>
        <p:blipFill>
          <a:blip r:embed="rId3"/>
          <a:stretch>
            <a:fillRect/>
          </a:stretch>
        </p:blipFill>
        <p:spPr>
          <a:xfrm>
            <a:off x="8402362" y="973416"/>
            <a:ext cx="3018113" cy="5258986"/>
          </a:xfrm>
          <a:prstGeom prst="rect">
            <a:avLst/>
          </a:prstGeom>
        </p:spPr>
      </p:pic>
      <p:sp>
        <p:nvSpPr>
          <p:cNvPr id="7" name="矩形 6"/>
          <p:cNvSpPr/>
          <p:nvPr/>
        </p:nvSpPr>
        <p:spPr>
          <a:xfrm>
            <a:off x="312794" y="3750486"/>
            <a:ext cx="6915320" cy="1938992"/>
          </a:xfrm>
          <a:prstGeom prst="rect">
            <a:avLst/>
          </a:prstGeom>
        </p:spPr>
        <p:txBody>
          <a:bodyPr wrap="square">
            <a:spAutoFit/>
          </a:bodyPr>
          <a:lstStyle/>
          <a:p>
            <a:r>
              <a:rPr lang="zh-CN" altLang="en-US" sz="2400" dirty="0" smtClean="0">
                <a:solidFill>
                  <a:srgbClr val="4965FF"/>
                </a:solidFill>
                <a:cs typeface="+mn-ea"/>
                <a:sym typeface="+mn-lt"/>
              </a:rPr>
              <a:t>二级索引（非聚簇索引）：</a:t>
            </a:r>
            <a:endParaRPr lang="en-US" altLang="zh-CN" sz="2400" dirty="0" smtClean="0">
              <a:solidFill>
                <a:srgbClr val="4965FF"/>
              </a:solidFill>
              <a:cs typeface="+mn-ea"/>
              <a:sym typeface="+mn-lt"/>
            </a:endParaRPr>
          </a:p>
          <a:p>
            <a:r>
              <a:rPr lang="en-US" altLang="zh-CN" sz="2400" dirty="0" smtClean="0">
                <a:solidFill>
                  <a:srgbClr val="4965FF"/>
                </a:solidFill>
                <a:cs typeface="+mn-ea"/>
                <a:sym typeface="+mn-lt"/>
              </a:rPr>
              <a:t>    </a:t>
            </a:r>
            <a:r>
              <a:rPr lang="zh-CN" altLang="en-US" sz="2400" dirty="0">
                <a:cs typeface="+mn-ea"/>
                <a:sym typeface="+mn-lt"/>
              </a:rPr>
              <a:t>是和</a:t>
            </a:r>
            <a:r>
              <a:rPr lang="zh-CN" altLang="en-US" sz="2400" dirty="0" smtClean="0">
                <a:cs typeface="+mn-ea"/>
                <a:sym typeface="+mn-lt"/>
              </a:rPr>
              <a:t>聚簇索引一样的数据结构，但是其索引列不是主键列，而且叶子结点保存的数据是二级索引列的值和改行的主键值。所以从二级索引获取数据行时，会走两边索引</a:t>
            </a:r>
            <a:endParaRPr lang="en-US" altLang="zh-CN" sz="2400" dirty="0">
              <a:cs typeface="+mn-ea"/>
              <a:sym typeface="+mn-lt"/>
            </a:endParaRPr>
          </a:p>
        </p:txBody>
      </p:sp>
      <p:sp>
        <p:nvSpPr>
          <p:cNvPr id="3" name="文本框 2"/>
          <p:cNvSpPr txBox="1"/>
          <p:nvPr/>
        </p:nvSpPr>
        <p:spPr>
          <a:xfrm>
            <a:off x="8991600" y="6372225"/>
            <a:ext cx="2914650" cy="369332"/>
          </a:xfrm>
          <a:prstGeom prst="rect">
            <a:avLst/>
          </a:prstGeom>
          <a:noFill/>
        </p:spPr>
        <p:txBody>
          <a:bodyPr wrap="square" rtlCol="0">
            <a:spAutoFit/>
          </a:bodyPr>
          <a:lstStyle/>
          <a:p>
            <a:r>
              <a:rPr lang="en-US" altLang="zh-CN" dirty="0" smtClean="0"/>
              <a:t>---</a:t>
            </a:r>
            <a:r>
              <a:rPr lang="zh-CN" altLang="en-US" dirty="0" smtClean="0"/>
              <a:t>来自于</a:t>
            </a:r>
            <a:r>
              <a:rPr lang="en-US" altLang="zh-CN" dirty="0" smtClean="0"/>
              <a:t>《</a:t>
            </a:r>
            <a:r>
              <a:rPr lang="zh-CN" altLang="en-US" dirty="0" smtClean="0"/>
              <a:t>高性能</a:t>
            </a:r>
            <a:r>
              <a:rPr lang="en-US" altLang="zh-CN" dirty="0" smtClean="0"/>
              <a:t>MySQL》</a:t>
            </a:r>
            <a:endParaRPr lang="zh-CN" altLang="en-US" dirty="0"/>
          </a:p>
        </p:txBody>
      </p:sp>
    </p:spTree>
    <p:extLst>
      <p:ext uri="{BB962C8B-B14F-4D97-AF65-F5344CB8AC3E}">
        <p14:creationId xmlns:p14="http://schemas.microsoft.com/office/powerpoint/2010/main" val="38698664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BTREE</a:t>
            </a:r>
            <a:r>
              <a:rPr lang="zh-CN" altLang="en-US" dirty="0" smtClean="0">
                <a:latin typeface="+mn-lt"/>
                <a:ea typeface="+mn-ea"/>
                <a:cs typeface="+mn-ea"/>
                <a:sym typeface="+mn-lt"/>
              </a:rPr>
              <a:t>索引</a:t>
            </a:r>
            <a:r>
              <a:rPr lang="en-US" altLang="zh-CN" dirty="0">
                <a:latin typeface="+mn-lt"/>
                <a:ea typeface="+mn-ea"/>
                <a:cs typeface="+mn-ea"/>
                <a:sym typeface="+mn-lt"/>
              </a:rPr>
              <a:t>—</a:t>
            </a:r>
            <a:r>
              <a:rPr lang="zh-CN" altLang="en-US" dirty="0">
                <a:latin typeface="+mn-lt"/>
                <a:ea typeface="+mn-ea"/>
                <a:cs typeface="+mn-ea"/>
                <a:sym typeface="+mn-lt"/>
              </a:rPr>
              <a:t>常见的概念</a:t>
            </a:r>
          </a:p>
        </p:txBody>
      </p:sp>
      <p:sp>
        <p:nvSpPr>
          <p:cNvPr id="3" name="内容占位符 2"/>
          <p:cNvSpPr>
            <a:spLocks noGrp="1"/>
          </p:cNvSpPr>
          <p:nvPr>
            <p:ph idx="1"/>
          </p:nvPr>
        </p:nvSpPr>
        <p:spPr/>
        <p:txBody>
          <a:bodyPr/>
          <a:lstStyle/>
          <a:p>
            <a:pPr marL="0" indent="0">
              <a:buNone/>
            </a:pPr>
            <a:r>
              <a:rPr lang="zh-CN" altLang="en-US" sz="2400" dirty="0">
                <a:solidFill>
                  <a:srgbClr val="4965FF"/>
                </a:solidFill>
                <a:latin typeface="+mn-lt"/>
                <a:ea typeface="+mn-ea"/>
                <a:cs typeface="+mn-ea"/>
                <a:sym typeface="+mn-lt"/>
              </a:rPr>
              <a:t>覆盖索引</a:t>
            </a:r>
            <a:endParaRPr lang="en-US" altLang="zh-CN" sz="2400" dirty="0">
              <a:solidFill>
                <a:srgbClr val="4965FF"/>
              </a:solidFill>
              <a:latin typeface="+mn-lt"/>
              <a:ea typeface="+mn-ea"/>
              <a:cs typeface="+mn-ea"/>
              <a:sym typeface="+mn-lt"/>
            </a:endParaRPr>
          </a:p>
          <a:p>
            <a:pPr marL="0" indent="0">
              <a:buNone/>
            </a:pPr>
            <a:r>
              <a:rPr lang="en-US" altLang="zh-CN" dirty="0">
                <a:latin typeface="+mn-lt"/>
                <a:ea typeface="+mn-ea"/>
                <a:cs typeface="+mn-ea"/>
                <a:sym typeface="+mn-lt"/>
              </a:rPr>
              <a:t> </a:t>
            </a:r>
            <a:r>
              <a:rPr lang="en-US" altLang="zh-CN" dirty="0" smtClean="0">
                <a:latin typeface="+mn-lt"/>
                <a:ea typeface="+mn-ea"/>
                <a:cs typeface="+mn-ea"/>
                <a:sym typeface="+mn-lt"/>
              </a:rPr>
              <a:t> </a:t>
            </a:r>
            <a:r>
              <a:rPr lang="zh-CN" altLang="en-US" dirty="0" smtClean="0">
                <a:latin typeface="+mn-lt"/>
                <a:ea typeface="+mn-ea"/>
                <a:cs typeface="+mn-ea"/>
                <a:sym typeface="+mn-lt"/>
              </a:rPr>
              <a:t>如果一个索引包含（或者说覆盖）所有需要查询的字段的值。我们就称之为“覆盖索引”。</a:t>
            </a:r>
            <a:endParaRPr lang="en-US" altLang="zh-CN" dirty="0" smtClean="0">
              <a:latin typeface="+mn-lt"/>
              <a:ea typeface="+mn-ea"/>
              <a:cs typeface="+mn-ea"/>
              <a:sym typeface="+mn-lt"/>
            </a:endParaRPr>
          </a:p>
          <a:p>
            <a:pPr marL="0" indent="0">
              <a:buNone/>
            </a:pPr>
            <a:r>
              <a:rPr lang="en-US" altLang="zh-CN" dirty="0">
                <a:latin typeface="+mn-lt"/>
                <a:ea typeface="+mn-ea"/>
                <a:cs typeface="+mn-ea"/>
                <a:sym typeface="+mn-lt"/>
              </a:rPr>
              <a:t> </a:t>
            </a:r>
            <a:r>
              <a:rPr lang="en-US" altLang="zh-CN" dirty="0" smtClean="0">
                <a:latin typeface="+mn-lt"/>
                <a:ea typeface="+mn-ea"/>
                <a:cs typeface="+mn-ea"/>
                <a:sym typeface="+mn-lt"/>
              </a:rPr>
              <a:t> </a:t>
            </a:r>
            <a:r>
              <a:rPr lang="zh-CN" altLang="en-US" dirty="0" smtClean="0">
                <a:latin typeface="+mn-lt"/>
                <a:ea typeface="+mn-ea"/>
                <a:cs typeface="+mn-ea"/>
                <a:sym typeface="+mn-lt"/>
              </a:rPr>
              <a:t>覆盖索引是非常有用的，至少有两个好处：</a:t>
            </a:r>
            <a:endParaRPr lang="en-US" altLang="zh-CN" dirty="0" smtClean="0">
              <a:latin typeface="+mn-lt"/>
              <a:ea typeface="+mn-ea"/>
              <a:cs typeface="+mn-ea"/>
              <a:sym typeface="+mn-lt"/>
            </a:endParaRPr>
          </a:p>
          <a:p>
            <a:pPr marL="0" indent="0">
              <a:buNone/>
            </a:pPr>
            <a:endParaRPr lang="zh-CN" altLang="en-US" dirty="0">
              <a:latin typeface="+mn-lt"/>
              <a:ea typeface="+mn-ea"/>
              <a:cs typeface="+mn-ea"/>
              <a:sym typeface="+mn-lt"/>
            </a:endParaRPr>
          </a:p>
        </p:txBody>
      </p:sp>
      <p:grpSp>
        <p:nvGrpSpPr>
          <p:cNvPr id="36" name="组合 35"/>
          <p:cNvGrpSpPr/>
          <p:nvPr/>
        </p:nvGrpSpPr>
        <p:grpSpPr>
          <a:xfrm>
            <a:off x="1480915" y="2908513"/>
            <a:ext cx="9157145" cy="3124389"/>
            <a:chOff x="1480915" y="2871443"/>
            <a:chExt cx="9157145" cy="3124389"/>
          </a:xfrm>
        </p:grpSpPr>
        <p:grpSp>
          <p:nvGrpSpPr>
            <p:cNvPr id="4" name="28215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1480915" y="2871443"/>
              <a:ext cx="9157145" cy="3124389"/>
              <a:chOff x="2834506" y="2089495"/>
              <a:chExt cx="6514488" cy="3124389"/>
            </a:xfrm>
          </p:grpSpPr>
          <p:sp>
            <p:nvSpPr>
              <p:cNvPr id="5" name="íṥļîḑe">
                <a:extLst>
                  <a:ext uri="{FF2B5EF4-FFF2-40B4-BE49-F238E27FC236}">
                    <a16:creationId xmlns="" xmlns:lc="http://schemas.openxmlformats.org/drawingml/2006/lockedCanvas" xmlns:a16="http://schemas.microsoft.com/office/drawing/2014/main" xmlns:p14="http://schemas.microsoft.com/office/powerpoint/2010/main" id="{8CA028E9-F7C0-48C7-81EB-A852874E61F2}"/>
                  </a:ext>
                </a:extLst>
              </p:cNvPr>
              <p:cNvSpPr/>
              <p:nvPr/>
            </p:nvSpPr>
            <p:spPr>
              <a:xfrm>
                <a:off x="2834506" y="2089495"/>
                <a:ext cx="1832503" cy="3124389"/>
              </a:xfrm>
              <a:custGeom>
                <a:avLst/>
                <a:gdLst>
                  <a:gd name="connsiteX0" fmla="*/ 0 w 2316480"/>
                  <a:gd name="connsiteY0" fmla="*/ 0 h 3510455"/>
                  <a:gd name="connsiteX1" fmla="*/ 2316480 w 2316480"/>
                  <a:gd name="connsiteY1" fmla="*/ 0 h 3510455"/>
                  <a:gd name="connsiteX2" fmla="*/ 2316480 w 2316480"/>
                  <a:gd name="connsiteY2" fmla="*/ 3510455 h 3510455"/>
                  <a:gd name="connsiteX3" fmla="*/ 0 w 2316480"/>
                  <a:gd name="connsiteY3" fmla="*/ 3510455 h 3510455"/>
                </a:gdLst>
                <a:ahLst/>
                <a:cxnLst>
                  <a:cxn ang="0">
                    <a:pos x="connsiteX0" y="connsiteY0"/>
                  </a:cxn>
                  <a:cxn ang="0">
                    <a:pos x="connsiteX1" y="connsiteY1"/>
                  </a:cxn>
                  <a:cxn ang="0">
                    <a:pos x="connsiteX2" y="connsiteY2"/>
                  </a:cxn>
                  <a:cxn ang="0">
                    <a:pos x="connsiteX3" y="connsiteY3"/>
                  </a:cxn>
                </a:cxnLst>
                <a:rect l="l" t="t" r="r" b="b"/>
                <a:pathLst>
                  <a:path w="2316480" h="3510455">
                    <a:moveTo>
                      <a:pt x="0" y="0"/>
                    </a:moveTo>
                    <a:lnTo>
                      <a:pt x="2316480" y="0"/>
                    </a:lnTo>
                    <a:lnTo>
                      <a:pt x="2316480" y="3510455"/>
                    </a:lnTo>
                    <a:lnTo>
                      <a:pt x="0" y="3510455"/>
                    </a:lnTo>
                    <a:close/>
                  </a:path>
                </a:pathLst>
              </a:cu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6" name="ïSļïḍé">
                <a:extLst>
                  <a:ext uri="{FF2B5EF4-FFF2-40B4-BE49-F238E27FC236}">
                    <a16:creationId xmlns="" xmlns:lc="http://schemas.openxmlformats.org/drawingml/2006/lockedCanvas" xmlns:a16="http://schemas.microsoft.com/office/drawing/2014/main" xmlns:p14="http://schemas.microsoft.com/office/powerpoint/2010/main" id="{0E3D6EB1-EECD-46AD-AE4B-1103AE81BBA0}"/>
                  </a:ext>
                </a:extLst>
              </p:cNvPr>
              <p:cNvSpPr/>
              <p:nvPr/>
            </p:nvSpPr>
            <p:spPr>
              <a:xfrm>
                <a:off x="7516492" y="2089495"/>
                <a:ext cx="1832502" cy="3124389"/>
              </a:xfrm>
              <a:custGeom>
                <a:avLst/>
                <a:gdLst>
                  <a:gd name="connsiteX0" fmla="*/ 0 w 2316480"/>
                  <a:gd name="connsiteY0" fmla="*/ 0 h 3510455"/>
                  <a:gd name="connsiteX1" fmla="*/ 2316480 w 2316480"/>
                  <a:gd name="connsiteY1" fmla="*/ 0 h 3510455"/>
                  <a:gd name="connsiteX2" fmla="*/ 2316480 w 2316480"/>
                  <a:gd name="connsiteY2" fmla="*/ 3510455 h 3510455"/>
                  <a:gd name="connsiteX3" fmla="*/ 0 w 2316480"/>
                  <a:gd name="connsiteY3" fmla="*/ 3510455 h 3510455"/>
                </a:gdLst>
                <a:ahLst/>
                <a:cxnLst>
                  <a:cxn ang="0">
                    <a:pos x="connsiteX0" y="connsiteY0"/>
                  </a:cxn>
                  <a:cxn ang="0">
                    <a:pos x="connsiteX1" y="connsiteY1"/>
                  </a:cxn>
                  <a:cxn ang="0">
                    <a:pos x="connsiteX2" y="connsiteY2"/>
                  </a:cxn>
                  <a:cxn ang="0">
                    <a:pos x="connsiteX3" y="connsiteY3"/>
                  </a:cxn>
                </a:cxnLst>
                <a:rect l="l" t="t" r="r" b="b"/>
                <a:pathLst>
                  <a:path w="2316480" h="3510455">
                    <a:moveTo>
                      <a:pt x="0" y="0"/>
                    </a:moveTo>
                    <a:lnTo>
                      <a:pt x="2316480" y="0"/>
                    </a:lnTo>
                    <a:lnTo>
                      <a:pt x="2316480" y="3510455"/>
                    </a:lnTo>
                    <a:lnTo>
                      <a:pt x="0" y="3510455"/>
                    </a:lnTo>
                    <a:close/>
                  </a:path>
                </a:pathLst>
              </a:cu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2" name="ïṥḻiḋe">
                <a:extLst>
                  <a:ext uri="{FF2B5EF4-FFF2-40B4-BE49-F238E27FC236}">
                    <a16:creationId xmlns="" xmlns:lc="http://schemas.openxmlformats.org/drawingml/2006/lockedCanvas" xmlns:a16="http://schemas.microsoft.com/office/drawing/2014/main" xmlns:p14="http://schemas.microsoft.com/office/powerpoint/2010/main" id="{B4990786-D7BF-4592-8604-43109851C93B}"/>
                  </a:ext>
                </a:extLst>
              </p:cNvPr>
              <p:cNvSpPr txBox="1"/>
              <p:nvPr/>
            </p:nvSpPr>
            <p:spPr>
              <a:xfrm>
                <a:off x="3009079" y="2502570"/>
                <a:ext cx="1478182" cy="2153652"/>
              </a:xfrm>
              <a:prstGeom prst="rect">
                <a:avLst/>
              </a:prstGeom>
              <a:noFill/>
            </p:spPr>
            <p:txBody>
              <a:bodyPr wrap="square">
                <a:noAutofit/>
              </a:bodyPr>
              <a:lstStyle/>
              <a:p>
                <a:r>
                  <a:rPr lang="zh-CN" altLang="en-US" sz="2000" dirty="0">
                    <a:cs typeface="+mn-ea"/>
                    <a:sym typeface="+mn-lt"/>
                  </a:rPr>
                  <a:t>索引条目通常远小于数据行大小，</a:t>
                </a:r>
                <a:r>
                  <a:rPr lang="en-US" altLang="zh-CN" sz="2000" dirty="0">
                    <a:cs typeface="+mn-ea"/>
                    <a:sym typeface="+mn-lt"/>
                  </a:rPr>
                  <a:t>MySQL</a:t>
                </a:r>
                <a:r>
                  <a:rPr lang="zh-CN" altLang="en-US" sz="2000" dirty="0">
                    <a:cs typeface="+mn-ea"/>
                    <a:sym typeface="+mn-lt"/>
                  </a:rPr>
                  <a:t>会极大地减少数据访问量，减低缓存的负载。</a:t>
                </a:r>
                <a:endParaRPr lang="en-US" altLang="zh-CN" sz="2000" dirty="0">
                  <a:cs typeface="+mn-ea"/>
                  <a:sym typeface="+mn-lt"/>
                </a:endParaRPr>
              </a:p>
            </p:txBody>
          </p:sp>
          <p:sp>
            <p:nvSpPr>
              <p:cNvPr id="15" name="îŝliďè">
                <a:extLst>
                  <a:ext uri="{FF2B5EF4-FFF2-40B4-BE49-F238E27FC236}">
                    <a16:creationId xmlns="" xmlns:lc="http://schemas.openxmlformats.org/drawingml/2006/lockedCanvas" xmlns:a16="http://schemas.microsoft.com/office/drawing/2014/main" xmlns:p14="http://schemas.microsoft.com/office/powerpoint/2010/main" id="{9E0ABFDA-F752-408B-BCE6-A3995FAE4F27}"/>
                  </a:ext>
                </a:extLst>
              </p:cNvPr>
              <p:cNvSpPr txBox="1"/>
              <p:nvPr/>
            </p:nvSpPr>
            <p:spPr>
              <a:xfrm>
                <a:off x="5201202" y="4205484"/>
                <a:ext cx="1781097" cy="923330"/>
              </a:xfrm>
              <a:prstGeom prst="rect">
                <a:avLst/>
              </a:prstGeom>
              <a:noFill/>
            </p:spPr>
            <p:txBody>
              <a:bodyPr wrap="square">
                <a:normAutofit/>
              </a:bodyPr>
              <a:lstStyle/>
              <a:p>
                <a:pPr algn="ctr">
                  <a:lnSpc>
                    <a:spcPct val="120000"/>
                  </a:lnSpc>
                </a:pPr>
                <a:r>
                  <a:rPr lang="en-US" altLang="zh-CN" sz="1100">
                    <a:solidFill>
                      <a:schemeClr val="bg1"/>
                    </a:solidFill>
                    <a:cs typeface="+mn-ea"/>
                    <a:sym typeface="+mn-lt"/>
                  </a:rPr>
                  <a:t>Supporting text here. </a:t>
                </a:r>
              </a:p>
              <a:p>
                <a:pPr algn="ctr">
                  <a:lnSpc>
                    <a:spcPct val="120000"/>
                  </a:lnSpc>
                </a:pPr>
                <a:r>
                  <a:rPr lang="en-US" altLang="zh-CN" sz="1100">
                    <a:solidFill>
                      <a:schemeClr val="bg1"/>
                    </a:solidFill>
                    <a:cs typeface="+mn-ea"/>
                    <a:sym typeface="+mn-lt"/>
                  </a:rPr>
                  <a:t>… …</a:t>
                </a:r>
                <a:endParaRPr lang="en-US" altLang="zh-CN" sz="1100" dirty="0">
                  <a:solidFill>
                    <a:schemeClr val="bg1"/>
                  </a:solidFill>
                  <a:cs typeface="+mn-ea"/>
                  <a:sym typeface="+mn-lt"/>
                </a:endParaRPr>
              </a:p>
            </p:txBody>
          </p:sp>
          <p:sp>
            <p:nvSpPr>
              <p:cNvPr id="30" name="ï$ḷîḋê">
                <a:extLst>
                  <a:ext uri="{FF2B5EF4-FFF2-40B4-BE49-F238E27FC236}">
                    <a16:creationId xmlns="" xmlns:lc="http://schemas.openxmlformats.org/drawingml/2006/lockedCanvas" xmlns:a16="http://schemas.microsoft.com/office/drawing/2014/main" xmlns:p14="http://schemas.microsoft.com/office/powerpoint/2010/main" id="{C8628EBC-F8B6-430D-99DF-C02A96B74C01}"/>
                  </a:ext>
                </a:extLst>
              </p:cNvPr>
              <p:cNvSpPr/>
              <p:nvPr/>
            </p:nvSpPr>
            <p:spPr bwMode="auto">
              <a:xfrm>
                <a:off x="5891548" y="3326960"/>
                <a:ext cx="400404" cy="375052"/>
              </a:xfrm>
              <a:custGeom>
                <a:avLst/>
                <a:gdLst>
                  <a:gd name="T0" fmla="*/ 4791 w 8427"/>
                  <a:gd name="T1" fmla="*/ 0 h 7905"/>
                  <a:gd name="T2" fmla="*/ 1815 w 8427"/>
                  <a:gd name="T3" fmla="*/ 1550 h 7905"/>
                  <a:gd name="T4" fmla="*/ 2213 w 8427"/>
                  <a:gd name="T5" fmla="*/ 1918 h 7905"/>
                  <a:gd name="T6" fmla="*/ 4418 w 8427"/>
                  <a:gd name="T7" fmla="*/ 557 h 7905"/>
                  <a:gd name="T8" fmla="*/ 4791 w 8427"/>
                  <a:gd name="T9" fmla="*/ 1189 h 7905"/>
                  <a:gd name="T10" fmla="*/ 5164 w 8427"/>
                  <a:gd name="T11" fmla="*/ 557 h 7905"/>
                  <a:gd name="T12" fmla="*/ 7870 w 8427"/>
                  <a:gd name="T13" fmla="*/ 3263 h 7905"/>
                  <a:gd name="T14" fmla="*/ 7238 w 8427"/>
                  <a:gd name="T15" fmla="*/ 3636 h 7905"/>
                  <a:gd name="T16" fmla="*/ 7870 w 8427"/>
                  <a:gd name="T17" fmla="*/ 4009 h 7905"/>
                  <a:gd name="T18" fmla="*/ 6448 w 8427"/>
                  <a:gd name="T19" fmla="*/ 6254 h 7905"/>
                  <a:gd name="T20" fmla="*/ 6529 w 8427"/>
                  <a:gd name="T21" fmla="*/ 6597 h 7905"/>
                  <a:gd name="T22" fmla="*/ 6506 w 8427"/>
                  <a:gd name="T23" fmla="*/ 6841 h 7905"/>
                  <a:gd name="T24" fmla="*/ 8427 w 8427"/>
                  <a:gd name="T25" fmla="*/ 3636 h 7905"/>
                  <a:gd name="T26" fmla="*/ 4791 w 8427"/>
                  <a:gd name="T27" fmla="*/ 0 h 7905"/>
                  <a:gd name="T28" fmla="*/ 5719 w 8427"/>
                  <a:gd name="T29" fmla="*/ 5988 h 7905"/>
                  <a:gd name="T30" fmla="*/ 4266 w 8427"/>
                  <a:gd name="T31" fmla="*/ 6026 h 7905"/>
                  <a:gd name="T32" fmla="*/ 2748 w 8427"/>
                  <a:gd name="T33" fmla="*/ 5157 h 7905"/>
                  <a:gd name="T34" fmla="*/ 1879 w 8427"/>
                  <a:gd name="T35" fmla="*/ 3639 h 7905"/>
                  <a:gd name="T36" fmla="*/ 1917 w 8427"/>
                  <a:gd name="T37" fmla="*/ 2186 h 7905"/>
                  <a:gd name="T38" fmla="*/ 426 w 8427"/>
                  <a:gd name="T39" fmla="*/ 2360 h 7905"/>
                  <a:gd name="T40" fmla="*/ 1969 w 8427"/>
                  <a:gd name="T41" fmla="*/ 5936 h 7905"/>
                  <a:gd name="T42" fmla="*/ 5545 w 8427"/>
                  <a:gd name="T43" fmla="*/ 7480 h 7905"/>
                  <a:gd name="T44" fmla="*/ 5719 w 8427"/>
                  <a:gd name="T45" fmla="*/ 5988 h 7905"/>
                  <a:gd name="T46" fmla="*/ 3166 w 8427"/>
                  <a:gd name="T47" fmla="*/ 4205 h 7905"/>
                  <a:gd name="T48" fmla="*/ 4038 w 8427"/>
                  <a:gd name="T49" fmla="*/ 3037 h 7905"/>
                  <a:gd name="T50" fmla="*/ 3821 w 8427"/>
                  <a:gd name="T51" fmla="*/ 2836 h 7905"/>
                  <a:gd name="T52" fmla="*/ 3522 w 8427"/>
                  <a:gd name="T53" fmla="*/ 3051 h 7905"/>
                  <a:gd name="T54" fmla="*/ 3155 w 8427"/>
                  <a:gd name="T55" fmla="*/ 2805 h 7905"/>
                  <a:gd name="T56" fmla="*/ 3866 w 8427"/>
                  <a:gd name="T57" fmla="*/ 2370 h 7905"/>
                  <a:gd name="T58" fmla="*/ 4555 w 8427"/>
                  <a:gd name="T59" fmla="*/ 2989 h 7905"/>
                  <a:gd name="T60" fmla="*/ 3728 w 8427"/>
                  <a:gd name="T61" fmla="*/ 3999 h 7905"/>
                  <a:gd name="T62" fmla="*/ 4586 w 8427"/>
                  <a:gd name="T63" fmla="*/ 3999 h 7905"/>
                  <a:gd name="T64" fmla="*/ 4586 w 8427"/>
                  <a:gd name="T65" fmla="*/ 4422 h 7905"/>
                  <a:gd name="T66" fmla="*/ 3189 w 8427"/>
                  <a:gd name="T67" fmla="*/ 4422 h 7905"/>
                  <a:gd name="T68" fmla="*/ 3166 w 8427"/>
                  <a:gd name="T69" fmla="*/ 4205 h 7905"/>
                  <a:gd name="T70" fmla="*/ 4792 w 8427"/>
                  <a:gd name="T71" fmla="*/ 3635 h 7905"/>
                  <a:gd name="T72" fmla="*/ 5571 w 8427"/>
                  <a:gd name="T73" fmla="*/ 2404 h 7905"/>
                  <a:gd name="T74" fmla="*/ 6175 w 8427"/>
                  <a:gd name="T75" fmla="*/ 2404 h 7905"/>
                  <a:gd name="T76" fmla="*/ 6175 w 8427"/>
                  <a:gd name="T77" fmla="*/ 3525 h 7905"/>
                  <a:gd name="T78" fmla="*/ 6415 w 8427"/>
                  <a:gd name="T79" fmla="*/ 3525 h 7905"/>
                  <a:gd name="T80" fmla="*/ 6415 w 8427"/>
                  <a:gd name="T81" fmla="*/ 3934 h 7905"/>
                  <a:gd name="T82" fmla="*/ 6175 w 8427"/>
                  <a:gd name="T83" fmla="*/ 3934 h 7905"/>
                  <a:gd name="T84" fmla="*/ 6175 w 8427"/>
                  <a:gd name="T85" fmla="*/ 4422 h 7905"/>
                  <a:gd name="T86" fmla="*/ 5687 w 8427"/>
                  <a:gd name="T87" fmla="*/ 4422 h 7905"/>
                  <a:gd name="T88" fmla="*/ 5687 w 8427"/>
                  <a:gd name="T89" fmla="*/ 3934 h 7905"/>
                  <a:gd name="T90" fmla="*/ 4792 w 8427"/>
                  <a:gd name="T91" fmla="*/ 3934 h 7905"/>
                  <a:gd name="T92" fmla="*/ 4792 w 8427"/>
                  <a:gd name="T93" fmla="*/ 3635 h 7905"/>
                  <a:gd name="T94" fmla="*/ 4792 w 8427"/>
                  <a:gd name="T95" fmla="*/ 3635 h 7905"/>
                  <a:gd name="T96" fmla="*/ 5687 w 8427"/>
                  <a:gd name="T97" fmla="*/ 3525 h 7905"/>
                  <a:gd name="T98" fmla="*/ 5687 w 8427"/>
                  <a:gd name="T99" fmla="*/ 3073 h 7905"/>
                  <a:gd name="T100" fmla="*/ 5704 w 8427"/>
                  <a:gd name="T101" fmla="*/ 2847 h 7905"/>
                  <a:gd name="T102" fmla="*/ 5698 w 8427"/>
                  <a:gd name="T103" fmla="*/ 2847 h 7905"/>
                  <a:gd name="T104" fmla="*/ 5599 w 8427"/>
                  <a:gd name="T105" fmla="*/ 3056 h 7905"/>
                  <a:gd name="T106" fmla="*/ 5295 w 8427"/>
                  <a:gd name="T107" fmla="*/ 3519 h 7905"/>
                  <a:gd name="T108" fmla="*/ 5295 w 8427"/>
                  <a:gd name="T109" fmla="*/ 3525 h 7905"/>
                  <a:gd name="T110" fmla="*/ 5687 w 8427"/>
                  <a:gd name="T111" fmla="*/ 3525 h 7905"/>
                  <a:gd name="T112" fmla="*/ 5687 w 8427"/>
                  <a:gd name="T113" fmla="*/ 3525 h 7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27" h="7905">
                    <a:moveTo>
                      <a:pt x="4791" y="0"/>
                    </a:moveTo>
                    <a:cubicBezTo>
                      <a:pt x="3562" y="0"/>
                      <a:pt x="2474" y="614"/>
                      <a:pt x="1815" y="1550"/>
                    </a:cubicBezTo>
                    <a:cubicBezTo>
                      <a:pt x="1952" y="1639"/>
                      <a:pt x="2085" y="1761"/>
                      <a:pt x="2213" y="1918"/>
                    </a:cubicBezTo>
                    <a:cubicBezTo>
                      <a:pt x="2704" y="1183"/>
                      <a:pt x="3499" y="668"/>
                      <a:pt x="4418" y="557"/>
                    </a:cubicBezTo>
                    <a:lnTo>
                      <a:pt x="4791" y="1189"/>
                    </a:lnTo>
                    <a:lnTo>
                      <a:pt x="5164" y="557"/>
                    </a:lnTo>
                    <a:cubicBezTo>
                      <a:pt x="6577" y="727"/>
                      <a:pt x="7700" y="1850"/>
                      <a:pt x="7870" y="3263"/>
                    </a:cubicBezTo>
                    <a:lnTo>
                      <a:pt x="7238" y="3636"/>
                    </a:lnTo>
                    <a:lnTo>
                      <a:pt x="7870" y="4009"/>
                    </a:lnTo>
                    <a:cubicBezTo>
                      <a:pt x="7756" y="4954"/>
                      <a:pt x="7215" y="5767"/>
                      <a:pt x="6448" y="6254"/>
                    </a:cubicBezTo>
                    <a:cubicBezTo>
                      <a:pt x="6497" y="6366"/>
                      <a:pt x="6524" y="6480"/>
                      <a:pt x="6529" y="6597"/>
                    </a:cubicBezTo>
                    <a:cubicBezTo>
                      <a:pt x="6533" y="6683"/>
                      <a:pt x="6524" y="6764"/>
                      <a:pt x="6506" y="6841"/>
                    </a:cubicBezTo>
                    <a:cubicBezTo>
                      <a:pt x="7648" y="6227"/>
                      <a:pt x="8427" y="5021"/>
                      <a:pt x="8427" y="3636"/>
                    </a:cubicBezTo>
                    <a:cubicBezTo>
                      <a:pt x="8427" y="1631"/>
                      <a:pt x="6796" y="0"/>
                      <a:pt x="4791" y="0"/>
                    </a:cubicBezTo>
                    <a:close/>
                    <a:moveTo>
                      <a:pt x="5719" y="5988"/>
                    </a:moveTo>
                    <a:cubicBezTo>
                      <a:pt x="4881" y="5315"/>
                      <a:pt x="4646" y="5646"/>
                      <a:pt x="4266" y="6026"/>
                    </a:cubicBezTo>
                    <a:cubicBezTo>
                      <a:pt x="4000" y="6292"/>
                      <a:pt x="3328" y="5737"/>
                      <a:pt x="2748" y="5157"/>
                    </a:cubicBezTo>
                    <a:cubicBezTo>
                      <a:pt x="2168" y="4576"/>
                      <a:pt x="1614" y="3905"/>
                      <a:pt x="1879" y="3639"/>
                    </a:cubicBezTo>
                    <a:cubicBezTo>
                      <a:pt x="2259" y="3259"/>
                      <a:pt x="2590" y="3024"/>
                      <a:pt x="1917" y="2186"/>
                    </a:cubicBezTo>
                    <a:cubicBezTo>
                      <a:pt x="1243" y="1348"/>
                      <a:pt x="794" y="1992"/>
                      <a:pt x="426" y="2360"/>
                    </a:cubicBezTo>
                    <a:cubicBezTo>
                      <a:pt x="0" y="2785"/>
                      <a:pt x="403" y="4370"/>
                      <a:pt x="1969" y="5936"/>
                    </a:cubicBezTo>
                    <a:cubicBezTo>
                      <a:pt x="3535" y="7502"/>
                      <a:pt x="5120" y="7905"/>
                      <a:pt x="5545" y="7480"/>
                    </a:cubicBezTo>
                    <a:cubicBezTo>
                      <a:pt x="5913" y="7111"/>
                      <a:pt x="6557" y="6662"/>
                      <a:pt x="5719" y="5988"/>
                    </a:cubicBezTo>
                    <a:close/>
                    <a:moveTo>
                      <a:pt x="3166" y="4205"/>
                    </a:moveTo>
                    <a:cubicBezTo>
                      <a:pt x="3166" y="3460"/>
                      <a:pt x="4038" y="3327"/>
                      <a:pt x="4038" y="3037"/>
                    </a:cubicBezTo>
                    <a:cubicBezTo>
                      <a:pt x="4038" y="2895"/>
                      <a:pt x="3925" y="2836"/>
                      <a:pt x="3821" y="2836"/>
                    </a:cubicBezTo>
                    <a:cubicBezTo>
                      <a:pt x="3629" y="2836"/>
                      <a:pt x="3522" y="3051"/>
                      <a:pt x="3522" y="3051"/>
                    </a:cubicBezTo>
                    <a:lnTo>
                      <a:pt x="3155" y="2805"/>
                    </a:lnTo>
                    <a:cubicBezTo>
                      <a:pt x="3155" y="2805"/>
                      <a:pt x="3341" y="2370"/>
                      <a:pt x="3866" y="2370"/>
                    </a:cubicBezTo>
                    <a:cubicBezTo>
                      <a:pt x="4196" y="2370"/>
                      <a:pt x="4555" y="2560"/>
                      <a:pt x="4555" y="2989"/>
                    </a:cubicBezTo>
                    <a:cubicBezTo>
                      <a:pt x="4555" y="3618"/>
                      <a:pt x="3742" y="3739"/>
                      <a:pt x="3728" y="3999"/>
                    </a:cubicBezTo>
                    <a:lnTo>
                      <a:pt x="4586" y="3999"/>
                    </a:lnTo>
                    <a:lnTo>
                      <a:pt x="4586" y="4422"/>
                    </a:lnTo>
                    <a:lnTo>
                      <a:pt x="3189" y="4422"/>
                    </a:lnTo>
                    <a:cubicBezTo>
                      <a:pt x="3174" y="4343"/>
                      <a:pt x="3166" y="4273"/>
                      <a:pt x="3166" y="4205"/>
                    </a:cubicBezTo>
                    <a:close/>
                    <a:moveTo>
                      <a:pt x="4792" y="3635"/>
                    </a:moveTo>
                    <a:lnTo>
                      <a:pt x="5571" y="2404"/>
                    </a:lnTo>
                    <a:lnTo>
                      <a:pt x="6175" y="2404"/>
                    </a:lnTo>
                    <a:lnTo>
                      <a:pt x="6175" y="3525"/>
                    </a:lnTo>
                    <a:lnTo>
                      <a:pt x="6415" y="3525"/>
                    </a:lnTo>
                    <a:lnTo>
                      <a:pt x="6415" y="3934"/>
                    </a:lnTo>
                    <a:lnTo>
                      <a:pt x="6175" y="3934"/>
                    </a:lnTo>
                    <a:lnTo>
                      <a:pt x="6175" y="4422"/>
                    </a:lnTo>
                    <a:lnTo>
                      <a:pt x="5687" y="4422"/>
                    </a:lnTo>
                    <a:lnTo>
                      <a:pt x="5687" y="3934"/>
                    </a:lnTo>
                    <a:lnTo>
                      <a:pt x="4792" y="3934"/>
                    </a:lnTo>
                    <a:lnTo>
                      <a:pt x="4792" y="3635"/>
                    </a:lnTo>
                    <a:lnTo>
                      <a:pt x="4792" y="3635"/>
                    </a:lnTo>
                    <a:close/>
                    <a:moveTo>
                      <a:pt x="5687" y="3525"/>
                    </a:moveTo>
                    <a:lnTo>
                      <a:pt x="5687" y="3073"/>
                    </a:lnTo>
                    <a:cubicBezTo>
                      <a:pt x="5687" y="2963"/>
                      <a:pt x="5704" y="2847"/>
                      <a:pt x="5704" y="2847"/>
                    </a:cubicBezTo>
                    <a:lnTo>
                      <a:pt x="5698" y="2847"/>
                    </a:lnTo>
                    <a:cubicBezTo>
                      <a:pt x="5698" y="2847"/>
                      <a:pt x="5656" y="2972"/>
                      <a:pt x="5599" y="3056"/>
                    </a:cubicBezTo>
                    <a:lnTo>
                      <a:pt x="5295" y="3519"/>
                    </a:lnTo>
                    <a:lnTo>
                      <a:pt x="5295" y="3525"/>
                    </a:lnTo>
                    <a:lnTo>
                      <a:pt x="5687" y="3525"/>
                    </a:lnTo>
                    <a:lnTo>
                      <a:pt x="5687" y="3525"/>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cs typeface="+mn-ea"/>
                  <a:sym typeface="+mn-lt"/>
                </a:endParaRPr>
              </a:p>
            </p:txBody>
          </p:sp>
        </p:grpSp>
        <p:sp>
          <p:nvSpPr>
            <p:cNvPr id="35" name="矩形 34"/>
            <p:cNvSpPr/>
            <p:nvPr/>
          </p:nvSpPr>
          <p:spPr>
            <a:xfrm>
              <a:off x="8160428" y="3330333"/>
              <a:ext cx="2014152" cy="2206610"/>
            </a:xfrm>
            <a:prstGeom prst="rect">
              <a:avLst/>
            </a:prstGeom>
          </p:spPr>
          <p:txBody>
            <a:bodyPr wrap="square">
              <a:noAutofit/>
            </a:bodyPr>
            <a:lstStyle/>
            <a:p>
              <a:r>
                <a:rPr lang="en-US" altLang="zh-CN" sz="2000" dirty="0" err="1" smtClean="0">
                  <a:cs typeface="+mn-ea"/>
                  <a:sym typeface="+mn-lt"/>
                </a:rPr>
                <a:t>InnoDB</a:t>
              </a:r>
              <a:r>
                <a:rPr lang="zh-CN" altLang="en-US" sz="2000" dirty="0">
                  <a:cs typeface="+mn-ea"/>
                  <a:sym typeface="+mn-lt"/>
                </a:rPr>
                <a:t>的二级索引如果是覆盖索引，则可以避免对主键索引的二次查询</a:t>
              </a:r>
            </a:p>
          </p:txBody>
        </p:sp>
      </p:grpSp>
      <p:grpSp>
        <p:nvGrpSpPr>
          <p:cNvPr id="101" name="0a3f72ec-0d8d-4fcd-b4b4-2980d6d6d28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189185" y="3243101"/>
            <a:ext cx="3596202" cy="2727065"/>
            <a:chOff x="3471863" y="1441451"/>
            <a:chExt cx="5248276" cy="3979862"/>
          </a:xfrm>
        </p:grpSpPr>
        <p:sp>
          <p:nvSpPr>
            <p:cNvPr id="102" name="iŝļ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37D2D29-FA1D-4AB1-A87E-2A350EE01BFB}"/>
                </a:ext>
              </a:extLst>
            </p:cNvPr>
            <p:cNvSpPr/>
            <p:nvPr/>
          </p:nvSpPr>
          <p:spPr bwMode="auto">
            <a:xfrm>
              <a:off x="6864351" y="1441451"/>
              <a:ext cx="1855788" cy="1700213"/>
            </a:xfrm>
            <a:prstGeom prst="rect">
              <a:avLst/>
            </a:prstGeom>
            <a:solidFill>
              <a:schemeClr val="bg2"/>
            </a:solidFill>
            <a:ln>
              <a:noFill/>
            </a:ln>
          </p:spPr>
          <p:txBody>
            <a:bodyPr anchor="ctr"/>
            <a:lstStyle/>
            <a:p>
              <a:pPr algn="ctr"/>
              <a:endParaRPr>
                <a:cs typeface="+mn-ea"/>
                <a:sym typeface="+mn-lt"/>
              </a:endParaRPr>
            </a:p>
          </p:txBody>
        </p:sp>
        <p:sp>
          <p:nvSpPr>
            <p:cNvPr id="103" name="ï$li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410B3DF-E25A-4019-8EAD-1A63EF9F9B4A}"/>
                </a:ext>
              </a:extLst>
            </p:cNvPr>
            <p:cNvSpPr/>
            <p:nvPr/>
          </p:nvSpPr>
          <p:spPr bwMode="auto">
            <a:xfrm>
              <a:off x="7088188" y="1744663"/>
              <a:ext cx="180975" cy="180975"/>
            </a:xfrm>
            <a:prstGeom prst="rect">
              <a:avLst/>
            </a:prstGeom>
            <a:solidFill>
              <a:srgbClr val="F9CE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4" name="îšḻí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B0ECF4A-4BE8-4B16-A024-8CF0A6FA5405}"/>
                </a:ext>
              </a:extLst>
            </p:cNvPr>
            <p:cNvSpPr/>
            <p:nvPr/>
          </p:nvSpPr>
          <p:spPr bwMode="auto">
            <a:xfrm>
              <a:off x="7439026" y="1744663"/>
              <a:ext cx="180975" cy="180975"/>
            </a:xfrm>
            <a:prstGeom prst="rect">
              <a:avLst/>
            </a:prstGeom>
            <a:solidFill>
              <a:srgbClr val="F9CE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5" name="ïšḻ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469CB85-913F-4EF2-AD9A-81EEE23A7757}"/>
                </a:ext>
              </a:extLst>
            </p:cNvPr>
            <p:cNvSpPr/>
            <p:nvPr/>
          </p:nvSpPr>
          <p:spPr bwMode="auto">
            <a:xfrm>
              <a:off x="8267701" y="2536826"/>
              <a:ext cx="180975" cy="185738"/>
            </a:xfrm>
            <a:prstGeom prst="rect">
              <a:avLst/>
            </a:prstGeom>
            <a:solidFill>
              <a:srgbClr val="4CAF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6" name="iSḷi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311D1DB-4531-4E6C-AEA1-AC43136595D3}"/>
                </a:ext>
              </a:extLst>
            </p:cNvPr>
            <p:cNvSpPr/>
            <p:nvPr/>
          </p:nvSpPr>
          <p:spPr bwMode="auto">
            <a:xfrm>
              <a:off x="7113588" y="2116138"/>
              <a:ext cx="180975" cy="180975"/>
            </a:xfrm>
            <a:prstGeom prst="rect">
              <a:avLst/>
            </a:prstGeom>
            <a:solidFill>
              <a:srgbClr val="4CAF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7" name="ïšḻi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A390CCD-8F8A-4560-A5EA-675667B93F7F}"/>
                </a:ext>
              </a:extLst>
            </p:cNvPr>
            <p:cNvSpPr/>
            <p:nvPr/>
          </p:nvSpPr>
          <p:spPr bwMode="auto">
            <a:xfrm>
              <a:off x="7385051" y="2382838"/>
              <a:ext cx="180975" cy="185738"/>
            </a:xfrm>
            <a:prstGeom prst="rect">
              <a:avLst/>
            </a:prstGeom>
            <a:solidFill>
              <a:srgbClr val="F9CE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8" name="îṥḷi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EBD2056-84CB-46B8-AB65-FED82DEFCCE9}"/>
                </a:ext>
              </a:extLst>
            </p:cNvPr>
            <p:cNvSpPr/>
            <p:nvPr/>
          </p:nvSpPr>
          <p:spPr bwMode="auto">
            <a:xfrm>
              <a:off x="8045451" y="2025651"/>
              <a:ext cx="179388" cy="180975"/>
            </a:xfrm>
            <a:prstGeom prst="rect">
              <a:avLst/>
            </a:prstGeom>
            <a:solidFill>
              <a:srgbClr val="F9CE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9" name="íŝ1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EF96E98-32ED-4FC5-A2A8-CDA12AF39BA6}"/>
                </a:ext>
              </a:extLst>
            </p:cNvPr>
            <p:cNvSpPr/>
            <p:nvPr/>
          </p:nvSpPr>
          <p:spPr bwMode="auto">
            <a:xfrm>
              <a:off x="7789863" y="1654176"/>
              <a:ext cx="0" cy="1281113"/>
            </a:xfrm>
            <a:prstGeom prst="line">
              <a:avLst/>
            </a:prstGeom>
            <a:noFill/>
            <a:ln w="22225" cap="flat">
              <a:solidFill>
                <a:schemeClr val="bg1">
                  <a:lumMod val="85000"/>
                </a:schemeClr>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cs typeface="+mn-ea"/>
                <a:sym typeface="+mn-lt"/>
              </a:endParaRPr>
            </a:p>
          </p:txBody>
        </p:sp>
        <p:sp>
          <p:nvSpPr>
            <p:cNvPr id="110" name="i$ḷî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00531C9-3980-4E86-AFD3-A41AF90155C9}"/>
                </a:ext>
              </a:extLst>
            </p:cNvPr>
            <p:cNvSpPr/>
            <p:nvPr/>
          </p:nvSpPr>
          <p:spPr bwMode="auto">
            <a:xfrm>
              <a:off x="3976688" y="1579563"/>
              <a:ext cx="638175" cy="633413"/>
            </a:xfrm>
            <a:prstGeom prst="ellipse">
              <a:avLst/>
            </a:prstGeom>
            <a:noFill/>
            <a:ln w="15875" cap="flat">
              <a:solidFill>
                <a:srgbClr val="D1D7DB"/>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111" name="ïṡḻî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9CC53D2-A671-4897-BD6C-2E6F4A6DC07B}"/>
                </a:ext>
              </a:extLst>
            </p:cNvPr>
            <p:cNvSpPr/>
            <p:nvPr/>
          </p:nvSpPr>
          <p:spPr bwMode="auto">
            <a:xfrm>
              <a:off x="4295776" y="1760538"/>
              <a:ext cx="212725" cy="138113"/>
            </a:xfrm>
            <a:custGeom>
              <a:avLst/>
              <a:gdLst>
                <a:gd name="T0" fmla="*/ 0 w 134"/>
                <a:gd name="T1" fmla="*/ 0 h 87"/>
                <a:gd name="T2" fmla="*/ 0 w 134"/>
                <a:gd name="T3" fmla="*/ 87 h 87"/>
                <a:gd name="T4" fmla="*/ 134 w 134"/>
                <a:gd name="T5" fmla="*/ 87 h 87"/>
              </a:gdLst>
              <a:ahLst/>
              <a:cxnLst>
                <a:cxn ang="0">
                  <a:pos x="T0" y="T1"/>
                </a:cxn>
                <a:cxn ang="0">
                  <a:pos x="T2" y="T3"/>
                </a:cxn>
                <a:cxn ang="0">
                  <a:pos x="T4" y="T5"/>
                </a:cxn>
              </a:cxnLst>
              <a:rect l="0" t="0" r="r" b="b"/>
              <a:pathLst>
                <a:path w="134" h="87">
                  <a:moveTo>
                    <a:pt x="0" y="0"/>
                  </a:moveTo>
                  <a:lnTo>
                    <a:pt x="0" y="87"/>
                  </a:lnTo>
                  <a:lnTo>
                    <a:pt x="134" y="87"/>
                  </a:lnTo>
                </a:path>
              </a:pathLst>
            </a:custGeom>
            <a:noFill/>
            <a:ln w="15875" cap="flat">
              <a:solidFill>
                <a:srgbClr val="D1D7DB"/>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112" name="îṣlí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2139537-4B48-42AF-AED2-1317CBF05268}"/>
                </a:ext>
              </a:extLst>
            </p:cNvPr>
            <p:cNvSpPr/>
            <p:nvPr/>
          </p:nvSpPr>
          <p:spPr bwMode="auto">
            <a:xfrm>
              <a:off x="6907213" y="4076701"/>
              <a:ext cx="180975" cy="1328738"/>
            </a:xfrm>
            <a:prstGeom prst="line">
              <a:avLst/>
            </a:prstGeom>
            <a:noFill/>
            <a:ln w="22225" cap="flat">
              <a:solidFill>
                <a:srgbClr val="213033"/>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cs typeface="+mn-ea"/>
                <a:sym typeface="+mn-lt"/>
              </a:endParaRPr>
            </a:p>
          </p:txBody>
        </p:sp>
        <p:sp>
          <p:nvSpPr>
            <p:cNvPr id="113" name="íṥļî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20827D3-FDD2-44C2-8D53-DAED2DBB6653}"/>
                </a:ext>
              </a:extLst>
            </p:cNvPr>
            <p:cNvSpPr/>
            <p:nvPr/>
          </p:nvSpPr>
          <p:spPr bwMode="auto">
            <a:xfrm flipH="1">
              <a:off x="6183313" y="4108451"/>
              <a:ext cx="176213" cy="1301750"/>
            </a:xfrm>
            <a:prstGeom prst="line">
              <a:avLst/>
            </a:prstGeom>
            <a:noFill/>
            <a:ln w="22225" cap="flat">
              <a:solidFill>
                <a:srgbClr val="213033"/>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cs typeface="+mn-ea"/>
                <a:sym typeface="+mn-lt"/>
              </a:endParaRPr>
            </a:p>
          </p:txBody>
        </p:sp>
        <p:sp>
          <p:nvSpPr>
            <p:cNvPr id="114" name="íṧḷî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5608ECE-3172-4EC4-8390-BB45E62F9AB3}"/>
                </a:ext>
              </a:extLst>
            </p:cNvPr>
            <p:cNvSpPr/>
            <p:nvPr/>
          </p:nvSpPr>
          <p:spPr bwMode="auto">
            <a:xfrm>
              <a:off x="6183313" y="3986213"/>
              <a:ext cx="909638" cy="138113"/>
            </a:xfrm>
            <a:custGeom>
              <a:avLst/>
              <a:gdLst>
                <a:gd name="T0" fmla="*/ 158 w 171"/>
                <a:gd name="T1" fmla="*/ 26 h 26"/>
                <a:gd name="T2" fmla="*/ 13 w 171"/>
                <a:gd name="T3" fmla="*/ 26 h 26"/>
                <a:gd name="T4" fmla="*/ 0 w 171"/>
                <a:gd name="T5" fmla="*/ 13 h 26"/>
                <a:gd name="T6" fmla="*/ 0 w 171"/>
                <a:gd name="T7" fmla="*/ 13 h 26"/>
                <a:gd name="T8" fmla="*/ 13 w 171"/>
                <a:gd name="T9" fmla="*/ 0 h 26"/>
                <a:gd name="T10" fmla="*/ 158 w 171"/>
                <a:gd name="T11" fmla="*/ 0 h 26"/>
                <a:gd name="T12" fmla="*/ 171 w 171"/>
                <a:gd name="T13" fmla="*/ 13 h 26"/>
                <a:gd name="T14" fmla="*/ 171 w 171"/>
                <a:gd name="T15" fmla="*/ 13 h 26"/>
                <a:gd name="T16" fmla="*/ 158 w 17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6">
                  <a:moveTo>
                    <a:pt x="158" y="26"/>
                  </a:moveTo>
                  <a:cubicBezTo>
                    <a:pt x="13" y="26"/>
                    <a:pt x="13" y="26"/>
                    <a:pt x="13" y="26"/>
                  </a:cubicBezTo>
                  <a:cubicBezTo>
                    <a:pt x="6" y="26"/>
                    <a:pt x="0" y="20"/>
                    <a:pt x="0" y="13"/>
                  </a:cubicBezTo>
                  <a:cubicBezTo>
                    <a:pt x="0" y="13"/>
                    <a:pt x="0" y="13"/>
                    <a:pt x="0" y="13"/>
                  </a:cubicBezTo>
                  <a:cubicBezTo>
                    <a:pt x="0" y="6"/>
                    <a:pt x="6" y="0"/>
                    <a:pt x="13" y="0"/>
                  </a:cubicBezTo>
                  <a:cubicBezTo>
                    <a:pt x="158" y="0"/>
                    <a:pt x="158" y="0"/>
                    <a:pt x="158" y="0"/>
                  </a:cubicBezTo>
                  <a:cubicBezTo>
                    <a:pt x="165" y="0"/>
                    <a:pt x="171" y="6"/>
                    <a:pt x="171" y="13"/>
                  </a:cubicBezTo>
                  <a:cubicBezTo>
                    <a:pt x="171" y="13"/>
                    <a:pt x="171" y="13"/>
                    <a:pt x="171" y="13"/>
                  </a:cubicBezTo>
                  <a:cubicBezTo>
                    <a:pt x="171" y="20"/>
                    <a:pt x="165" y="26"/>
                    <a:pt x="158" y="26"/>
                  </a:cubicBezTo>
                  <a:close/>
                </a:path>
              </a:pathLst>
            </a:custGeom>
            <a:solidFill>
              <a:srgbClr val="0001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15" name="iSḻï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58CF727-7623-4D97-A257-2B10D3A6BF95}"/>
                </a:ext>
              </a:extLst>
            </p:cNvPr>
            <p:cNvSpPr/>
            <p:nvPr/>
          </p:nvSpPr>
          <p:spPr bwMode="auto">
            <a:xfrm>
              <a:off x="5205413" y="4810126"/>
              <a:ext cx="355600" cy="366713"/>
            </a:xfrm>
            <a:custGeom>
              <a:avLst/>
              <a:gdLst>
                <a:gd name="T0" fmla="*/ 84 w 224"/>
                <a:gd name="T1" fmla="*/ 0 h 231"/>
                <a:gd name="T2" fmla="*/ 0 w 224"/>
                <a:gd name="T3" fmla="*/ 191 h 231"/>
                <a:gd name="T4" fmla="*/ 114 w 224"/>
                <a:gd name="T5" fmla="*/ 231 h 231"/>
                <a:gd name="T6" fmla="*/ 224 w 224"/>
                <a:gd name="T7" fmla="*/ 27 h 231"/>
                <a:gd name="T8" fmla="*/ 84 w 224"/>
                <a:gd name="T9" fmla="*/ 0 h 231"/>
              </a:gdLst>
              <a:ahLst/>
              <a:cxnLst>
                <a:cxn ang="0">
                  <a:pos x="T0" y="T1"/>
                </a:cxn>
                <a:cxn ang="0">
                  <a:pos x="T2" y="T3"/>
                </a:cxn>
                <a:cxn ang="0">
                  <a:pos x="T4" y="T5"/>
                </a:cxn>
                <a:cxn ang="0">
                  <a:pos x="T6" y="T7"/>
                </a:cxn>
                <a:cxn ang="0">
                  <a:pos x="T8" y="T9"/>
                </a:cxn>
              </a:cxnLst>
              <a:rect l="0" t="0" r="r" b="b"/>
              <a:pathLst>
                <a:path w="224" h="231">
                  <a:moveTo>
                    <a:pt x="84" y="0"/>
                  </a:moveTo>
                  <a:lnTo>
                    <a:pt x="0" y="191"/>
                  </a:lnTo>
                  <a:lnTo>
                    <a:pt x="114" y="231"/>
                  </a:lnTo>
                  <a:lnTo>
                    <a:pt x="224" y="27"/>
                  </a:lnTo>
                  <a:lnTo>
                    <a:pt x="84" y="0"/>
                  </a:lnTo>
                  <a:close/>
                </a:path>
              </a:pathLst>
            </a:custGeom>
            <a:solidFill>
              <a:srgbClr val="FFAD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16" name="íśļï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25134D8-E01E-4AB5-AE00-2B4EEDB133AC}"/>
                </a:ext>
              </a:extLst>
            </p:cNvPr>
            <p:cNvSpPr/>
            <p:nvPr/>
          </p:nvSpPr>
          <p:spPr bwMode="auto">
            <a:xfrm>
              <a:off x="4838701" y="5059363"/>
              <a:ext cx="568325" cy="298450"/>
            </a:xfrm>
            <a:custGeom>
              <a:avLst/>
              <a:gdLst>
                <a:gd name="T0" fmla="*/ 67 w 107"/>
                <a:gd name="T1" fmla="*/ 0 h 56"/>
                <a:gd name="T2" fmla="*/ 9 w 107"/>
                <a:gd name="T3" fmla="*/ 6 h 56"/>
                <a:gd name="T4" fmla="*/ 0 w 107"/>
                <a:gd name="T5" fmla="*/ 14 h 56"/>
                <a:gd name="T6" fmla="*/ 0 w 107"/>
                <a:gd name="T7" fmla="*/ 14 h 56"/>
                <a:gd name="T8" fmla="*/ 104 w 107"/>
                <a:gd name="T9" fmla="*/ 56 h 56"/>
                <a:gd name="T10" fmla="*/ 107 w 107"/>
                <a:gd name="T11" fmla="*/ 16 h 56"/>
                <a:gd name="T12" fmla="*/ 67 w 107"/>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107" h="56">
                  <a:moveTo>
                    <a:pt x="67" y="0"/>
                  </a:moveTo>
                  <a:cubicBezTo>
                    <a:pt x="9" y="6"/>
                    <a:pt x="9" y="6"/>
                    <a:pt x="9" y="6"/>
                  </a:cubicBezTo>
                  <a:cubicBezTo>
                    <a:pt x="5" y="6"/>
                    <a:pt x="1" y="9"/>
                    <a:pt x="0" y="14"/>
                  </a:cubicBezTo>
                  <a:cubicBezTo>
                    <a:pt x="0" y="14"/>
                    <a:pt x="0" y="14"/>
                    <a:pt x="0" y="14"/>
                  </a:cubicBezTo>
                  <a:cubicBezTo>
                    <a:pt x="104" y="56"/>
                    <a:pt x="104" y="56"/>
                    <a:pt x="104" y="56"/>
                  </a:cubicBezTo>
                  <a:cubicBezTo>
                    <a:pt x="107" y="16"/>
                    <a:pt x="107" y="16"/>
                    <a:pt x="107" y="16"/>
                  </a:cubicBezTo>
                  <a:lnTo>
                    <a:pt x="67" y="0"/>
                  </a:lnTo>
                  <a:close/>
                </a:path>
              </a:pathLst>
            </a:custGeom>
            <a:solidFill>
              <a:srgbClr val="0001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17" name="íSļî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B3ACD85-AB91-4413-A6A5-20556822C9DB}"/>
                </a:ext>
              </a:extLst>
            </p:cNvPr>
            <p:cNvSpPr/>
            <p:nvPr/>
          </p:nvSpPr>
          <p:spPr bwMode="auto">
            <a:xfrm>
              <a:off x="4811713" y="5129213"/>
              <a:ext cx="590550" cy="287338"/>
            </a:xfrm>
            <a:custGeom>
              <a:avLst/>
              <a:gdLst>
                <a:gd name="T0" fmla="*/ 358 w 372"/>
                <a:gd name="T1" fmla="*/ 181 h 181"/>
                <a:gd name="T2" fmla="*/ 0 w 372"/>
                <a:gd name="T3" fmla="*/ 37 h 181"/>
                <a:gd name="T4" fmla="*/ 13 w 372"/>
                <a:gd name="T5" fmla="*/ 0 h 181"/>
                <a:gd name="T6" fmla="*/ 372 w 372"/>
                <a:gd name="T7" fmla="*/ 147 h 181"/>
                <a:gd name="T8" fmla="*/ 358 w 372"/>
                <a:gd name="T9" fmla="*/ 181 h 181"/>
              </a:gdLst>
              <a:ahLst/>
              <a:cxnLst>
                <a:cxn ang="0">
                  <a:pos x="T0" y="T1"/>
                </a:cxn>
                <a:cxn ang="0">
                  <a:pos x="T2" y="T3"/>
                </a:cxn>
                <a:cxn ang="0">
                  <a:pos x="T4" y="T5"/>
                </a:cxn>
                <a:cxn ang="0">
                  <a:pos x="T6" y="T7"/>
                </a:cxn>
                <a:cxn ang="0">
                  <a:pos x="T8" y="T9"/>
                </a:cxn>
              </a:cxnLst>
              <a:rect l="0" t="0" r="r" b="b"/>
              <a:pathLst>
                <a:path w="372" h="181">
                  <a:moveTo>
                    <a:pt x="358" y="181"/>
                  </a:moveTo>
                  <a:lnTo>
                    <a:pt x="0" y="37"/>
                  </a:lnTo>
                  <a:lnTo>
                    <a:pt x="13" y="0"/>
                  </a:lnTo>
                  <a:lnTo>
                    <a:pt x="372" y="147"/>
                  </a:lnTo>
                  <a:lnTo>
                    <a:pt x="358" y="181"/>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18" name="işľï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2DA97DE-88ED-4413-BB7D-0F66752CCE6B}"/>
                </a:ext>
              </a:extLst>
            </p:cNvPr>
            <p:cNvSpPr/>
            <p:nvPr/>
          </p:nvSpPr>
          <p:spPr bwMode="auto">
            <a:xfrm>
              <a:off x="5210176" y="3859213"/>
              <a:ext cx="877888" cy="1211263"/>
            </a:xfrm>
            <a:custGeom>
              <a:avLst/>
              <a:gdLst>
                <a:gd name="T0" fmla="*/ 155 w 165"/>
                <a:gd name="T1" fmla="*/ 65 h 228"/>
                <a:gd name="T2" fmla="*/ 58 w 165"/>
                <a:gd name="T3" fmla="*/ 228 h 228"/>
                <a:gd name="T4" fmla="*/ 0 w 165"/>
                <a:gd name="T5" fmla="*/ 200 h 228"/>
                <a:gd name="T6" fmla="*/ 84 w 165"/>
                <a:gd name="T7" fmla="*/ 31 h 228"/>
                <a:gd name="T8" fmla="*/ 141 w 165"/>
                <a:gd name="T9" fmla="*/ 13 h 228"/>
                <a:gd name="T10" fmla="*/ 141 w 165"/>
                <a:gd name="T11" fmla="*/ 13 h 228"/>
                <a:gd name="T12" fmla="*/ 155 w 165"/>
                <a:gd name="T13" fmla="*/ 65 h 228"/>
              </a:gdLst>
              <a:ahLst/>
              <a:cxnLst>
                <a:cxn ang="0">
                  <a:pos x="T0" y="T1"/>
                </a:cxn>
                <a:cxn ang="0">
                  <a:pos x="T2" y="T3"/>
                </a:cxn>
                <a:cxn ang="0">
                  <a:pos x="T4" y="T5"/>
                </a:cxn>
                <a:cxn ang="0">
                  <a:pos x="T6" y="T7"/>
                </a:cxn>
                <a:cxn ang="0">
                  <a:pos x="T8" y="T9"/>
                </a:cxn>
                <a:cxn ang="0">
                  <a:pos x="T10" y="T11"/>
                </a:cxn>
                <a:cxn ang="0">
                  <a:pos x="T12" y="T13"/>
                </a:cxn>
              </a:cxnLst>
              <a:rect l="0" t="0" r="r" b="b"/>
              <a:pathLst>
                <a:path w="165" h="228">
                  <a:moveTo>
                    <a:pt x="155" y="65"/>
                  </a:moveTo>
                  <a:cubicBezTo>
                    <a:pt x="58" y="228"/>
                    <a:pt x="58" y="228"/>
                    <a:pt x="58" y="228"/>
                  </a:cubicBezTo>
                  <a:cubicBezTo>
                    <a:pt x="0" y="200"/>
                    <a:pt x="0" y="200"/>
                    <a:pt x="0" y="200"/>
                  </a:cubicBezTo>
                  <a:cubicBezTo>
                    <a:pt x="84" y="31"/>
                    <a:pt x="84" y="31"/>
                    <a:pt x="84" y="31"/>
                  </a:cubicBezTo>
                  <a:cubicBezTo>
                    <a:pt x="93" y="8"/>
                    <a:pt x="121" y="0"/>
                    <a:pt x="141" y="13"/>
                  </a:cubicBezTo>
                  <a:cubicBezTo>
                    <a:pt x="141" y="13"/>
                    <a:pt x="141" y="13"/>
                    <a:pt x="141" y="13"/>
                  </a:cubicBezTo>
                  <a:cubicBezTo>
                    <a:pt x="159" y="24"/>
                    <a:pt x="165" y="47"/>
                    <a:pt x="155" y="65"/>
                  </a:cubicBezTo>
                  <a:close/>
                </a:path>
              </a:pathLst>
            </a:custGeom>
            <a:solidFill>
              <a:srgbClr val="3A93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19" name="iṩlï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1404D79-D6F1-460D-8B9E-14A65AA39F26}"/>
                </a:ext>
              </a:extLst>
            </p:cNvPr>
            <p:cNvSpPr/>
            <p:nvPr/>
          </p:nvSpPr>
          <p:spPr bwMode="auto">
            <a:xfrm>
              <a:off x="5732463" y="3609976"/>
              <a:ext cx="1419225" cy="546100"/>
            </a:xfrm>
            <a:custGeom>
              <a:avLst/>
              <a:gdLst>
                <a:gd name="T0" fmla="*/ 243 w 267"/>
                <a:gd name="T1" fmla="*/ 0 h 103"/>
                <a:gd name="T2" fmla="*/ 230 w 267"/>
                <a:gd name="T3" fmla="*/ 70 h 103"/>
                <a:gd name="T4" fmla="*/ 213 w 267"/>
                <a:gd name="T5" fmla="*/ 75 h 103"/>
                <a:gd name="T6" fmla="*/ 55 w 267"/>
                <a:gd name="T7" fmla="*/ 103 h 103"/>
                <a:gd name="T8" fmla="*/ 0 w 267"/>
                <a:gd name="T9" fmla="*/ 29 h 103"/>
                <a:gd name="T10" fmla="*/ 118 w 267"/>
                <a:gd name="T11" fmla="*/ 0 h 103"/>
                <a:gd name="T12" fmla="*/ 243 w 267"/>
                <a:gd name="T13" fmla="*/ 0 h 103"/>
              </a:gdLst>
              <a:ahLst/>
              <a:cxnLst>
                <a:cxn ang="0">
                  <a:pos x="T0" y="T1"/>
                </a:cxn>
                <a:cxn ang="0">
                  <a:pos x="T2" y="T3"/>
                </a:cxn>
                <a:cxn ang="0">
                  <a:pos x="T4" y="T5"/>
                </a:cxn>
                <a:cxn ang="0">
                  <a:pos x="T6" y="T7"/>
                </a:cxn>
                <a:cxn ang="0">
                  <a:pos x="T8" y="T9"/>
                </a:cxn>
                <a:cxn ang="0">
                  <a:pos x="T10" y="T11"/>
                </a:cxn>
                <a:cxn ang="0">
                  <a:pos x="T12" y="T13"/>
                </a:cxn>
              </a:cxnLst>
              <a:rect l="0" t="0" r="r" b="b"/>
              <a:pathLst>
                <a:path w="267" h="103">
                  <a:moveTo>
                    <a:pt x="243" y="0"/>
                  </a:moveTo>
                  <a:cubicBezTo>
                    <a:pt x="243" y="0"/>
                    <a:pt x="267" y="48"/>
                    <a:pt x="230" y="70"/>
                  </a:cubicBezTo>
                  <a:cubicBezTo>
                    <a:pt x="225" y="73"/>
                    <a:pt x="219" y="75"/>
                    <a:pt x="213" y="75"/>
                  </a:cubicBezTo>
                  <a:cubicBezTo>
                    <a:pt x="55" y="103"/>
                    <a:pt x="55" y="103"/>
                    <a:pt x="55" y="103"/>
                  </a:cubicBezTo>
                  <a:cubicBezTo>
                    <a:pt x="0" y="29"/>
                    <a:pt x="0" y="29"/>
                    <a:pt x="0" y="29"/>
                  </a:cubicBezTo>
                  <a:cubicBezTo>
                    <a:pt x="118" y="0"/>
                    <a:pt x="118" y="0"/>
                    <a:pt x="118" y="0"/>
                  </a:cubicBezTo>
                  <a:lnTo>
                    <a:pt x="243" y="0"/>
                  </a:lnTo>
                  <a:close/>
                </a:path>
              </a:pathLst>
            </a:custGeom>
            <a:solidFill>
              <a:srgbClr val="4CAF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0" name="í$ḷ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8A7FB7D-7992-4D87-B24B-40EB6C0173C8}"/>
                </a:ext>
              </a:extLst>
            </p:cNvPr>
            <p:cNvSpPr/>
            <p:nvPr/>
          </p:nvSpPr>
          <p:spPr bwMode="auto">
            <a:xfrm>
              <a:off x="6045201" y="4613276"/>
              <a:ext cx="323850" cy="436563"/>
            </a:xfrm>
            <a:custGeom>
              <a:avLst/>
              <a:gdLst>
                <a:gd name="T0" fmla="*/ 0 w 204"/>
                <a:gd name="T1" fmla="*/ 97 h 275"/>
                <a:gd name="T2" fmla="*/ 107 w 204"/>
                <a:gd name="T3" fmla="*/ 275 h 275"/>
                <a:gd name="T4" fmla="*/ 204 w 204"/>
                <a:gd name="T5" fmla="*/ 204 h 275"/>
                <a:gd name="T6" fmla="*/ 101 w 204"/>
                <a:gd name="T7" fmla="*/ 0 h 275"/>
                <a:gd name="T8" fmla="*/ 0 w 204"/>
                <a:gd name="T9" fmla="*/ 97 h 275"/>
              </a:gdLst>
              <a:ahLst/>
              <a:cxnLst>
                <a:cxn ang="0">
                  <a:pos x="T0" y="T1"/>
                </a:cxn>
                <a:cxn ang="0">
                  <a:pos x="T2" y="T3"/>
                </a:cxn>
                <a:cxn ang="0">
                  <a:pos x="T4" y="T5"/>
                </a:cxn>
                <a:cxn ang="0">
                  <a:pos x="T6" y="T7"/>
                </a:cxn>
                <a:cxn ang="0">
                  <a:pos x="T8" y="T9"/>
                </a:cxn>
              </a:cxnLst>
              <a:rect l="0" t="0" r="r" b="b"/>
              <a:pathLst>
                <a:path w="204" h="275">
                  <a:moveTo>
                    <a:pt x="0" y="97"/>
                  </a:moveTo>
                  <a:lnTo>
                    <a:pt x="107" y="275"/>
                  </a:lnTo>
                  <a:lnTo>
                    <a:pt x="204" y="204"/>
                  </a:lnTo>
                  <a:lnTo>
                    <a:pt x="101" y="0"/>
                  </a:lnTo>
                  <a:lnTo>
                    <a:pt x="0" y="97"/>
                  </a:lnTo>
                  <a:close/>
                </a:path>
              </a:pathLst>
            </a:custGeom>
            <a:solidFill>
              <a:srgbClr val="FFAD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1" name="iṥļî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B908156-F945-48B8-85EF-19C414F84D33}"/>
                </a:ext>
              </a:extLst>
            </p:cNvPr>
            <p:cNvSpPr/>
            <p:nvPr/>
          </p:nvSpPr>
          <p:spPr bwMode="auto">
            <a:xfrm>
              <a:off x="6002338" y="4900613"/>
              <a:ext cx="522288" cy="466725"/>
            </a:xfrm>
            <a:custGeom>
              <a:avLst/>
              <a:gdLst>
                <a:gd name="T0" fmla="*/ 31 w 98"/>
                <a:gd name="T1" fmla="*/ 25 h 88"/>
                <a:gd name="T2" fmla="*/ 3 w 98"/>
                <a:gd name="T3" fmla="*/ 76 h 88"/>
                <a:gd name="T4" fmla="*/ 4 w 98"/>
                <a:gd name="T5" fmla="*/ 88 h 88"/>
                <a:gd name="T6" fmla="*/ 4 w 98"/>
                <a:gd name="T7" fmla="*/ 88 h 88"/>
                <a:gd name="T8" fmla="*/ 98 w 98"/>
                <a:gd name="T9" fmla="*/ 25 h 88"/>
                <a:gd name="T10" fmla="*/ 67 w 98"/>
                <a:gd name="T11" fmla="*/ 0 h 88"/>
                <a:gd name="T12" fmla="*/ 31 w 98"/>
                <a:gd name="T13" fmla="*/ 25 h 88"/>
              </a:gdLst>
              <a:ahLst/>
              <a:cxnLst>
                <a:cxn ang="0">
                  <a:pos x="T0" y="T1"/>
                </a:cxn>
                <a:cxn ang="0">
                  <a:pos x="T2" y="T3"/>
                </a:cxn>
                <a:cxn ang="0">
                  <a:pos x="T4" y="T5"/>
                </a:cxn>
                <a:cxn ang="0">
                  <a:pos x="T6" y="T7"/>
                </a:cxn>
                <a:cxn ang="0">
                  <a:pos x="T8" y="T9"/>
                </a:cxn>
                <a:cxn ang="0">
                  <a:pos x="T10" y="T11"/>
                </a:cxn>
                <a:cxn ang="0">
                  <a:pos x="T12" y="T13"/>
                </a:cxn>
              </a:cxnLst>
              <a:rect l="0" t="0" r="r" b="b"/>
              <a:pathLst>
                <a:path w="98" h="88">
                  <a:moveTo>
                    <a:pt x="31" y="25"/>
                  </a:moveTo>
                  <a:cubicBezTo>
                    <a:pt x="3" y="76"/>
                    <a:pt x="3" y="76"/>
                    <a:pt x="3" y="76"/>
                  </a:cubicBezTo>
                  <a:cubicBezTo>
                    <a:pt x="0" y="80"/>
                    <a:pt x="1" y="85"/>
                    <a:pt x="4" y="88"/>
                  </a:cubicBezTo>
                  <a:cubicBezTo>
                    <a:pt x="4" y="88"/>
                    <a:pt x="4" y="88"/>
                    <a:pt x="4" y="88"/>
                  </a:cubicBezTo>
                  <a:cubicBezTo>
                    <a:pt x="98" y="25"/>
                    <a:pt x="98" y="25"/>
                    <a:pt x="98" y="25"/>
                  </a:cubicBezTo>
                  <a:cubicBezTo>
                    <a:pt x="67" y="0"/>
                    <a:pt x="67" y="0"/>
                    <a:pt x="67" y="0"/>
                  </a:cubicBezTo>
                  <a:lnTo>
                    <a:pt x="31" y="25"/>
                  </a:lnTo>
                  <a:close/>
                </a:path>
              </a:pathLst>
            </a:custGeom>
            <a:solidFill>
              <a:srgbClr val="0001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2" name="íṣ1î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9A6149B-C6F2-43E1-9218-F55A0BED6056}"/>
                </a:ext>
              </a:extLst>
            </p:cNvPr>
            <p:cNvSpPr/>
            <p:nvPr/>
          </p:nvSpPr>
          <p:spPr bwMode="auto">
            <a:xfrm>
              <a:off x="6018213" y="5027613"/>
              <a:ext cx="542925" cy="393700"/>
            </a:xfrm>
            <a:custGeom>
              <a:avLst/>
              <a:gdLst>
                <a:gd name="T0" fmla="*/ 342 w 342"/>
                <a:gd name="T1" fmla="*/ 34 h 248"/>
                <a:gd name="T2" fmla="*/ 20 w 342"/>
                <a:gd name="T3" fmla="*/ 248 h 248"/>
                <a:gd name="T4" fmla="*/ 0 w 342"/>
                <a:gd name="T5" fmla="*/ 218 h 248"/>
                <a:gd name="T6" fmla="*/ 322 w 342"/>
                <a:gd name="T7" fmla="*/ 0 h 248"/>
                <a:gd name="T8" fmla="*/ 342 w 342"/>
                <a:gd name="T9" fmla="*/ 34 h 248"/>
              </a:gdLst>
              <a:ahLst/>
              <a:cxnLst>
                <a:cxn ang="0">
                  <a:pos x="T0" y="T1"/>
                </a:cxn>
                <a:cxn ang="0">
                  <a:pos x="T2" y="T3"/>
                </a:cxn>
                <a:cxn ang="0">
                  <a:pos x="T4" y="T5"/>
                </a:cxn>
                <a:cxn ang="0">
                  <a:pos x="T6" y="T7"/>
                </a:cxn>
                <a:cxn ang="0">
                  <a:pos x="T8" y="T9"/>
                </a:cxn>
              </a:cxnLst>
              <a:rect l="0" t="0" r="r" b="b"/>
              <a:pathLst>
                <a:path w="342" h="248">
                  <a:moveTo>
                    <a:pt x="342" y="34"/>
                  </a:moveTo>
                  <a:lnTo>
                    <a:pt x="20" y="248"/>
                  </a:lnTo>
                  <a:lnTo>
                    <a:pt x="0" y="218"/>
                  </a:lnTo>
                  <a:lnTo>
                    <a:pt x="322" y="0"/>
                  </a:lnTo>
                  <a:lnTo>
                    <a:pt x="342" y="34"/>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3" name="íṣl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363A1F3-B31E-4326-8C12-15EC069F04D9}"/>
                </a:ext>
              </a:extLst>
            </p:cNvPr>
            <p:cNvSpPr/>
            <p:nvPr/>
          </p:nvSpPr>
          <p:spPr bwMode="auto">
            <a:xfrm>
              <a:off x="5529263" y="3732213"/>
              <a:ext cx="846138" cy="1231900"/>
            </a:xfrm>
            <a:custGeom>
              <a:avLst/>
              <a:gdLst>
                <a:gd name="T0" fmla="*/ 82 w 159"/>
                <a:gd name="T1" fmla="*/ 26 h 232"/>
                <a:gd name="T2" fmla="*/ 159 w 159"/>
                <a:gd name="T3" fmla="*/ 199 h 232"/>
                <a:gd name="T4" fmla="*/ 104 w 159"/>
                <a:gd name="T5" fmla="*/ 232 h 232"/>
                <a:gd name="T6" fmla="*/ 14 w 159"/>
                <a:gd name="T7" fmla="*/ 66 h 232"/>
                <a:gd name="T8" fmla="*/ 31 w 159"/>
                <a:gd name="T9" fmla="*/ 8 h 232"/>
                <a:gd name="T10" fmla="*/ 31 w 159"/>
                <a:gd name="T11" fmla="*/ 8 h 232"/>
                <a:gd name="T12" fmla="*/ 82 w 159"/>
                <a:gd name="T13" fmla="*/ 26 h 232"/>
              </a:gdLst>
              <a:ahLst/>
              <a:cxnLst>
                <a:cxn ang="0">
                  <a:pos x="T0" y="T1"/>
                </a:cxn>
                <a:cxn ang="0">
                  <a:pos x="T2" y="T3"/>
                </a:cxn>
                <a:cxn ang="0">
                  <a:pos x="T4" y="T5"/>
                </a:cxn>
                <a:cxn ang="0">
                  <a:pos x="T6" y="T7"/>
                </a:cxn>
                <a:cxn ang="0">
                  <a:pos x="T8" y="T9"/>
                </a:cxn>
                <a:cxn ang="0">
                  <a:pos x="T10" y="T11"/>
                </a:cxn>
                <a:cxn ang="0">
                  <a:pos x="T12" y="T13"/>
                </a:cxn>
              </a:cxnLst>
              <a:rect l="0" t="0" r="r" b="b"/>
              <a:pathLst>
                <a:path w="159" h="232">
                  <a:moveTo>
                    <a:pt x="82" y="26"/>
                  </a:moveTo>
                  <a:cubicBezTo>
                    <a:pt x="159" y="199"/>
                    <a:pt x="159" y="199"/>
                    <a:pt x="159" y="199"/>
                  </a:cubicBezTo>
                  <a:cubicBezTo>
                    <a:pt x="104" y="232"/>
                    <a:pt x="104" y="232"/>
                    <a:pt x="104" y="232"/>
                  </a:cubicBezTo>
                  <a:cubicBezTo>
                    <a:pt x="14" y="66"/>
                    <a:pt x="14" y="66"/>
                    <a:pt x="14" y="66"/>
                  </a:cubicBezTo>
                  <a:cubicBezTo>
                    <a:pt x="0" y="45"/>
                    <a:pt x="9" y="18"/>
                    <a:pt x="31" y="8"/>
                  </a:cubicBezTo>
                  <a:cubicBezTo>
                    <a:pt x="31" y="8"/>
                    <a:pt x="31" y="8"/>
                    <a:pt x="31" y="8"/>
                  </a:cubicBezTo>
                  <a:cubicBezTo>
                    <a:pt x="50" y="0"/>
                    <a:pt x="72" y="8"/>
                    <a:pt x="82" y="26"/>
                  </a:cubicBezTo>
                  <a:close/>
                </a:path>
              </a:pathLst>
            </a:custGeom>
            <a:solidFill>
              <a:srgbClr val="4CAF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4" name="îSľ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6A55FC2-4232-4CE5-9778-2A26FE85A688}"/>
                </a:ext>
              </a:extLst>
            </p:cNvPr>
            <p:cNvSpPr/>
            <p:nvPr/>
          </p:nvSpPr>
          <p:spPr bwMode="auto">
            <a:xfrm flipH="1" flipV="1">
              <a:off x="5949951" y="4076701"/>
              <a:ext cx="138113" cy="69850"/>
            </a:xfrm>
            <a:prstGeom prst="line">
              <a:avLst/>
            </a:prstGeom>
            <a:noFill/>
            <a:ln w="15875" cap="flat">
              <a:solidFill>
                <a:srgbClr val="3A933C"/>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cs typeface="+mn-ea"/>
                <a:sym typeface="+mn-lt"/>
              </a:endParaRPr>
            </a:p>
          </p:txBody>
        </p:sp>
        <p:sp>
          <p:nvSpPr>
            <p:cNvPr id="125" name="íṥ1i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16B87EB-9DB3-4509-8B0D-426EE6EAFD25}"/>
                </a:ext>
              </a:extLst>
            </p:cNvPr>
            <p:cNvSpPr/>
            <p:nvPr/>
          </p:nvSpPr>
          <p:spPr bwMode="auto">
            <a:xfrm>
              <a:off x="5662613" y="3343276"/>
              <a:ext cx="142875" cy="144463"/>
            </a:xfrm>
            <a:custGeom>
              <a:avLst/>
              <a:gdLst>
                <a:gd name="T0" fmla="*/ 0 w 90"/>
                <a:gd name="T1" fmla="*/ 7 h 91"/>
                <a:gd name="T2" fmla="*/ 90 w 90"/>
                <a:gd name="T3" fmla="*/ 0 h 91"/>
                <a:gd name="T4" fmla="*/ 87 w 90"/>
                <a:gd name="T5" fmla="*/ 91 h 91"/>
                <a:gd name="T6" fmla="*/ 10 w 90"/>
                <a:gd name="T7" fmla="*/ 91 h 91"/>
                <a:gd name="T8" fmla="*/ 0 w 90"/>
                <a:gd name="T9" fmla="*/ 7 h 91"/>
              </a:gdLst>
              <a:ahLst/>
              <a:cxnLst>
                <a:cxn ang="0">
                  <a:pos x="T0" y="T1"/>
                </a:cxn>
                <a:cxn ang="0">
                  <a:pos x="T2" y="T3"/>
                </a:cxn>
                <a:cxn ang="0">
                  <a:pos x="T4" y="T5"/>
                </a:cxn>
                <a:cxn ang="0">
                  <a:pos x="T6" y="T7"/>
                </a:cxn>
                <a:cxn ang="0">
                  <a:pos x="T8" y="T9"/>
                </a:cxn>
              </a:cxnLst>
              <a:rect l="0" t="0" r="r" b="b"/>
              <a:pathLst>
                <a:path w="90" h="91">
                  <a:moveTo>
                    <a:pt x="0" y="7"/>
                  </a:moveTo>
                  <a:lnTo>
                    <a:pt x="90" y="0"/>
                  </a:lnTo>
                  <a:lnTo>
                    <a:pt x="87" y="91"/>
                  </a:lnTo>
                  <a:lnTo>
                    <a:pt x="10" y="91"/>
                  </a:lnTo>
                  <a:lnTo>
                    <a:pt x="0" y="7"/>
                  </a:lnTo>
                  <a:close/>
                </a:path>
              </a:pathLst>
            </a:custGeom>
            <a:solidFill>
              <a:srgbClr val="FCC3C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6" name="iṩļï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5D8D5B2-3A8B-45CE-81C3-3F3F74E62AD2}"/>
                </a:ext>
              </a:extLst>
            </p:cNvPr>
            <p:cNvSpPr/>
            <p:nvPr/>
          </p:nvSpPr>
          <p:spPr bwMode="auto">
            <a:xfrm>
              <a:off x="5338763" y="3227388"/>
              <a:ext cx="355600" cy="260350"/>
            </a:xfrm>
            <a:custGeom>
              <a:avLst/>
              <a:gdLst>
                <a:gd name="T0" fmla="*/ 63 w 67"/>
                <a:gd name="T1" fmla="*/ 24 h 49"/>
                <a:gd name="T2" fmla="*/ 7 w 67"/>
                <a:gd name="T3" fmla="*/ 49 h 49"/>
                <a:gd name="T4" fmla="*/ 67 w 67"/>
                <a:gd name="T5" fmla="*/ 49 h 49"/>
                <a:gd name="T6" fmla="*/ 63 w 67"/>
                <a:gd name="T7" fmla="*/ 24 h 49"/>
              </a:gdLst>
              <a:ahLst/>
              <a:cxnLst>
                <a:cxn ang="0">
                  <a:pos x="T0" y="T1"/>
                </a:cxn>
                <a:cxn ang="0">
                  <a:pos x="T2" y="T3"/>
                </a:cxn>
                <a:cxn ang="0">
                  <a:pos x="T4" y="T5"/>
                </a:cxn>
                <a:cxn ang="0">
                  <a:pos x="T6" y="T7"/>
                </a:cxn>
              </a:cxnLst>
              <a:rect l="0" t="0" r="r" b="b"/>
              <a:pathLst>
                <a:path w="67" h="49">
                  <a:moveTo>
                    <a:pt x="63" y="24"/>
                  </a:moveTo>
                  <a:cubicBezTo>
                    <a:pt x="63" y="24"/>
                    <a:pt x="0" y="0"/>
                    <a:pt x="7" y="49"/>
                  </a:cubicBezTo>
                  <a:cubicBezTo>
                    <a:pt x="67" y="49"/>
                    <a:pt x="67" y="49"/>
                    <a:pt x="67" y="49"/>
                  </a:cubicBezTo>
                  <a:lnTo>
                    <a:pt x="63" y="24"/>
                  </a:lnTo>
                  <a:close/>
                </a:path>
              </a:pathLst>
            </a:custGeom>
            <a:solidFill>
              <a:srgbClr val="FFC9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7" name="ïṣ1í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EF6FDEE-96DA-47B8-9F41-DC59043DA013}"/>
                </a:ext>
              </a:extLst>
            </p:cNvPr>
            <p:cNvSpPr/>
            <p:nvPr/>
          </p:nvSpPr>
          <p:spPr bwMode="auto">
            <a:xfrm>
              <a:off x="5976938" y="2754313"/>
              <a:ext cx="434975" cy="769938"/>
            </a:xfrm>
            <a:custGeom>
              <a:avLst/>
              <a:gdLst>
                <a:gd name="T0" fmla="*/ 35 w 82"/>
                <a:gd name="T1" fmla="*/ 0 h 145"/>
                <a:gd name="T2" fmla="*/ 1 w 82"/>
                <a:gd name="T3" fmla="*/ 118 h 145"/>
                <a:gd name="T4" fmla="*/ 12 w 82"/>
                <a:gd name="T5" fmla="*/ 136 h 145"/>
                <a:gd name="T6" fmla="*/ 12 w 82"/>
                <a:gd name="T7" fmla="*/ 136 h 145"/>
                <a:gd name="T8" fmla="*/ 48 w 82"/>
                <a:gd name="T9" fmla="*/ 122 h 145"/>
                <a:gd name="T10" fmla="*/ 79 w 82"/>
                <a:gd name="T11" fmla="*/ 7 h 145"/>
                <a:gd name="T12" fmla="*/ 35 w 82"/>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82" h="145">
                  <a:moveTo>
                    <a:pt x="35" y="0"/>
                  </a:moveTo>
                  <a:cubicBezTo>
                    <a:pt x="35" y="0"/>
                    <a:pt x="7" y="58"/>
                    <a:pt x="1" y="118"/>
                  </a:cubicBezTo>
                  <a:cubicBezTo>
                    <a:pt x="0" y="125"/>
                    <a:pt x="7" y="132"/>
                    <a:pt x="12" y="136"/>
                  </a:cubicBezTo>
                  <a:cubicBezTo>
                    <a:pt x="12" y="136"/>
                    <a:pt x="12" y="136"/>
                    <a:pt x="12" y="136"/>
                  </a:cubicBezTo>
                  <a:cubicBezTo>
                    <a:pt x="24" y="145"/>
                    <a:pt x="44" y="136"/>
                    <a:pt x="48" y="122"/>
                  </a:cubicBezTo>
                  <a:cubicBezTo>
                    <a:pt x="48" y="122"/>
                    <a:pt x="82" y="9"/>
                    <a:pt x="79" y="7"/>
                  </a:cubicBezTo>
                  <a:cubicBezTo>
                    <a:pt x="78" y="6"/>
                    <a:pt x="35" y="0"/>
                    <a:pt x="35" y="0"/>
                  </a:cubicBezTo>
                  <a:close/>
                </a:path>
              </a:pathLst>
            </a:custGeom>
            <a:solidFill>
              <a:srgbClr val="7361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8" name="íŝ1î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8270E07-F447-49CB-BC36-A5713BED0908}"/>
                </a:ext>
              </a:extLst>
            </p:cNvPr>
            <p:cNvSpPr/>
            <p:nvPr/>
          </p:nvSpPr>
          <p:spPr bwMode="auto">
            <a:xfrm>
              <a:off x="5608638" y="3259138"/>
              <a:ext cx="617538" cy="238125"/>
            </a:xfrm>
            <a:custGeom>
              <a:avLst/>
              <a:gdLst>
                <a:gd name="T0" fmla="*/ 86 w 116"/>
                <a:gd name="T1" fmla="*/ 2 h 45"/>
                <a:gd name="T2" fmla="*/ 0 w 116"/>
                <a:gd name="T3" fmla="*/ 0 h 45"/>
                <a:gd name="T4" fmla="*/ 7 w 116"/>
                <a:gd name="T5" fmla="*/ 44 h 45"/>
                <a:gd name="T6" fmla="*/ 93 w 116"/>
                <a:gd name="T7" fmla="*/ 45 h 45"/>
                <a:gd name="T8" fmla="*/ 102 w 116"/>
                <a:gd name="T9" fmla="*/ 42 h 45"/>
                <a:gd name="T10" fmla="*/ 110 w 116"/>
                <a:gd name="T11" fmla="*/ 13 h 45"/>
                <a:gd name="T12" fmla="*/ 110 w 116"/>
                <a:gd name="T13" fmla="*/ 13 h 45"/>
                <a:gd name="T14" fmla="*/ 86 w 116"/>
                <a:gd name="T15" fmla="*/ 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45">
                  <a:moveTo>
                    <a:pt x="86" y="2"/>
                  </a:moveTo>
                  <a:cubicBezTo>
                    <a:pt x="0" y="0"/>
                    <a:pt x="0" y="0"/>
                    <a:pt x="0" y="0"/>
                  </a:cubicBezTo>
                  <a:cubicBezTo>
                    <a:pt x="7" y="44"/>
                    <a:pt x="7" y="44"/>
                    <a:pt x="7" y="44"/>
                  </a:cubicBezTo>
                  <a:cubicBezTo>
                    <a:pt x="93" y="45"/>
                    <a:pt x="93" y="45"/>
                    <a:pt x="93" y="45"/>
                  </a:cubicBezTo>
                  <a:cubicBezTo>
                    <a:pt x="96" y="45"/>
                    <a:pt x="99" y="44"/>
                    <a:pt x="102" y="42"/>
                  </a:cubicBezTo>
                  <a:cubicBezTo>
                    <a:pt x="112" y="37"/>
                    <a:pt x="116" y="24"/>
                    <a:pt x="110" y="13"/>
                  </a:cubicBezTo>
                  <a:cubicBezTo>
                    <a:pt x="110" y="13"/>
                    <a:pt x="110" y="13"/>
                    <a:pt x="110" y="13"/>
                  </a:cubicBezTo>
                  <a:cubicBezTo>
                    <a:pt x="106" y="5"/>
                    <a:pt x="96" y="0"/>
                    <a:pt x="86" y="2"/>
                  </a:cubicBezTo>
                  <a:close/>
                </a:path>
              </a:pathLst>
            </a:custGeom>
            <a:solidFill>
              <a:srgbClr val="7361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9" name="işḻí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CE015E3-0EF7-48E7-8373-54457B75042E}"/>
                </a:ext>
              </a:extLst>
            </p:cNvPr>
            <p:cNvSpPr/>
            <p:nvPr/>
          </p:nvSpPr>
          <p:spPr bwMode="auto">
            <a:xfrm>
              <a:off x="6156326" y="2632076"/>
              <a:ext cx="866775" cy="1104900"/>
            </a:xfrm>
            <a:custGeom>
              <a:avLst/>
              <a:gdLst>
                <a:gd name="T0" fmla="*/ 68 w 163"/>
                <a:gd name="T1" fmla="*/ 0 h 208"/>
                <a:gd name="T2" fmla="*/ 10 w 163"/>
                <a:gd name="T3" fmla="*/ 16 h 208"/>
                <a:gd name="T4" fmla="*/ 0 w 163"/>
                <a:gd name="T5" fmla="*/ 28 h 208"/>
                <a:gd name="T6" fmla="*/ 38 w 163"/>
                <a:gd name="T7" fmla="*/ 184 h 208"/>
                <a:gd name="T8" fmla="*/ 163 w 163"/>
                <a:gd name="T9" fmla="*/ 184 h 208"/>
                <a:gd name="T10" fmla="*/ 148 w 163"/>
                <a:gd name="T11" fmla="*/ 24 h 208"/>
                <a:gd name="T12" fmla="*/ 135 w 163"/>
                <a:gd name="T13" fmla="*/ 8 h 208"/>
                <a:gd name="T14" fmla="*/ 68 w 163"/>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208">
                  <a:moveTo>
                    <a:pt x="68" y="0"/>
                  </a:moveTo>
                  <a:cubicBezTo>
                    <a:pt x="10" y="16"/>
                    <a:pt x="10" y="16"/>
                    <a:pt x="10" y="16"/>
                  </a:cubicBezTo>
                  <a:cubicBezTo>
                    <a:pt x="4" y="16"/>
                    <a:pt x="0" y="22"/>
                    <a:pt x="0" y="28"/>
                  </a:cubicBezTo>
                  <a:cubicBezTo>
                    <a:pt x="38" y="184"/>
                    <a:pt x="38" y="184"/>
                    <a:pt x="38" y="184"/>
                  </a:cubicBezTo>
                  <a:cubicBezTo>
                    <a:pt x="38" y="184"/>
                    <a:pt x="59" y="208"/>
                    <a:pt x="163" y="184"/>
                  </a:cubicBezTo>
                  <a:cubicBezTo>
                    <a:pt x="148" y="24"/>
                    <a:pt x="148" y="24"/>
                    <a:pt x="148" y="24"/>
                  </a:cubicBezTo>
                  <a:cubicBezTo>
                    <a:pt x="149" y="18"/>
                    <a:pt x="141" y="8"/>
                    <a:pt x="135" y="8"/>
                  </a:cubicBezTo>
                  <a:lnTo>
                    <a:pt x="68" y="0"/>
                  </a:lnTo>
                  <a:close/>
                </a:path>
              </a:pathLst>
            </a:custGeom>
            <a:solidFill>
              <a:srgbClr val="7361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30" name="íṣḷï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60796A8-DE02-4AAD-A06C-324BE7A401AB}"/>
                </a:ext>
              </a:extLst>
            </p:cNvPr>
            <p:cNvSpPr/>
            <p:nvPr/>
          </p:nvSpPr>
          <p:spPr bwMode="auto">
            <a:xfrm>
              <a:off x="6210301" y="2971801"/>
              <a:ext cx="74613" cy="307975"/>
            </a:xfrm>
            <a:custGeom>
              <a:avLst/>
              <a:gdLst>
                <a:gd name="T0" fmla="*/ 13 w 14"/>
                <a:gd name="T1" fmla="*/ 53 h 58"/>
                <a:gd name="T2" fmla="*/ 0 w 14"/>
                <a:gd name="T3" fmla="*/ 0 h 58"/>
              </a:gdLst>
              <a:ahLst/>
              <a:cxnLst>
                <a:cxn ang="0">
                  <a:pos x="T0" y="T1"/>
                </a:cxn>
                <a:cxn ang="0">
                  <a:pos x="T2" y="T3"/>
                </a:cxn>
              </a:cxnLst>
              <a:rect l="0" t="0" r="r" b="b"/>
              <a:pathLst>
                <a:path w="14" h="58">
                  <a:moveTo>
                    <a:pt x="13" y="53"/>
                  </a:moveTo>
                  <a:cubicBezTo>
                    <a:pt x="14" y="58"/>
                    <a:pt x="1" y="0"/>
                    <a:pt x="0" y="0"/>
                  </a:cubicBezTo>
                </a:path>
              </a:pathLst>
            </a:custGeom>
            <a:noFill/>
            <a:ln w="15875" cap="flat">
              <a:solidFill>
                <a:srgbClr val="5E4C3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131" name="ïs1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1F426CF-0BE1-4B73-8F5B-B4CFDFF5FFDC}"/>
                </a:ext>
              </a:extLst>
            </p:cNvPr>
            <p:cNvSpPr/>
            <p:nvPr/>
          </p:nvSpPr>
          <p:spPr bwMode="auto">
            <a:xfrm>
              <a:off x="5821363" y="3449638"/>
              <a:ext cx="554038" cy="58738"/>
            </a:xfrm>
            <a:custGeom>
              <a:avLst/>
              <a:gdLst>
                <a:gd name="T0" fmla="*/ 99 w 104"/>
                <a:gd name="T1" fmla="*/ 11 h 11"/>
                <a:gd name="T2" fmla="*/ 0 w 104"/>
                <a:gd name="T3" fmla="*/ 11 h 11"/>
                <a:gd name="T4" fmla="*/ 0 w 104"/>
                <a:gd name="T5" fmla="*/ 0 h 11"/>
                <a:gd name="T6" fmla="*/ 99 w 104"/>
                <a:gd name="T7" fmla="*/ 0 h 11"/>
                <a:gd name="T8" fmla="*/ 104 w 104"/>
                <a:gd name="T9" fmla="*/ 5 h 11"/>
                <a:gd name="T10" fmla="*/ 104 w 104"/>
                <a:gd name="T11" fmla="*/ 5 h 11"/>
                <a:gd name="T12" fmla="*/ 99 w 10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4" h="11">
                  <a:moveTo>
                    <a:pt x="99" y="11"/>
                  </a:moveTo>
                  <a:cubicBezTo>
                    <a:pt x="0" y="11"/>
                    <a:pt x="0" y="11"/>
                    <a:pt x="0" y="11"/>
                  </a:cubicBezTo>
                  <a:cubicBezTo>
                    <a:pt x="0" y="0"/>
                    <a:pt x="0" y="0"/>
                    <a:pt x="0" y="0"/>
                  </a:cubicBezTo>
                  <a:cubicBezTo>
                    <a:pt x="99" y="0"/>
                    <a:pt x="99" y="0"/>
                    <a:pt x="99" y="0"/>
                  </a:cubicBezTo>
                  <a:cubicBezTo>
                    <a:pt x="102" y="0"/>
                    <a:pt x="104" y="2"/>
                    <a:pt x="104" y="5"/>
                  </a:cubicBezTo>
                  <a:cubicBezTo>
                    <a:pt x="104" y="5"/>
                    <a:pt x="104" y="5"/>
                    <a:pt x="104" y="5"/>
                  </a:cubicBezTo>
                  <a:cubicBezTo>
                    <a:pt x="104" y="8"/>
                    <a:pt x="102" y="11"/>
                    <a:pt x="99" y="11"/>
                  </a:cubicBezTo>
                  <a:close/>
                </a:path>
              </a:pathLst>
            </a:custGeom>
            <a:solidFill>
              <a:srgbClr val="9198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32" name="iṩḻi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7BE452B-9BE3-4B64-8BC2-6B6EAFD50C42}"/>
                </a:ext>
              </a:extLst>
            </p:cNvPr>
            <p:cNvSpPr/>
            <p:nvPr/>
          </p:nvSpPr>
          <p:spPr bwMode="auto">
            <a:xfrm>
              <a:off x="4922838" y="2865438"/>
              <a:ext cx="968375" cy="642938"/>
            </a:xfrm>
            <a:custGeom>
              <a:avLst/>
              <a:gdLst>
                <a:gd name="T0" fmla="*/ 182 w 182"/>
                <a:gd name="T1" fmla="*/ 121 h 121"/>
                <a:gd name="T2" fmla="*/ 44 w 182"/>
                <a:gd name="T3" fmla="*/ 121 h 121"/>
                <a:gd name="T4" fmla="*/ 28 w 182"/>
                <a:gd name="T5" fmla="*/ 109 h 121"/>
                <a:gd name="T6" fmla="*/ 1 w 182"/>
                <a:gd name="T7" fmla="*/ 12 h 121"/>
                <a:gd name="T8" fmla="*/ 10 w 182"/>
                <a:gd name="T9" fmla="*/ 0 h 121"/>
                <a:gd name="T10" fmla="*/ 142 w 182"/>
                <a:gd name="T11" fmla="*/ 0 h 121"/>
                <a:gd name="T12" fmla="*/ 153 w 182"/>
                <a:gd name="T13" fmla="*/ 8 h 121"/>
                <a:gd name="T14" fmla="*/ 182 w 182"/>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21">
                  <a:moveTo>
                    <a:pt x="182" y="121"/>
                  </a:moveTo>
                  <a:cubicBezTo>
                    <a:pt x="44" y="121"/>
                    <a:pt x="44" y="121"/>
                    <a:pt x="44" y="121"/>
                  </a:cubicBezTo>
                  <a:cubicBezTo>
                    <a:pt x="37" y="121"/>
                    <a:pt x="30" y="116"/>
                    <a:pt x="28" y="109"/>
                  </a:cubicBezTo>
                  <a:cubicBezTo>
                    <a:pt x="1" y="12"/>
                    <a:pt x="1" y="12"/>
                    <a:pt x="1" y="12"/>
                  </a:cubicBezTo>
                  <a:cubicBezTo>
                    <a:pt x="0" y="6"/>
                    <a:pt x="4" y="0"/>
                    <a:pt x="10" y="0"/>
                  </a:cubicBezTo>
                  <a:cubicBezTo>
                    <a:pt x="142" y="0"/>
                    <a:pt x="142" y="0"/>
                    <a:pt x="142" y="0"/>
                  </a:cubicBezTo>
                  <a:cubicBezTo>
                    <a:pt x="148" y="0"/>
                    <a:pt x="152" y="3"/>
                    <a:pt x="153" y="8"/>
                  </a:cubicBezTo>
                  <a:lnTo>
                    <a:pt x="182" y="121"/>
                  </a:lnTo>
                  <a:close/>
                </a:path>
              </a:pathLst>
            </a:custGeom>
            <a:solidFill>
              <a:srgbClr val="AFB4C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33" name="ísľí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CC1CDC8-C8C7-438E-9683-E48BB533D13D}"/>
                </a:ext>
              </a:extLst>
            </p:cNvPr>
            <p:cNvSpPr/>
            <p:nvPr/>
          </p:nvSpPr>
          <p:spPr bwMode="auto">
            <a:xfrm>
              <a:off x="5284788" y="3121026"/>
              <a:ext cx="133350" cy="133350"/>
            </a:xfrm>
            <a:prstGeom prst="ellipse">
              <a:avLst/>
            </a:pr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134" name="îš1í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754B455-DEEE-4AFC-982B-B799C61E6081}"/>
                </a:ext>
              </a:extLst>
            </p:cNvPr>
            <p:cNvSpPr/>
            <p:nvPr/>
          </p:nvSpPr>
          <p:spPr bwMode="auto">
            <a:xfrm>
              <a:off x="6662738" y="2690813"/>
              <a:ext cx="584200" cy="806450"/>
            </a:xfrm>
            <a:custGeom>
              <a:avLst/>
              <a:gdLst>
                <a:gd name="T0" fmla="*/ 0 w 110"/>
                <a:gd name="T1" fmla="*/ 28 h 152"/>
                <a:gd name="T2" fmla="*/ 68 w 110"/>
                <a:gd name="T3" fmla="*/ 143 h 152"/>
                <a:gd name="T4" fmla="*/ 88 w 110"/>
                <a:gd name="T5" fmla="*/ 151 h 152"/>
                <a:gd name="T6" fmla="*/ 88 w 110"/>
                <a:gd name="T7" fmla="*/ 151 h 152"/>
                <a:gd name="T8" fmla="*/ 104 w 110"/>
                <a:gd name="T9" fmla="*/ 120 h 152"/>
                <a:gd name="T10" fmla="*/ 47 w 110"/>
                <a:gd name="T11" fmla="*/ 1 h 152"/>
                <a:gd name="T12" fmla="*/ 0 w 110"/>
                <a:gd name="T13" fmla="*/ 28 h 152"/>
              </a:gdLst>
              <a:ahLst/>
              <a:cxnLst>
                <a:cxn ang="0">
                  <a:pos x="T0" y="T1"/>
                </a:cxn>
                <a:cxn ang="0">
                  <a:pos x="T2" y="T3"/>
                </a:cxn>
                <a:cxn ang="0">
                  <a:pos x="T4" y="T5"/>
                </a:cxn>
                <a:cxn ang="0">
                  <a:pos x="T6" y="T7"/>
                </a:cxn>
                <a:cxn ang="0">
                  <a:pos x="T8" y="T9"/>
                </a:cxn>
                <a:cxn ang="0">
                  <a:pos x="T10" y="T11"/>
                </a:cxn>
                <a:cxn ang="0">
                  <a:pos x="T12" y="T13"/>
                </a:cxn>
              </a:cxnLst>
              <a:rect l="0" t="0" r="r" b="b"/>
              <a:pathLst>
                <a:path w="110" h="152">
                  <a:moveTo>
                    <a:pt x="0" y="28"/>
                  </a:moveTo>
                  <a:cubicBezTo>
                    <a:pt x="0" y="28"/>
                    <a:pt x="32" y="92"/>
                    <a:pt x="68" y="143"/>
                  </a:cubicBezTo>
                  <a:cubicBezTo>
                    <a:pt x="72" y="149"/>
                    <a:pt x="81" y="152"/>
                    <a:pt x="88" y="151"/>
                  </a:cubicBezTo>
                  <a:cubicBezTo>
                    <a:pt x="88" y="151"/>
                    <a:pt x="88" y="151"/>
                    <a:pt x="88" y="151"/>
                  </a:cubicBezTo>
                  <a:cubicBezTo>
                    <a:pt x="104" y="151"/>
                    <a:pt x="110" y="133"/>
                    <a:pt x="104" y="120"/>
                  </a:cubicBezTo>
                  <a:cubicBezTo>
                    <a:pt x="104" y="120"/>
                    <a:pt x="54" y="2"/>
                    <a:pt x="47" y="1"/>
                  </a:cubicBezTo>
                  <a:cubicBezTo>
                    <a:pt x="46" y="0"/>
                    <a:pt x="0" y="28"/>
                    <a:pt x="0" y="28"/>
                  </a:cubicBezTo>
                  <a:close/>
                </a:path>
              </a:pathLst>
            </a:custGeom>
            <a:solidFill>
              <a:srgbClr val="7361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35" name="íš1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740A19E-2CE4-44EE-A111-F3469E5C9FED}"/>
                </a:ext>
              </a:extLst>
            </p:cNvPr>
            <p:cNvSpPr/>
            <p:nvPr/>
          </p:nvSpPr>
          <p:spPr bwMode="auto">
            <a:xfrm>
              <a:off x="6470651" y="3359151"/>
              <a:ext cx="144463" cy="149225"/>
            </a:xfrm>
            <a:custGeom>
              <a:avLst/>
              <a:gdLst>
                <a:gd name="T0" fmla="*/ 0 w 91"/>
                <a:gd name="T1" fmla="*/ 10 h 94"/>
                <a:gd name="T2" fmla="*/ 91 w 91"/>
                <a:gd name="T3" fmla="*/ 0 h 94"/>
                <a:gd name="T4" fmla="*/ 91 w 91"/>
                <a:gd name="T5" fmla="*/ 94 h 94"/>
                <a:gd name="T6" fmla="*/ 10 w 91"/>
                <a:gd name="T7" fmla="*/ 94 h 94"/>
                <a:gd name="T8" fmla="*/ 0 w 91"/>
                <a:gd name="T9" fmla="*/ 10 h 94"/>
              </a:gdLst>
              <a:ahLst/>
              <a:cxnLst>
                <a:cxn ang="0">
                  <a:pos x="T0" y="T1"/>
                </a:cxn>
                <a:cxn ang="0">
                  <a:pos x="T2" y="T3"/>
                </a:cxn>
                <a:cxn ang="0">
                  <a:pos x="T4" y="T5"/>
                </a:cxn>
                <a:cxn ang="0">
                  <a:pos x="T6" y="T7"/>
                </a:cxn>
                <a:cxn ang="0">
                  <a:pos x="T8" y="T9"/>
                </a:cxn>
              </a:cxnLst>
              <a:rect l="0" t="0" r="r" b="b"/>
              <a:pathLst>
                <a:path w="91" h="94">
                  <a:moveTo>
                    <a:pt x="0" y="10"/>
                  </a:moveTo>
                  <a:lnTo>
                    <a:pt x="91" y="0"/>
                  </a:lnTo>
                  <a:lnTo>
                    <a:pt x="91" y="94"/>
                  </a:lnTo>
                  <a:lnTo>
                    <a:pt x="10" y="94"/>
                  </a:lnTo>
                  <a:lnTo>
                    <a:pt x="0" y="10"/>
                  </a:lnTo>
                  <a:close/>
                </a:path>
              </a:pathLst>
            </a:custGeom>
            <a:solidFill>
              <a:srgbClr val="FFC9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36" name="íSļî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5218D6A-65C2-4AB5-9257-D479A7AFC9D0}"/>
                </a:ext>
              </a:extLst>
            </p:cNvPr>
            <p:cNvSpPr/>
            <p:nvPr/>
          </p:nvSpPr>
          <p:spPr bwMode="auto">
            <a:xfrm>
              <a:off x="6151563" y="3243263"/>
              <a:ext cx="357188" cy="265113"/>
            </a:xfrm>
            <a:custGeom>
              <a:avLst/>
              <a:gdLst>
                <a:gd name="T0" fmla="*/ 62 w 67"/>
                <a:gd name="T1" fmla="*/ 25 h 50"/>
                <a:gd name="T2" fmla="*/ 7 w 67"/>
                <a:gd name="T3" fmla="*/ 50 h 50"/>
                <a:gd name="T4" fmla="*/ 67 w 67"/>
                <a:gd name="T5" fmla="*/ 50 h 50"/>
                <a:gd name="T6" fmla="*/ 62 w 67"/>
                <a:gd name="T7" fmla="*/ 25 h 50"/>
              </a:gdLst>
              <a:ahLst/>
              <a:cxnLst>
                <a:cxn ang="0">
                  <a:pos x="T0" y="T1"/>
                </a:cxn>
                <a:cxn ang="0">
                  <a:pos x="T2" y="T3"/>
                </a:cxn>
                <a:cxn ang="0">
                  <a:pos x="T4" y="T5"/>
                </a:cxn>
                <a:cxn ang="0">
                  <a:pos x="T6" y="T7"/>
                </a:cxn>
              </a:cxnLst>
              <a:rect l="0" t="0" r="r" b="b"/>
              <a:pathLst>
                <a:path w="67" h="50">
                  <a:moveTo>
                    <a:pt x="62" y="25"/>
                  </a:moveTo>
                  <a:cubicBezTo>
                    <a:pt x="62" y="25"/>
                    <a:pt x="0" y="0"/>
                    <a:pt x="7" y="50"/>
                  </a:cubicBezTo>
                  <a:cubicBezTo>
                    <a:pt x="67" y="50"/>
                    <a:pt x="67" y="50"/>
                    <a:pt x="67" y="50"/>
                  </a:cubicBezTo>
                  <a:lnTo>
                    <a:pt x="62" y="25"/>
                  </a:lnTo>
                  <a:close/>
                </a:path>
              </a:pathLst>
            </a:custGeom>
            <a:solidFill>
              <a:srgbClr val="FFC9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37" name="ïṡlí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19C8022-A551-4C37-88EB-6DAC637E1816}"/>
                </a:ext>
              </a:extLst>
            </p:cNvPr>
            <p:cNvSpPr/>
            <p:nvPr/>
          </p:nvSpPr>
          <p:spPr bwMode="auto">
            <a:xfrm>
              <a:off x="6577013" y="3259138"/>
              <a:ext cx="669925" cy="260350"/>
            </a:xfrm>
            <a:custGeom>
              <a:avLst/>
              <a:gdLst>
                <a:gd name="T0" fmla="*/ 97 w 126"/>
                <a:gd name="T1" fmla="*/ 2 h 49"/>
                <a:gd name="T2" fmla="*/ 0 w 126"/>
                <a:gd name="T3" fmla="*/ 5 h 49"/>
                <a:gd name="T4" fmla="*/ 1 w 126"/>
                <a:gd name="T5" fmla="*/ 49 h 49"/>
                <a:gd name="T6" fmla="*/ 103 w 126"/>
                <a:gd name="T7" fmla="*/ 47 h 49"/>
                <a:gd name="T8" fmla="*/ 121 w 126"/>
                <a:gd name="T9" fmla="*/ 16 h 49"/>
                <a:gd name="T10" fmla="*/ 121 w 126"/>
                <a:gd name="T11" fmla="*/ 16 h 49"/>
                <a:gd name="T12" fmla="*/ 97 w 126"/>
                <a:gd name="T13" fmla="*/ 2 h 49"/>
              </a:gdLst>
              <a:ahLst/>
              <a:cxnLst>
                <a:cxn ang="0">
                  <a:pos x="T0" y="T1"/>
                </a:cxn>
                <a:cxn ang="0">
                  <a:pos x="T2" y="T3"/>
                </a:cxn>
                <a:cxn ang="0">
                  <a:pos x="T4" y="T5"/>
                </a:cxn>
                <a:cxn ang="0">
                  <a:pos x="T6" y="T7"/>
                </a:cxn>
                <a:cxn ang="0">
                  <a:pos x="T8" y="T9"/>
                </a:cxn>
                <a:cxn ang="0">
                  <a:pos x="T10" y="T11"/>
                </a:cxn>
                <a:cxn ang="0">
                  <a:pos x="T12" y="T13"/>
                </a:cxn>
              </a:cxnLst>
              <a:rect l="0" t="0" r="r" b="b"/>
              <a:pathLst>
                <a:path w="126" h="49">
                  <a:moveTo>
                    <a:pt x="97" y="2"/>
                  </a:moveTo>
                  <a:cubicBezTo>
                    <a:pt x="0" y="5"/>
                    <a:pt x="0" y="5"/>
                    <a:pt x="0" y="5"/>
                  </a:cubicBezTo>
                  <a:cubicBezTo>
                    <a:pt x="1" y="49"/>
                    <a:pt x="1" y="49"/>
                    <a:pt x="1" y="49"/>
                  </a:cubicBezTo>
                  <a:cubicBezTo>
                    <a:pt x="103" y="47"/>
                    <a:pt x="103" y="47"/>
                    <a:pt x="103" y="47"/>
                  </a:cubicBezTo>
                  <a:cubicBezTo>
                    <a:pt x="118" y="45"/>
                    <a:pt x="126" y="30"/>
                    <a:pt x="121" y="16"/>
                  </a:cubicBezTo>
                  <a:cubicBezTo>
                    <a:pt x="121" y="16"/>
                    <a:pt x="121" y="16"/>
                    <a:pt x="121" y="16"/>
                  </a:cubicBezTo>
                  <a:cubicBezTo>
                    <a:pt x="117" y="6"/>
                    <a:pt x="108" y="0"/>
                    <a:pt x="97" y="2"/>
                  </a:cubicBezTo>
                  <a:close/>
                </a:path>
              </a:pathLst>
            </a:custGeom>
            <a:solidFill>
              <a:srgbClr val="7361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38" name="îSļi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3E5BC47-D870-42B8-9E4D-A0E360EA2B16}"/>
                </a:ext>
              </a:extLst>
            </p:cNvPr>
            <p:cNvSpPr/>
            <p:nvPr/>
          </p:nvSpPr>
          <p:spPr bwMode="auto">
            <a:xfrm>
              <a:off x="6572251" y="2971801"/>
              <a:ext cx="328613" cy="387350"/>
            </a:xfrm>
            <a:custGeom>
              <a:avLst/>
              <a:gdLst>
                <a:gd name="T0" fmla="*/ 120 w 207"/>
                <a:gd name="T1" fmla="*/ 0 h 244"/>
                <a:gd name="T2" fmla="*/ 207 w 207"/>
                <a:gd name="T3" fmla="*/ 191 h 244"/>
                <a:gd name="T4" fmla="*/ 3 w 207"/>
                <a:gd name="T5" fmla="*/ 198 h 244"/>
                <a:gd name="T6" fmla="*/ 0 w 207"/>
                <a:gd name="T7" fmla="*/ 244 h 244"/>
              </a:gdLst>
              <a:ahLst/>
              <a:cxnLst>
                <a:cxn ang="0">
                  <a:pos x="T0" y="T1"/>
                </a:cxn>
                <a:cxn ang="0">
                  <a:pos x="T2" y="T3"/>
                </a:cxn>
                <a:cxn ang="0">
                  <a:pos x="T4" y="T5"/>
                </a:cxn>
                <a:cxn ang="0">
                  <a:pos x="T6" y="T7"/>
                </a:cxn>
              </a:cxnLst>
              <a:rect l="0" t="0" r="r" b="b"/>
              <a:pathLst>
                <a:path w="207" h="244">
                  <a:moveTo>
                    <a:pt x="120" y="0"/>
                  </a:moveTo>
                  <a:lnTo>
                    <a:pt x="207" y="191"/>
                  </a:lnTo>
                  <a:lnTo>
                    <a:pt x="3" y="198"/>
                  </a:lnTo>
                  <a:lnTo>
                    <a:pt x="0" y="244"/>
                  </a:lnTo>
                </a:path>
              </a:pathLst>
            </a:custGeom>
            <a:noFill/>
            <a:ln w="15875" cap="flat">
              <a:solidFill>
                <a:srgbClr val="5E4C3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139" name="ïşļî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6226343-9E2B-45EB-943F-C2C9D157B931}"/>
                </a:ext>
              </a:extLst>
            </p:cNvPr>
            <p:cNvSpPr/>
            <p:nvPr/>
          </p:nvSpPr>
          <p:spPr bwMode="auto">
            <a:xfrm>
              <a:off x="6900863" y="3275013"/>
              <a:ext cx="74613" cy="31750"/>
            </a:xfrm>
            <a:prstGeom prst="line">
              <a:avLst/>
            </a:prstGeom>
            <a:noFill/>
            <a:ln w="15875" cap="flat">
              <a:solidFill>
                <a:srgbClr val="5E4C3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cs typeface="+mn-ea"/>
                <a:sym typeface="+mn-lt"/>
              </a:endParaRPr>
            </a:p>
          </p:txBody>
        </p:sp>
        <p:sp>
          <p:nvSpPr>
            <p:cNvPr id="140" name="íṩ1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EF9FBEA-1DB5-4A0B-B277-2D06F11FC808}"/>
                </a:ext>
              </a:extLst>
            </p:cNvPr>
            <p:cNvSpPr/>
            <p:nvPr/>
          </p:nvSpPr>
          <p:spPr bwMode="auto">
            <a:xfrm>
              <a:off x="6013451" y="2058988"/>
              <a:ext cx="276225" cy="238125"/>
            </a:xfrm>
            <a:custGeom>
              <a:avLst/>
              <a:gdLst>
                <a:gd name="T0" fmla="*/ 30 w 52"/>
                <a:gd name="T1" fmla="*/ 0 h 45"/>
                <a:gd name="T2" fmla="*/ 30 w 52"/>
                <a:gd name="T3" fmla="*/ 45 h 45"/>
                <a:gd name="T4" fmla="*/ 52 w 52"/>
                <a:gd name="T5" fmla="*/ 5 h 45"/>
                <a:gd name="T6" fmla="*/ 30 w 52"/>
                <a:gd name="T7" fmla="*/ 0 h 45"/>
              </a:gdLst>
              <a:ahLst/>
              <a:cxnLst>
                <a:cxn ang="0">
                  <a:pos x="T0" y="T1"/>
                </a:cxn>
                <a:cxn ang="0">
                  <a:pos x="T2" y="T3"/>
                </a:cxn>
                <a:cxn ang="0">
                  <a:pos x="T4" y="T5"/>
                </a:cxn>
                <a:cxn ang="0">
                  <a:pos x="T6" y="T7"/>
                </a:cxn>
              </a:cxnLst>
              <a:rect l="0" t="0" r="r" b="b"/>
              <a:pathLst>
                <a:path w="52" h="45">
                  <a:moveTo>
                    <a:pt x="30" y="0"/>
                  </a:moveTo>
                  <a:cubicBezTo>
                    <a:pt x="29" y="1"/>
                    <a:pt x="0" y="11"/>
                    <a:pt x="30" y="45"/>
                  </a:cubicBezTo>
                  <a:cubicBezTo>
                    <a:pt x="52" y="5"/>
                    <a:pt x="52" y="5"/>
                    <a:pt x="52" y="5"/>
                  </a:cubicBez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41" name="îSl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0885D51-C4FC-4F1C-B693-B77CD9556FCA}"/>
                </a:ext>
              </a:extLst>
            </p:cNvPr>
            <p:cNvSpPr/>
            <p:nvPr/>
          </p:nvSpPr>
          <p:spPr bwMode="auto">
            <a:xfrm>
              <a:off x="6108701" y="1871663"/>
              <a:ext cx="563563" cy="388938"/>
            </a:xfrm>
            <a:custGeom>
              <a:avLst/>
              <a:gdLst>
                <a:gd name="T0" fmla="*/ 25 w 106"/>
                <a:gd name="T1" fmla="*/ 43 h 73"/>
                <a:gd name="T2" fmla="*/ 10 w 106"/>
                <a:gd name="T3" fmla="*/ 56 h 73"/>
                <a:gd name="T4" fmla="*/ 9 w 106"/>
                <a:gd name="T5" fmla="*/ 42 h 73"/>
                <a:gd name="T6" fmla="*/ 15 w 106"/>
                <a:gd name="T7" fmla="*/ 13 h 73"/>
                <a:gd name="T8" fmla="*/ 56 w 106"/>
                <a:gd name="T9" fmla="*/ 14 h 73"/>
                <a:gd name="T10" fmla="*/ 86 w 106"/>
                <a:gd name="T11" fmla="*/ 35 h 73"/>
                <a:gd name="T12" fmla="*/ 89 w 106"/>
                <a:gd name="T13" fmla="*/ 71 h 73"/>
                <a:gd name="T14" fmla="*/ 74 w 106"/>
                <a:gd name="T15" fmla="*/ 73 h 73"/>
                <a:gd name="T16" fmla="*/ 65 w 106"/>
                <a:gd name="T17" fmla="*/ 51 h 73"/>
                <a:gd name="T18" fmla="*/ 43 w 106"/>
                <a:gd name="T19" fmla="*/ 43 h 73"/>
                <a:gd name="T20" fmla="*/ 25 w 106"/>
                <a:gd name="T21" fmla="*/ 4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73">
                  <a:moveTo>
                    <a:pt x="25" y="43"/>
                  </a:moveTo>
                  <a:cubicBezTo>
                    <a:pt x="25" y="43"/>
                    <a:pt x="11" y="48"/>
                    <a:pt x="10" y="56"/>
                  </a:cubicBezTo>
                  <a:cubicBezTo>
                    <a:pt x="9" y="42"/>
                    <a:pt x="9" y="42"/>
                    <a:pt x="9" y="42"/>
                  </a:cubicBezTo>
                  <a:cubicBezTo>
                    <a:pt x="9" y="42"/>
                    <a:pt x="0" y="23"/>
                    <a:pt x="15" y="13"/>
                  </a:cubicBezTo>
                  <a:cubicBezTo>
                    <a:pt x="33" y="0"/>
                    <a:pt x="51" y="10"/>
                    <a:pt x="56" y="14"/>
                  </a:cubicBezTo>
                  <a:cubicBezTo>
                    <a:pt x="61" y="18"/>
                    <a:pt x="86" y="35"/>
                    <a:pt x="86" y="35"/>
                  </a:cubicBezTo>
                  <a:cubicBezTo>
                    <a:pt x="86" y="35"/>
                    <a:pt x="106" y="41"/>
                    <a:pt x="89" y="71"/>
                  </a:cubicBezTo>
                  <a:cubicBezTo>
                    <a:pt x="74" y="73"/>
                    <a:pt x="74" y="73"/>
                    <a:pt x="74" y="73"/>
                  </a:cubicBezTo>
                  <a:cubicBezTo>
                    <a:pt x="65" y="51"/>
                    <a:pt x="65" y="51"/>
                    <a:pt x="65" y="51"/>
                  </a:cubicBezTo>
                  <a:cubicBezTo>
                    <a:pt x="43" y="43"/>
                    <a:pt x="43" y="43"/>
                    <a:pt x="43" y="43"/>
                  </a:cubicBezTo>
                  <a:lnTo>
                    <a:pt x="25"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42" name="iṧļi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727D2EE-E88F-418C-A1E8-7F9D9F70A14A}"/>
                </a:ext>
              </a:extLst>
            </p:cNvPr>
            <p:cNvSpPr/>
            <p:nvPr/>
          </p:nvSpPr>
          <p:spPr bwMode="auto">
            <a:xfrm>
              <a:off x="6135688" y="2265363"/>
              <a:ext cx="153988" cy="158750"/>
            </a:xfrm>
            <a:custGeom>
              <a:avLst/>
              <a:gdLst>
                <a:gd name="T0" fmla="*/ 27 w 29"/>
                <a:gd name="T1" fmla="*/ 12 h 30"/>
                <a:gd name="T2" fmla="*/ 17 w 29"/>
                <a:gd name="T3" fmla="*/ 28 h 30"/>
                <a:gd name="T4" fmla="*/ 1 w 29"/>
                <a:gd name="T5" fmla="*/ 17 h 30"/>
                <a:gd name="T6" fmla="*/ 12 w 29"/>
                <a:gd name="T7" fmla="*/ 2 h 30"/>
                <a:gd name="T8" fmla="*/ 27 w 29"/>
                <a:gd name="T9" fmla="*/ 12 h 30"/>
              </a:gdLst>
              <a:ahLst/>
              <a:cxnLst>
                <a:cxn ang="0">
                  <a:pos x="T0" y="T1"/>
                </a:cxn>
                <a:cxn ang="0">
                  <a:pos x="T2" y="T3"/>
                </a:cxn>
                <a:cxn ang="0">
                  <a:pos x="T4" y="T5"/>
                </a:cxn>
                <a:cxn ang="0">
                  <a:pos x="T6" y="T7"/>
                </a:cxn>
                <a:cxn ang="0">
                  <a:pos x="T8" y="T9"/>
                </a:cxn>
              </a:cxnLst>
              <a:rect l="0" t="0" r="r" b="b"/>
              <a:pathLst>
                <a:path w="29" h="30">
                  <a:moveTo>
                    <a:pt x="27" y="12"/>
                  </a:moveTo>
                  <a:cubicBezTo>
                    <a:pt x="29" y="20"/>
                    <a:pt x="24" y="27"/>
                    <a:pt x="17" y="28"/>
                  </a:cubicBezTo>
                  <a:cubicBezTo>
                    <a:pt x="9" y="30"/>
                    <a:pt x="2" y="25"/>
                    <a:pt x="1" y="17"/>
                  </a:cubicBezTo>
                  <a:cubicBezTo>
                    <a:pt x="0" y="10"/>
                    <a:pt x="5" y="3"/>
                    <a:pt x="12" y="2"/>
                  </a:cubicBezTo>
                  <a:cubicBezTo>
                    <a:pt x="19" y="0"/>
                    <a:pt x="26" y="5"/>
                    <a:pt x="27" y="12"/>
                  </a:cubicBezTo>
                  <a:close/>
                </a:path>
              </a:pathLst>
            </a:custGeom>
            <a:solidFill>
              <a:srgbClr val="EFB2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43" name="ï$ļi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188C407-65B9-4B60-849B-C4641F370DA9}"/>
                </a:ext>
              </a:extLst>
            </p:cNvPr>
            <p:cNvSpPr/>
            <p:nvPr/>
          </p:nvSpPr>
          <p:spPr bwMode="auto">
            <a:xfrm>
              <a:off x="6321426" y="2376488"/>
              <a:ext cx="276225" cy="388938"/>
            </a:xfrm>
            <a:custGeom>
              <a:avLst/>
              <a:gdLst>
                <a:gd name="T0" fmla="*/ 0 w 52"/>
                <a:gd name="T1" fmla="*/ 12 h 73"/>
                <a:gd name="T2" fmla="*/ 10 w 52"/>
                <a:gd name="T3" fmla="*/ 59 h 73"/>
                <a:gd name="T4" fmla="*/ 33 w 52"/>
                <a:gd name="T5" fmla="*/ 70 h 73"/>
                <a:gd name="T6" fmla="*/ 33 w 52"/>
                <a:gd name="T7" fmla="*/ 70 h 73"/>
                <a:gd name="T8" fmla="*/ 51 w 52"/>
                <a:gd name="T9" fmla="*/ 51 h 73"/>
                <a:gd name="T10" fmla="*/ 42 w 52"/>
                <a:gd name="T11" fmla="*/ 0 h 73"/>
                <a:gd name="T12" fmla="*/ 0 w 52"/>
                <a:gd name="T13" fmla="*/ 12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0" y="12"/>
                  </a:moveTo>
                  <a:cubicBezTo>
                    <a:pt x="10" y="59"/>
                    <a:pt x="10" y="59"/>
                    <a:pt x="10" y="59"/>
                  </a:cubicBezTo>
                  <a:cubicBezTo>
                    <a:pt x="12" y="73"/>
                    <a:pt x="21" y="72"/>
                    <a:pt x="33" y="70"/>
                  </a:cubicBezTo>
                  <a:cubicBezTo>
                    <a:pt x="33" y="70"/>
                    <a:pt x="33" y="70"/>
                    <a:pt x="33" y="70"/>
                  </a:cubicBezTo>
                  <a:cubicBezTo>
                    <a:pt x="44" y="68"/>
                    <a:pt x="52" y="63"/>
                    <a:pt x="51" y="51"/>
                  </a:cubicBezTo>
                  <a:cubicBezTo>
                    <a:pt x="42" y="0"/>
                    <a:pt x="42" y="0"/>
                    <a:pt x="42" y="0"/>
                  </a:cubicBezTo>
                  <a:lnTo>
                    <a:pt x="0" y="12"/>
                  </a:lnTo>
                  <a:close/>
                </a:path>
              </a:pathLst>
            </a:custGeom>
            <a:solidFill>
              <a:srgbClr val="FFC9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44" name="i$1i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9F86B31-67AB-496A-9B6D-5B3B08AF8346}"/>
                </a:ext>
              </a:extLst>
            </p:cNvPr>
            <p:cNvSpPr/>
            <p:nvPr/>
          </p:nvSpPr>
          <p:spPr bwMode="auto">
            <a:xfrm>
              <a:off x="6332538" y="2424113"/>
              <a:ext cx="196850" cy="203200"/>
            </a:xfrm>
            <a:custGeom>
              <a:avLst/>
              <a:gdLst>
                <a:gd name="T0" fmla="*/ 5 w 37"/>
                <a:gd name="T1" fmla="*/ 38 h 38"/>
                <a:gd name="T2" fmla="*/ 35 w 37"/>
                <a:gd name="T3" fmla="*/ 0 h 38"/>
                <a:gd name="T4" fmla="*/ 0 w 37"/>
                <a:gd name="T5" fmla="*/ 13 h 38"/>
                <a:gd name="T6" fmla="*/ 5 w 37"/>
                <a:gd name="T7" fmla="*/ 38 h 38"/>
              </a:gdLst>
              <a:ahLst/>
              <a:cxnLst>
                <a:cxn ang="0">
                  <a:pos x="T0" y="T1"/>
                </a:cxn>
                <a:cxn ang="0">
                  <a:pos x="T2" y="T3"/>
                </a:cxn>
                <a:cxn ang="0">
                  <a:pos x="T4" y="T5"/>
                </a:cxn>
                <a:cxn ang="0">
                  <a:pos x="T6" y="T7"/>
                </a:cxn>
              </a:cxnLst>
              <a:rect l="0" t="0" r="r" b="b"/>
              <a:pathLst>
                <a:path w="37" h="38">
                  <a:moveTo>
                    <a:pt x="5" y="38"/>
                  </a:moveTo>
                  <a:cubicBezTo>
                    <a:pt x="5" y="38"/>
                    <a:pt x="37" y="24"/>
                    <a:pt x="35" y="0"/>
                  </a:cubicBezTo>
                  <a:cubicBezTo>
                    <a:pt x="0" y="13"/>
                    <a:pt x="0" y="13"/>
                    <a:pt x="0" y="13"/>
                  </a:cubicBezTo>
                  <a:lnTo>
                    <a:pt x="5" y="38"/>
                  </a:lnTo>
                  <a:close/>
                </a:path>
              </a:pathLst>
            </a:custGeom>
            <a:solidFill>
              <a:srgbClr val="DD9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45" name="íṣļí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355133A-5460-4530-B3B2-98807464B6F7}"/>
                </a:ext>
              </a:extLst>
            </p:cNvPr>
            <p:cNvSpPr/>
            <p:nvPr/>
          </p:nvSpPr>
          <p:spPr bwMode="auto">
            <a:xfrm>
              <a:off x="6140451" y="2005013"/>
              <a:ext cx="415925" cy="547688"/>
            </a:xfrm>
            <a:custGeom>
              <a:avLst/>
              <a:gdLst>
                <a:gd name="T0" fmla="*/ 56 w 78"/>
                <a:gd name="T1" fmla="*/ 97 h 103"/>
                <a:gd name="T2" fmla="*/ 41 w 78"/>
                <a:gd name="T3" fmla="*/ 100 h 103"/>
                <a:gd name="T4" fmla="*/ 8 w 78"/>
                <a:gd name="T5" fmla="*/ 76 h 103"/>
                <a:gd name="T6" fmla="*/ 3 w 78"/>
                <a:gd name="T7" fmla="*/ 41 h 103"/>
                <a:gd name="T8" fmla="*/ 29 w 78"/>
                <a:gd name="T9" fmla="*/ 3 h 103"/>
                <a:gd name="T10" fmla="*/ 29 w 78"/>
                <a:gd name="T11" fmla="*/ 3 h 103"/>
                <a:gd name="T12" fmla="*/ 71 w 78"/>
                <a:gd name="T13" fmla="*/ 29 h 103"/>
                <a:gd name="T14" fmla="*/ 76 w 78"/>
                <a:gd name="T15" fmla="*/ 70 h 103"/>
                <a:gd name="T16" fmla="*/ 56 w 78"/>
                <a:gd name="T17" fmla="*/ 9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03">
                  <a:moveTo>
                    <a:pt x="56" y="97"/>
                  </a:moveTo>
                  <a:cubicBezTo>
                    <a:pt x="41" y="100"/>
                    <a:pt x="41" y="100"/>
                    <a:pt x="41" y="100"/>
                  </a:cubicBezTo>
                  <a:cubicBezTo>
                    <a:pt x="25" y="103"/>
                    <a:pt x="11" y="92"/>
                    <a:pt x="8" y="76"/>
                  </a:cubicBezTo>
                  <a:cubicBezTo>
                    <a:pt x="3" y="41"/>
                    <a:pt x="3" y="41"/>
                    <a:pt x="3" y="41"/>
                  </a:cubicBezTo>
                  <a:cubicBezTo>
                    <a:pt x="0" y="23"/>
                    <a:pt x="12" y="6"/>
                    <a:pt x="29" y="3"/>
                  </a:cubicBezTo>
                  <a:cubicBezTo>
                    <a:pt x="29" y="3"/>
                    <a:pt x="29" y="3"/>
                    <a:pt x="29" y="3"/>
                  </a:cubicBezTo>
                  <a:cubicBezTo>
                    <a:pt x="47" y="0"/>
                    <a:pt x="67" y="11"/>
                    <a:pt x="71" y="29"/>
                  </a:cubicBezTo>
                  <a:cubicBezTo>
                    <a:pt x="76" y="70"/>
                    <a:pt x="76" y="70"/>
                    <a:pt x="76" y="70"/>
                  </a:cubicBezTo>
                  <a:cubicBezTo>
                    <a:pt x="78" y="83"/>
                    <a:pt x="69" y="95"/>
                    <a:pt x="56" y="97"/>
                  </a:cubicBezTo>
                  <a:close/>
                </a:path>
              </a:pathLst>
            </a:custGeom>
            <a:solidFill>
              <a:srgbClr val="FFC9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46" name="íṡļï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58F2022-D5E7-472B-9871-BE1E6E2F3AF0}"/>
                </a:ext>
              </a:extLst>
            </p:cNvPr>
            <p:cNvSpPr/>
            <p:nvPr/>
          </p:nvSpPr>
          <p:spPr bwMode="auto">
            <a:xfrm>
              <a:off x="6262688" y="2344738"/>
              <a:ext cx="33338" cy="47625"/>
            </a:xfrm>
            <a:custGeom>
              <a:avLst/>
              <a:gdLst>
                <a:gd name="T0" fmla="*/ 0 w 6"/>
                <a:gd name="T1" fmla="*/ 0 h 9"/>
                <a:gd name="T2" fmla="*/ 0 w 6"/>
                <a:gd name="T3" fmla="*/ 7 h 9"/>
                <a:gd name="T4" fmla="*/ 3 w 6"/>
                <a:gd name="T5" fmla="*/ 9 h 9"/>
                <a:gd name="T6" fmla="*/ 6 w 6"/>
                <a:gd name="T7" fmla="*/ 9 h 9"/>
              </a:gdLst>
              <a:ahLst/>
              <a:cxnLst>
                <a:cxn ang="0">
                  <a:pos x="T0" y="T1"/>
                </a:cxn>
                <a:cxn ang="0">
                  <a:pos x="T2" y="T3"/>
                </a:cxn>
                <a:cxn ang="0">
                  <a:pos x="T4" y="T5"/>
                </a:cxn>
                <a:cxn ang="0">
                  <a:pos x="T6" y="T7"/>
                </a:cxn>
              </a:cxnLst>
              <a:rect l="0" t="0" r="r" b="b"/>
              <a:pathLst>
                <a:path w="6" h="9">
                  <a:moveTo>
                    <a:pt x="0" y="0"/>
                  </a:moveTo>
                  <a:cubicBezTo>
                    <a:pt x="0" y="7"/>
                    <a:pt x="0" y="7"/>
                    <a:pt x="0" y="7"/>
                  </a:cubicBezTo>
                  <a:cubicBezTo>
                    <a:pt x="0" y="8"/>
                    <a:pt x="1" y="9"/>
                    <a:pt x="3" y="9"/>
                  </a:cubicBezTo>
                  <a:cubicBezTo>
                    <a:pt x="6" y="9"/>
                    <a:pt x="6" y="9"/>
                    <a:pt x="6" y="9"/>
                  </a:cubicBezTo>
                </a:path>
              </a:pathLst>
            </a:custGeom>
            <a:noFill/>
            <a:ln w="11113" cap="rnd">
              <a:solidFill>
                <a:srgbClr val="131314"/>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147" name="ïṣli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6FD169C-D849-4A10-A20F-3184204B5BBA}"/>
                </a:ext>
              </a:extLst>
            </p:cNvPr>
            <p:cNvSpPr/>
            <p:nvPr/>
          </p:nvSpPr>
          <p:spPr bwMode="auto">
            <a:xfrm>
              <a:off x="6305551" y="2206626"/>
              <a:ext cx="85725" cy="38100"/>
            </a:xfrm>
            <a:custGeom>
              <a:avLst/>
              <a:gdLst>
                <a:gd name="T0" fmla="*/ 8 w 16"/>
                <a:gd name="T1" fmla="*/ 0 h 7"/>
                <a:gd name="T2" fmla="*/ 1 w 16"/>
                <a:gd name="T3" fmla="*/ 4 h 7"/>
                <a:gd name="T4" fmla="*/ 8 w 16"/>
                <a:gd name="T5" fmla="*/ 7 h 7"/>
                <a:gd name="T6" fmla="*/ 16 w 16"/>
                <a:gd name="T7" fmla="*/ 3 h 7"/>
                <a:gd name="T8" fmla="*/ 8 w 16"/>
                <a:gd name="T9" fmla="*/ 0 h 7"/>
              </a:gdLst>
              <a:ahLst/>
              <a:cxnLst>
                <a:cxn ang="0">
                  <a:pos x="T0" y="T1"/>
                </a:cxn>
                <a:cxn ang="0">
                  <a:pos x="T2" y="T3"/>
                </a:cxn>
                <a:cxn ang="0">
                  <a:pos x="T4" y="T5"/>
                </a:cxn>
                <a:cxn ang="0">
                  <a:pos x="T6" y="T7"/>
                </a:cxn>
                <a:cxn ang="0">
                  <a:pos x="T8" y="T9"/>
                </a:cxn>
              </a:cxnLst>
              <a:rect l="0" t="0" r="r" b="b"/>
              <a:pathLst>
                <a:path w="16" h="7">
                  <a:moveTo>
                    <a:pt x="8" y="0"/>
                  </a:moveTo>
                  <a:cubicBezTo>
                    <a:pt x="8" y="0"/>
                    <a:pt x="0" y="1"/>
                    <a:pt x="1" y="4"/>
                  </a:cubicBezTo>
                  <a:cubicBezTo>
                    <a:pt x="1" y="4"/>
                    <a:pt x="1" y="7"/>
                    <a:pt x="8" y="7"/>
                  </a:cubicBezTo>
                  <a:cubicBezTo>
                    <a:pt x="14" y="6"/>
                    <a:pt x="16" y="6"/>
                    <a:pt x="16" y="3"/>
                  </a:cubicBezTo>
                  <a:cubicBezTo>
                    <a:pt x="16" y="0"/>
                    <a:pt x="11" y="0"/>
                    <a:pt x="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48" name="íşlï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99D57B2-3108-4B1E-B8D3-B8953C04651F}"/>
                </a:ext>
              </a:extLst>
            </p:cNvPr>
            <p:cNvSpPr/>
            <p:nvPr/>
          </p:nvSpPr>
          <p:spPr bwMode="auto">
            <a:xfrm>
              <a:off x="6167438" y="2249488"/>
              <a:ext cx="69850" cy="42863"/>
            </a:xfrm>
            <a:custGeom>
              <a:avLst/>
              <a:gdLst>
                <a:gd name="T0" fmla="*/ 6 w 13"/>
                <a:gd name="T1" fmla="*/ 1 h 8"/>
                <a:gd name="T2" fmla="*/ 13 w 13"/>
                <a:gd name="T3" fmla="*/ 3 h 8"/>
                <a:gd name="T4" fmla="*/ 8 w 13"/>
                <a:gd name="T5" fmla="*/ 7 h 8"/>
                <a:gd name="T6" fmla="*/ 0 w 13"/>
                <a:gd name="T7" fmla="*/ 6 h 8"/>
                <a:gd name="T8" fmla="*/ 6 w 13"/>
                <a:gd name="T9" fmla="*/ 1 h 8"/>
              </a:gdLst>
              <a:ahLst/>
              <a:cxnLst>
                <a:cxn ang="0">
                  <a:pos x="T0" y="T1"/>
                </a:cxn>
                <a:cxn ang="0">
                  <a:pos x="T2" y="T3"/>
                </a:cxn>
                <a:cxn ang="0">
                  <a:pos x="T4" y="T5"/>
                </a:cxn>
                <a:cxn ang="0">
                  <a:pos x="T6" y="T7"/>
                </a:cxn>
                <a:cxn ang="0">
                  <a:pos x="T8" y="T9"/>
                </a:cxn>
              </a:cxnLst>
              <a:rect l="0" t="0" r="r" b="b"/>
              <a:pathLst>
                <a:path w="13" h="8">
                  <a:moveTo>
                    <a:pt x="6" y="1"/>
                  </a:moveTo>
                  <a:cubicBezTo>
                    <a:pt x="6" y="1"/>
                    <a:pt x="12" y="0"/>
                    <a:pt x="13" y="3"/>
                  </a:cubicBezTo>
                  <a:cubicBezTo>
                    <a:pt x="13" y="3"/>
                    <a:pt x="13" y="6"/>
                    <a:pt x="8" y="7"/>
                  </a:cubicBezTo>
                  <a:cubicBezTo>
                    <a:pt x="3" y="8"/>
                    <a:pt x="1" y="8"/>
                    <a:pt x="0" y="6"/>
                  </a:cubicBezTo>
                  <a:cubicBezTo>
                    <a:pt x="0" y="3"/>
                    <a:pt x="3" y="2"/>
                    <a:pt x="6"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49" name="îśḷi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B15360E-EE38-4FFB-814D-EE421AA0980C}"/>
                </a:ext>
              </a:extLst>
            </p:cNvPr>
            <p:cNvSpPr/>
            <p:nvPr/>
          </p:nvSpPr>
          <p:spPr bwMode="auto">
            <a:xfrm>
              <a:off x="6327776" y="2292351"/>
              <a:ext cx="25400" cy="31750"/>
            </a:xfrm>
            <a:custGeom>
              <a:avLst/>
              <a:gdLst>
                <a:gd name="T0" fmla="*/ 0 w 5"/>
                <a:gd name="T1" fmla="*/ 4 h 6"/>
                <a:gd name="T2" fmla="*/ 3 w 5"/>
                <a:gd name="T3" fmla="*/ 6 h 6"/>
                <a:gd name="T4" fmla="*/ 5 w 5"/>
                <a:gd name="T5" fmla="*/ 3 h 6"/>
                <a:gd name="T6" fmla="*/ 2 w 5"/>
                <a:gd name="T7" fmla="*/ 1 h 6"/>
                <a:gd name="T8" fmla="*/ 0 w 5"/>
                <a:gd name="T9" fmla="*/ 4 h 6"/>
              </a:gdLst>
              <a:ahLst/>
              <a:cxnLst>
                <a:cxn ang="0">
                  <a:pos x="T0" y="T1"/>
                </a:cxn>
                <a:cxn ang="0">
                  <a:pos x="T2" y="T3"/>
                </a:cxn>
                <a:cxn ang="0">
                  <a:pos x="T4" y="T5"/>
                </a:cxn>
                <a:cxn ang="0">
                  <a:pos x="T6" y="T7"/>
                </a:cxn>
                <a:cxn ang="0">
                  <a:pos x="T8" y="T9"/>
                </a:cxn>
              </a:cxnLst>
              <a:rect l="0" t="0" r="r" b="b"/>
              <a:pathLst>
                <a:path w="5" h="6">
                  <a:moveTo>
                    <a:pt x="0" y="4"/>
                  </a:moveTo>
                  <a:cubicBezTo>
                    <a:pt x="0" y="5"/>
                    <a:pt x="2" y="6"/>
                    <a:pt x="3" y="6"/>
                  </a:cubicBezTo>
                  <a:cubicBezTo>
                    <a:pt x="4" y="6"/>
                    <a:pt x="5" y="4"/>
                    <a:pt x="5" y="3"/>
                  </a:cubicBezTo>
                  <a:cubicBezTo>
                    <a:pt x="5" y="1"/>
                    <a:pt x="3" y="0"/>
                    <a:pt x="2" y="1"/>
                  </a:cubicBezTo>
                  <a:cubicBezTo>
                    <a:pt x="0" y="1"/>
                    <a:pt x="0" y="2"/>
                    <a:pt x="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50" name="íṣḻï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61C2454-CE2D-47A0-A67E-E0F684ABFD5F}"/>
                </a:ext>
              </a:extLst>
            </p:cNvPr>
            <p:cNvSpPr/>
            <p:nvPr/>
          </p:nvSpPr>
          <p:spPr bwMode="auto">
            <a:xfrm>
              <a:off x="6199188" y="2312988"/>
              <a:ext cx="31750" cy="31750"/>
            </a:xfrm>
            <a:custGeom>
              <a:avLst/>
              <a:gdLst>
                <a:gd name="T0" fmla="*/ 0 w 6"/>
                <a:gd name="T1" fmla="*/ 3 h 6"/>
                <a:gd name="T2" fmla="*/ 3 w 6"/>
                <a:gd name="T3" fmla="*/ 5 h 6"/>
                <a:gd name="T4" fmla="*/ 5 w 6"/>
                <a:gd name="T5" fmla="*/ 2 h 6"/>
                <a:gd name="T6" fmla="*/ 2 w 6"/>
                <a:gd name="T7" fmla="*/ 0 h 6"/>
                <a:gd name="T8" fmla="*/ 0 w 6"/>
                <a:gd name="T9" fmla="*/ 3 h 6"/>
              </a:gdLst>
              <a:ahLst/>
              <a:cxnLst>
                <a:cxn ang="0">
                  <a:pos x="T0" y="T1"/>
                </a:cxn>
                <a:cxn ang="0">
                  <a:pos x="T2" y="T3"/>
                </a:cxn>
                <a:cxn ang="0">
                  <a:pos x="T4" y="T5"/>
                </a:cxn>
                <a:cxn ang="0">
                  <a:pos x="T6" y="T7"/>
                </a:cxn>
                <a:cxn ang="0">
                  <a:pos x="T8" y="T9"/>
                </a:cxn>
              </a:cxnLst>
              <a:rect l="0" t="0" r="r" b="b"/>
              <a:pathLst>
                <a:path w="6" h="6">
                  <a:moveTo>
                    <a:pt x="0" y="3"/>
                  </a:moveTo>
                  <a:cubicBezTo>
                    <a:pt x="0" y="5"/>
                    <a:pt x="2" y="6"/>
                    <a:pt x="3" y="5"/>
                  </a:cubicBezTo>
                  <a:cubicBezTo>
                    <a:pt x="5" y="5"/>
                    <a:pt x="6" y="4"/>
                    <a:pt x="5" y="2"/>
                  </a:cubicBezTo>
                  <a:cubicBezTo>
                    <a:pt x="5" y="1"/>
                    <a:pt x="4" y="0"/>
                    <a:pt x="2" y="0"/>
                  </a:cubicBezTo>
                  <a:cubicBezTo>
                    <a:pt x="1" y="0"/>
                    <a:pt x="0" y="2"/>
                    <a:pt x="0"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51" name="ïŝľî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2015862-E523-4527-8169-E283E8C4A5F4}"/>
                </a:ext>
              </a:extLst>
            </p:cNvPr>
            <p:cNvSpPr/>
            <p:nvPr/>
          </p:nvSpPr>
          <p:spPr bwMode="auto">
            <a:xfrm>
              <a:off x="6237288" y="2403476"/>
              <a:ext cx="142875" cy="42863"/>
            </a:xfrm>
            <a:custGeom>
              <a:avLst/>
              <a:gdLst>
                <a:gd name="T0" fmla="*/ 0 w 27"/>
                <a:gd name="T1" fmla="*/ 8 h 8"/>
                <a:gd name="T2" fmla="*/ 1 w 27"/>
                <a:gd name="T3" fmla="*/ 3 h 8"/>
                <a:gd name="T4" fmla="*/ 6 w 27"/>
                <a:gd name="T5" fmla="*/ 1 h 8"/>
                <a:gd name="T6" fmla="*/ 19 w 27"/>
                <a:gd name="T7" fmla="*/ 0 h 8"/>
                <a:gd name="T8" fmla="*/ 23 w 27"/>
                <a:gd name="T9" fmla="*/ 1 h 8"/>
                <a:gd name="T10" fmla="*/ 27 w 27"/>
                <a:gd name="T11" fmla="*/ 6 h 8"/>
                <a:gd name="T12" fmla="*/ 0 w 2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0" y="8"/>
                  </a:moveTo>
                  <a:cubicBezTo>
                    <a:pt x="1" y="3"/>
                    <a:pt x="1" y="3"/>
                    <a:pt x="1" y="3"/>
                  </a:cubicBezTo>
                  <a:cubicBezTo>
                    <a:pt x="2" y="2"/>
                    <a:pt x="4" y="1"/>
                    <a:pt x="6" y="1"/>
                  </a:cubicBezTo>
                  <a:cubicBezTo>
                    <a:pt x="19" y="0"/>
                    <a:pt x="19" y="0"/>
                    <a:pt x="19" y="0"/>
                  </a:cubicBezTo>
                  <a:cubicBezTo>
                    <a:pt x="20" y="0"/>
                    <a:pt x="22" y="0"/>
                    <a:pt x="23" y="1"/>
                  </a:cubicBezTo>
                  <a:cubicBezTo>
                    <a:pt x="27" y="6"/>
                    <a:pt x="27" y="6"/>
                    <a:pt x="27" y="6"/>
                  </a:cubicBez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52" name="ïšļí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53F3667-5513-4EF9-89CC-2007C0F641DC}"/>
                </a:ext>
              </a:extLst>
            </p:cNvPr>
            <p:cNvSpPr/>
            <p:nvPr/>
          </p:nvSpPr>
          <p:spPr bwMode="auto">
            <a:xfrm>
              <a:off x="6237288" y="1993901"/>
              <a:ext cx="303213" cy="298450"/>
            </a:xfrm>
            <a:custGeom>
              <a:avLst/>
              <a:gdLst>
                <a:gd name="T0" fmla="*/ 46 w 57"/>
                <a:gd name="T1" fmla="*/ 56 h 56"/>
                <a:gd name="T2" fmla="*/ 39 w 57"/>
                <a:gd name="T3" fmla="*/ 31 h 56"/>
                <a:gd name="T4" fmla="*/ 0 w 57"/>
                <a:gd name="T5" fmla="*/ 15 h 56"/>
                <a:gd name="T6" fmla="*/ 14 w 57"/>
                <a:gd name="T7" fmla="*/ 0 h 56"/>
                <a:gd name="T8" fmla="*/ 46 w 57"/>
                <a:gd name="T9" fmla="*/ 5 h 56"/>
                <a:gd name="T10" fmla="*/ 57 w 57"/>
                <a:gd name="T11" fmla="*/ 26 h 56"/>
                <a:gd name="T12" fmla="*/ 56 w 57"/>
                <a:gd name="T13" fmla="*/ 44 h 56"/>
                <a:gd name="T14" fmla="*/ 46 w 57"/>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6">
                  <a:moveTo>
                    <a:pt x="46" y="56"/>
                  </a:moveTo>
                  <a:cubicBezTo>
                    <a:pt x="46" y="56"/>
                    <a:pt x="33" y="55"/>
                    <a:pt x="39" y="31"/>
                  </a:cubicBezTo>
                  <a:cubicBezTo>
                    <a:pt x="39" y="31"/>
                    <a:pt x="8" y="37"/>
                    <a:pt x="0" y="15"/>
                  </a:cubicBezTo>
                  <a:cubicBezTo>
                    <a:pt x="14" y="0"/>
                    <a:pt x="14" y="0"/>
                    <a:pt x="14" y="0"/>
                  </a:cubicBezTo>
                  <a:cubicBezTo>
                    <a:pt x="46" y="5"/>
                    <a:pt x="46" y="5"/>
                    <a:pt x="46" y="5"/>
                  </a:cubicBezTo>
                  <a:cubicBezTo>
                    <a:pt x="57" y="26"/>
                    <a:pt x="57" y="26"/>
                    <a:pt x="57" y="26"/>
                  </a:cubicBezTo>
                  <a:cubicBezTo>
                    <a:pt x="56" y="44"/>
                    <a:pt x="56" y="44"/>
                    <a:pt x="56" y="44"/>
                  </a:cubicBezTo>
                  <a:lnTo>
                    <a:pt x="4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53" name="îSlï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F93E3A4-9398-4A42-BBB9-BEE7BBE5272C}"/>
                </a:ext>
              </a:extLst>
            </p:cNvPr>
            <p:cNvSpPr/>
            <p:nvPr/>
          </p:nvSpPr>
          <p:spPr bwMode="auto">
            <a:xfrm>
              <a:off x="6475413" y="2201863"/>
              <a:ext cx="155575" cy="158750"/>
            </a:xfrm>
            <a:custGeom>
              <a:avLst/>
              <a:gdLst>
                <a:gd name="T0" fmla="*/ 28 w 29"/>
                <a:gd name="T1" fmla="*/ 12 h 30"/>
                <a:gd name="T2" fmla="*/ 17 w 29"/>
                <a:gd name="T3" fmla="*/ 28 h 30"/>
                <a:gd name="T4" fmla="*/ 1 w 29"/>
                <a:gd name="T5" fmla="*/ 17 h 30"/>
                <a:gd name="T6" fmla="*/ 12 w 29"/>
                <a:gd name="T7" fmla="*/ 2 h 30"/>
                <a:gd name="T8" fmla="*/ 28 w 29"/>
                <a:gd name="T9" fmla="*/ 12 h 30"/>
              </a:gdLst>
              <a:ahLst/>
              <a:cxnLst>
                <a:cxn ang="0">
                  <a:pos x="T0" y="T1"/>
                </a:cxn>
                <a:cxn ang="0">
                  <a:pos x="T2" y="T3"/>
                </a:cxn>
                <a:cxn ang="0">
                  <a:pos x="T4" y="T5"/>
                </a:cxn>
                <a:cxn ang="0">
                  <a:pos x="T6" y="T7"/>
                </a:cxn>
                <a:cxn ang="0">
                  <a:pos x="T8" y="T9"/>
                </a:cxn>
              </a:cxnLst>
              <a:rect l="0" t="0" r="r" b="b"/>
              <a:pathLst>
                <a:path w="29" h="30">
                  <a:moveTo>
                    <a:pt x="28" y="12"/>
                  </a:moveTo>
                  <a:cubicBezTo>
                    <a:pt x="29" y="20"/>
                    <a:pt x="24" y="27"/>
                    <a:pt x="17" y="28"/>
                  </a:cubicBezTo>
                  <a:cubicBezTo>
                    <a:pt x="10" y="30"/>
                    <a:pt x="3" y="25"/>
                    <a:pt x="1" y="17"/>
                  </a:cubicBezTo>
                  <a:cubicBezTo>
                    <a:pt x="0" y="10"/>
                    <a:pt x="5" y="3"/>
                    <a:pt x="12" y="2"/>
                  </a:cubicBezTo>
                  <a:cubicBezTo>
                    <a:pt x="19" y="0"/>
                    <a:pt x="26" y="5"/>
                    <a:pt x="28" y="12"/>
                  </a:cubicBezTo>
                  <a:close/>
                </a:path>
              </a:pathLst>
            </a:custGeom>
            <a:solidFill>
              <a:srgbClr val="FFC9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54" name="iṡḷí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D26B51C-6ED8-40CE-8538-A7C7AABA03E6}"/>
                </a:ext>
              </a:extLst>
            </p:cNvPr>
            <p:cNvSpPr/>
            <p:nvPr/>
          </p:nvSpPr>
          <p:spPr bwMode="auto">
            <a:xfrm>
              <a:off x="6524626" y="2254251"/>
              <a:ext cx="47625" cy="53975"/>
            </a:xfrm>
            <a:custGeom>
              <a:avLst/>
              <a:gdLst>
                <a:gd name="T0" fmla="*/ 2 w 9"/>
                <a:gd name="T1" fmla="*/ 10 h 10"/>
                <a:gd name="T2" fmla="*/ 9 w 9"/>
                <a:gd name="T3" fmla="*/ 0 h 10"/>
              </a:gdLst>
              <a:ahLst/>
              <a:cxnLst>
                <a:cxn ang="0">
                  <a:pos x="T0" y="T1"/>
                </a:cxn>
                <a:cxn ang="0">
                  <a:pos x="T2" y="T3"/>
                </a:cxn>
              </a:cxnLst>
              <a:rect l="0" t="0" r="r" b="b"/>
              <a:pathLst>
                <a:path w="9" h="10">
                  <a:moveTo>
                    <a:pt x="2" y="10"/>
                  </a:moveTo>
                  <a:cubicBezTo>
                    <a:pt x="2" y="10"/>
                    <a:pt x="0" y="0"/>
                    <a:pt x="9" y="0"/>
                  </a:cubicBezTo>
                </a:path>
              </a:pathLst>
            </a:custGeom>
            <a:noFill/>
            <a:ln w="11113" cap="rnd">
              <a:solidFill>
                <a:srgbClr val="131314"/>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155" name="ísḻ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1992825-264A-432E-A7E7-497D87E749B1}"/>
                </a:ext>
              </a:extLst>
            </p:cNvPr>
            <p:cNvSpPr/>
            <p:nvPr/>
          </p:nvSpPr>
          <p:spPr bwMode="auto">
            <a:xfrm>
              <a:off x="6162676" y="1952626"/>
              <a:ext cx="201613" cy="185738"/>
            </a:xfrm>
            <a:custGeom>
              <a:avLst/>
              <a:gdLst>
                <a:gd name="T0" fmla="*/ 14 w 38"/>
                <a:gd name="T1" fmla="*/ 23 h 35"/>
                <a:gd name="T2" fmla="*/ 0 w 38"/>
                <a:gd name="T3" fmla="*/ 35 h 35"/>
                <a:gd name="T4" fmla="*/ 4 w 38"/>
                <a:gd name="T5" fmla="*/ 6 h 35"/>
                <a:gd name="T6" fmla="*/ 23 w 38"/>
                <a:gd name="T7" fmla="*/ 0 h 35"/>
                <a:gd name="T8" fmla="*/ 38 w 38"/>
                <a:gd name="T9" fmla="*/ 4 h 35"/>
                <a:gd name="T10" fmla="*/ 35 w 38"/>
                <a:gd name="T11" fmla="*/ 23 h 35"/>
                <a:gd name="T12" fmla="*/ 14 w 38"/>
                <a:gd name="T13" fmla="*/ 23 h 35"/>
              </a:gdLst>
              <a:ahLst/>
              <a:cxnLst>
                <a:cxn ang="0">
                  <a:pos x="T0" y="T1"/>
                </a:cxn>
                <a:cxn ang="0">
                  <a:pos x="T2" y="T3"/>
                </a:cxn>
                <a:cxn ang="0">
                  <a:pos x="T4" y="T5"/>
                </a:cxn>
                <a:cxn ang="0">
                  <a:pos x="T6" y="T7"/>
                </a:cxn>
                <a:cxn ang="0">
                  <a:pos x="T8" y="T9"/>
                </a:cxn>
                <a:cxn ang="0">
                  <a:pos x="T10" y="T11"/>
                </a:cxn>
                <a:cxn ang="0">
                  <a:pos x="T12" y="T13"/>
                </a:cxn>
              </a:cxnLst>
              <a:rect l="0" t="0" r="r" b="b"/>
              <a:pathLst>
                <a:path w="38" h="35">
                  <a:moveTo>
                    <a:pt x="14" y="23"/>
                  </a:moveTo>
                  <a:cubicBezTo>
                    <a:pt x="14" y="23"/>
                    <a:pt x="4" y="25"/>
                    <a:pt x="0" y="35"/>
                  </a:cubicBezTo>
                  <a:cubicBezTo>
                    <a:pt x="4" y="6"/>
                    <a:pt x="4" y="6"/>
                    <a:pt x="4" y="6"/>
                  </a:cubicBezTo>
                  <a:cubicBezTo>
                    <a:pt x="23" y="0"/>
                    <a:pt x="23" y="0"/>
                    <a:pt x="23" y="0"/>
                  </a:cubicBezTo>
                  <a:cubicBezTo>
                    <a:pt x="38" y="4"/>
                    <a:pt x="38" y="4"/>
                    <a:pt x="38" y="4"/>
                  </a:cubicBezTo>
                  <a:cubicBezTo>
                    <a:pt x="35" y="23"/>
                    <a:pt x="35" y="23"/>
                    <a:pt x="35" y="23"/>
                  </a:cubicBezTo>
                  <a:lnTo>
                    <a:pt x="1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56" name="íş1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0C15FA3-A631-4F8C-9FA3-5D4FBE3A1442}"/>
                </a:ext>
              </a:extLst>
            </p:cNvPr>
            <p:cNvSpPr/>
            <p:nvPr/>
          </p:nvSpPr>
          <p:spPr bwMode="auto">
            <a:xfrm>
              <a:off x="6257926" y="2636838"/>
              <a:ext cx="373063" cy="153988"/>
            </a:xfrm>
            <a:custGeom>
              <a:avLst/>
              <a:gdLst>
                <a:gd name="T0" fmla="*/ 14 w 70"/>
                <a:gd name="T1" fmla="*/ 8 h 29"/>
                <a:gd name="T2" fmla="*/ 35 w 70"/>
                <a:gd name="T3" fmla="*/ 2 h 29"/>
                <a:gd name="T4" fmla="*/ 61 w 70"/>
                <a:gd name="T5" fmla="*/ 0 h 29"/>
                <a:gd name="T6" fmla="*/ 70 w 70"/>
                <a:gd name="T7" fmla="*/ 1 h 29"/>
                <a:gd name="T8" fmla="*/ 32 w 70"/>
                <a:gd name="T9" fmla="*/ 26 h 29"/>
                <a:gd name="T10" fmla="*/ 14 w 70"/>
                <a:gd name="T11" fmla="*/ 8 h 29"/>
              </a:gdLst>
              <a:ahLst/>
              <a:cxnLst>
                <a:cxn ang="0">
                  <a:pos x="T0" y="T1"/>
                </a:cxn>
                <a:cxn ang="0">
                  <a:pos x="T2" y="T3"/>
                </a:cxn>
                <a:cxn ang="0">
                  <a:pos x="T4" y="T5"/>
                </a:cxn>
                <a:cxn ang="0">
                  <a:pos x="T6" y="T7"/>
                </a:cxn>
                <a:cxn ang="0">
                  <a:pos x="T8" y="T9"/>
                </a:cxn>
                <a:cxn ang="0">
                  <a:pos x="T10" y="T11"/>
                </a:cxn>
              </a:cxnLst>
              <a:rect l="0" t="0" r="r" b="b"/>
              <a:pathLst>
                <a:path w="70" h="29">
                  <a:moveTo>
                    <a:pt x="14" y="8"/>
                  </a:moveTo>
                  <a:cubicBezTo>
                    <a:pt x="35" y="2"/>
                    <a:pt x="35" y="2"/>
                    <a:pt x="35" y="2"/>
                  </a:cubicBezTo>
                  <a:cubicBezTo>
                    <a:pt x="61" y="0"/>
                    <a:pt x="61" y="0"/>
                    <a:pt x="61" y="0"/>
                  </a:cubicBezTo>
                  <a:cubicBezTo>
                    <a:pt x="70" y="1"/>
                    <a:pt x="70" y="1"/>
                    <a:pt x="70" y="1"/>
                  </a:cubicBezTo>
                  <a:cubicBezTo>
                    <a:pt x="70" y="1"/>
                    <a:pt x="69" y="22"/>
                    <a:pt x="32" y="26"/>
                  </a:cubicBezTo>
                  <a:cubicBezTo>
                    <a:pt x="0" y="29"/>
                    <a:pt x="14" y="8"/>
                    <a:pt x="14" y="8"/>
                  </a:cubicBezTo>
                  <a:close/>
                </a:path>
              </a:pathLst>
            </a:custGeom>
            <a:solidFill>
              <a:srgbClr val="FFC9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57" name="îşlï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C416980-DDFD-4431-A499-9E814BC3C7C4}"/>
                </a:ext>
              </a:extLst>
            </p:cNvPr>
            <p:cNvSpPr/>
            <p:nvPr/>
          </p:nvSpPr>
          <p:spPr bwMode="auto">
            <a:xfrm flipH="1">
              <a:off x="3471863" y="5410201"/>
              <a:ext cx="5078413" cy="0"/>
            </a:xfrm>
            <a:prstGeom prst="line">
              <a:avLst/>
            </a:prstGeom>
            <a:noFill/>
            <a:ln w="22225" cap="flat">
              <a:solidFill>
                <a:srgbClr val="213033"/>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cs typeface="+mn-ea"/>
                <a:sym typeface="+mn-lt"/>
              </a:endParaRPr>
            </a:p>
          </p:txBody>
        </p:sp>
        <p:sp>
          <p:nvSpPr>
            <p:cNvPr id="158" name="îṡ1î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D91E7A9-EBAC-4EDA-9196-414D70911E5C}"/>
                </a:ext>
              </a:extLst>
            </p:cNvPr>
            <p:cNvSpPr/>
            <p:nvPr/>
          </p:nvSpPr>
          <p:spPr bwMode="auto">
            <a:xfrm>
              <a:off x="4349751" y="3551238"/>
              <a:ext cx="493713" cy="1858963"/>
            </a:xfrm>
            <a:custGeom>
              <a:avLst/>
              <a:gdLst>
                <a:gd name="T0" fmla="*/ 180 w 311"/>
                <a:gd name="T1" fmla="*/ 20 h 1171"/>
                <a:gd name="T2" fmla="*/ 0 w 311"/>
                <a:gd name="T3" fmla="*/ 1171 h 1171"/>
                <a:gd name="T4" fmla="*/ 53 w 311"/>
                <a:gd name="T5" fmla="*/ 1171 h 1171"/>
                <a:gd name="T6" fmla="*/ 311 w 311"/>
                <a:gd name="T7" fmla="*/ 0 h 1171"/>
                <a:gd name="T8" fmla="*/ 180 w 311"/>
                <a:gd name="T9" fmla="*/ 20 h 1171"/>
              </a:gdLst>
              <a:ahLst/>
              <a:cxnLst>
                <a:cxn ang="0">
                  <a:pos x="T0" y="T1"/>
                </a:cxn>
                <a:cxn ang="0">
                  <a:pos x="T2" y="T3"/>
                </a:cxn>
                <a:cxn ang="0">
                  <a:pos x="T4" y="T5"/>
                </a:cxn>
                <a:cxn ang="0">
                  <a:pos x="T6" y="T7"/>
                </a:cxn>
                <a:cxn ang="0">
                  <a:pos x="T8" y="T9"/>
                </a:cxn>
              </a:cxnLst>
              <a:rect l="0" t="0" r="r" b="b"/>
              <a:pathLst>
                <a:path w="311" h="1171">
                  <a:moveTo>
                    <a:pt x="180" y="20"/>
                  </a:moveTo>
                  <a:lnTo>
                    <a:pt x="0" y="1171"/>
                  </a:lnTo>
                  <a:lnTo>
                    <a:pt x="53" y="1171"/>
                  </a:lnTo>
                  <a:lnTo>
                    <a:pt x="311" y="0"/>
                  </a:lnTo>
                  <a:lnTo>
                    <a:pt x="180" y="20"/>
                  </a:lnTo>
                  <a:close/>
                </a:path>
              </a:pathLst>
            </a:custGeom>
            <a:solidFill>
              <a:srgbClr val="435D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59" name="íṩ1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990AF38-19CB-482B-B0ED-7403C312015E}"/>
                </a:ext>
              </a:extLst>
            </p:cNvPr>
            <p:cNvSpPr/>
            <p:nvPr/>
          </p:nvSpPr>
          <p:spPr bwMode="auto">
            <a:xfrm>
              <a:off x="7077076" y="3551238"/>
              <a:ext cx="500063" cy="1858963"/>
            </a:xfrm>
            <a:custGeom>
              <a:avLst/>
              <a:gdLst>
                <a:gd name="T0" fmla="*/ 131 w 315"/>
                <a:gd name="T1" fmla="*/ 20 h 1171"/>
                <a:gd name="T2" fmla="*/ 315 w 315"/>
                <a:gd name="T3" fmla="*/ 1171 h 1171"/>
                <a:gd name="T4" fmla="*/ 258 w 315"/>
                <a:gd name="T5" fmla="*/ 1171 h 1171"/>
                <a:gd name="T6" fmla="*/ 0 w 315"/>
                <a:gd name="T7" fmla="*/ 0 h 1171"/>
                <a:gd name="T8" fmla="*/ 131 w 315"/>
                <a:gd name="T9" fmla="*/ 20 h 1171"/>
              </a:gdLst>
              <a:ahLst/>
              <a:cxnLst>
                <a:cxn ang="0">
                  <a:pos x="T0" y="T1"/>
                </a:cxn>
                <a:cxn ang="0">
                  <a:pos x="T2" y="T3"/>
                </a:cxn>
                <a:cxn ang="0">
                  <a:pos x="T4" y="T5"/>
                </a:cxn>
                <a:cxn ang="0">
                  <a:pos x="T6" y="T7"/>
                </a:cxn>
                <a:cxn ang="0">
                  <a:pos x="T8" y="T9"/>
                </a:cxn>
              </a:cxnLst>
              <a:rect l="0" t="0" r="r" b="b"/>
              <a:pathLst>
                <a:path w="315" h="1171">
                  <a:moveTo>
                    <a:pt x="131" y="20"/>
                  </a:moveTo>
                  <a:lnTo>
                    <a:pt x="315" y="1171"/>
                  </a:lnTo>
                  <a:lnTo>
                    <a:pt x="258" y="1171"/>
                  </a:lnTo>
                  <a:lnTo>
                    <a:pt x="0" y="0"/>
                  </a:lnTo>
                  <a:lnTo>
                    <a:pt x="131" y="20"/>
                  </a:lnTo>
                  <a:close/>
                </a:path>
              </a:pathLst>
            </a:custGeom>
            <a:solidFill>
              <a:srgbClr val="435D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60" name="íśḻ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0D1C8A8-FE4A-41A6-8C05-7A504E94B690}"/>
                </a:ext>
              </a:extLst>
            </p:cNvPr>
            <p:cNvSpPr/>
            <p:nvPr/>
          </p:nvSpPr>
          <p:spPr bwMode="auto">
            <a:xfrm>
              <a:off x="4046538" y="3508376"/>
              <a:ext cx="3806825" cy="160338"/>
            </a:xfrm>
            <a:prstGeom prst="rect">
              <a:avLst/>
            </a:prstGeom>
            <a:solidFill>
              <a:srgbClr val="21303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61" name="íšľî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306B426-0ACA-4DDA-AF3A-C68956C3B7D1}"/>
                </a:ext>
              </a:extLst>
            </p:cNvPr>
            <p:cNvSpPr/>
            <p:nvPr/>
          </p:nvSpPr>
          <p:spPr bwMode="auto">
            <a:xfrm>
              <a:off x="4535488" y="3221038"/>
              <a:ext cx="393700" cy="287338"/>
            </a:xfrm>
            <a:custGeom>
              <a:avLst/>
              <a:gdLst>
                <a:gd name="T0" fmla="*/ 66 w 74"/>
                <a:gd name="T1" fmla="*/ 1 h 54"/>
                <a:gd name="T2" fmla="*/ 37 w 74"/>
                <a:gd name="T3" fmla="*/ 52 h 54"/>
                <a:gd name="T4" fmla="*/ 8 w 74"/>
                <a:gd name="T5" fmla="*/ 0 h 54"/>
                <a:gd name="T6" fmla="*/ 66 w 74"/>
                <a:gd name="T7" fmla="*/ 1 h 54"/>
              </a:gdLst>
              <a:ahLst/>
              <a:cxnLst>
                <a:cxn ang="0">
                  <a:pos x="T0" y="T1"/>
                </a:cxn>
                <a:cxn ang="0">
                  <a:pos x="T2" y="T3"/>
                </a:cxn>
                <a:cxn ang="0">
                  <a:pos x="T4" y="T5"/>
                </a:cxn>
                <a:cxn ang="0">
                  <a:pos x="T6" y="T7"/>
                </a:cxn>
              </a:cxnLst>
              <a:rect l="0" t="0" r="r" b="b"/>
              <a:pathLst>
                <a:path w="74" h="54">
                  <a:moveTo>
                    <a:pt x="66" y="1"/>
                  </a:moveTo>
                  <a:cubicBezTo>
                    <a:pt x="66" y="1"/>
                    <a:pt x="74" y="51"/>
                    <a:pt x="37" y="52"/>
                  </a:cubicBezTo>
                  <a:cubicBezTo>
                    <a:pt x="0" y="54"/>
                    <a:pt x="8" y="0"/>
                    <a:pt x="8" y="0"/>
                  </a:cubicBezTo>
                  <a:lnTo>
                    <a:pt x="66" y="1"/>
                  </a:lnTo>
                  <a:close/>
                </a:path>
              </a:pathLst>
            </a:custGeom>
            <a:solidFill>
              <a:srgbClr val="D9D9D9"/>
            </a:solidFill>
            <a:ln>
              <a:noFill/>
            </a:ln>
          </p:spPr>
          <p:txBody>
            <a:bodyPr anchor="ctr"/>
            <a:lstStyle/>
            <a:p>
              <a:pPr algn="ctr"/>
              <a:endParaRPr>
                <a:cs typeface="+mn-ea"/>
                <a:sym typeface="+mn-lt"/>
              </a:endParaRPr>
            </a:p>
          </p:txBody>
        </p:sp>
        <p:sp>
          <p:nvSpPr>
            <p:cNvPr id="162" name="iŝḷï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69831F5-4B97-481D-BC1A-B9D5DDF92C16}"/>
                </a:ext>
              </a:extLst>
            </p:cNvPr>
            <p:cNvSpPr/>
            <p:nvPr/>
          </p:nvSpPr>
          <p:spPr bwMode="auto">
            <a:xfrm>
              <a:off x="4460876" y="3254376"/>
              <a:ext cx="192088" cy="190500"/>
            </a:xfrm>
            <a:custGeom>
              <a:avLst/>
              <a:gdLst>
                <a:gd name="T0" fmla="*/ 18 w 36"/>
                <a:gd name="T1" fmla="*/ 35 h 36"/>
                <a:gd name="T2" fmla="*/ 0 w 36"/>
                <a:gd name="T3" fmla="*/ 18 h 36"/>
                <a:gd name="T4" fmla="*/ 17 w 36"/>
                <a:gd name="T5" fmla="*/ 0 h 36"/>
                <a:gd name="T6" fmla="*/ 35 w 36"/>
                <a:gd name="T7" fmla="*/ 17 h 36"/>
                <a:gd name="T8" fmla="*/ 18 w 36"/>
                <a:gd name="T9" fmla="*/ 35 h 36"/>
                <a:gd name="T10" fmla="*/ 18 w 36"/>
                <a:gd name="T11" fmla="*/ 6 h 36"/>
                <a:gd name="T12" fmla="*/ 6 w 36"/>
                <a:gd name="T13" fmla="*/ 18 h 36"/>
                <a:gd name="T14" fmla="*/ 18 w 36"/>
                <a:gd name="T15" fmla="*/ 30 h 36"/>
                <a:gd name="T16" fmla="*/ 30 w 36"/>
                <a:gd name="T17" fmla="*/ 17 h 36"/>
                <a:gd name="T18" fmla="*/ 18 w 36"/>
                <a:gd name="T1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5"/>
                  </a:moveTo>
                  <a:cubicBezTo>
                    <a:pt x="9" y="36"/>
                    <a:pt x="1" y="28"/>
                    <a:pt x="0" y="18"/>
                  </a:cubicBezTo>
                  <a:cubicBezTo>
                    <a:pt x="0" y="8"/>
                    <a:pt x="8" y="0"/>
                    <a:pt x="17" y="0"/>
                  </a:cubicBezTo>
                  <a:cubicBezTo>
                    <a:pt x="27" y="0"/>
                    <a:pt x="35" y="7"/>
                    <a:pt x="35" y="17"/>
                  </a:cubicBezTo>
                  <a:cubicBezTo>
                    <a:pt x="36" y="27"/>
                    <a:pt x="28" y="35"/>
                    <a:pt x="18" y="35"/>
                  </a:cubicBezTo>
                  <a:close/>
                  <a:moveTo>
                    <a:pt x="18" y="6"/>
                  </a:moveTo>
                  <a:cubicBezTo>
                    <a:pt x="11" y="6"/>
                    <a:pt x="6" y="11"/>
                    <a:pt x="6" y="18"/>
                  </a:cubicBezTo>
                  <a:cubicBezTo>
                    <a:pt x="6" y="25"/>
                    <a:pt x="12" y="30"/>
                    <a:pt x="18" y="30"/>
                  </a:cubicBezTo>
                  <a:cubicBezTo>
                    <a:pt x="25" y="30"/>
                    <a:pt x="30" y="24"/>
                    <a:pt x="30" y="17"/>
                  </a:cubicBezTo>
                  <a:cubicBezTo>
                    <a:pt x="30" y="11"/>
                    <a:pt x="24" y="5"/>
                    <a:pt x="18" y="6"/>
                  </a:cubicBezTo>
                  <a:close/>
                </a:path>
              </a:pathLst>
            </a:custGeom>
            <a:solidFill>
              <a:srgbClr val="D9D9D9"/>
            </a:solidFill>
            <a:ln>
              <a:noFill/>
            </a:ln>
          </p:spPr>
          <p:txBody>
            <a:bodyPr anchor="ctr"/>
            <a:lstStyle/>
            <a:p>
              <a:pPr algn="ctr"/>
              <a:endParaRPr>
                <a:cs typeface="+mn-ea"/>
                <a:sym typeface="+mn-lt"/>
              </a:endParaRPr>
            </a:p>
          </p:txBody>
        </p:sp>
        <p:sp>
          <p:nvSpPr>
            <p:cNvPr id="163" name="ïSľî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10D7609-5BFE-4249-BD45-F943F1DC19EA}"/>
                </a:ext>
              </a:extLst>
            </p:cNvPr>
            <p:cNvSpPr/>
            <p:nvPr/>
          </p:nvSpPr>
          <p:spPr bwMode="auto">
            <a:xfrm>
              <a:off x="4610101" y="2520951"/>
              <a:ext cx="249238" cy="514350"/>
            </a:xfrm>
            <a:custGeom>
              <a:avLst/>
              <a:gdLst>
                <a:gd name="T0" fmla="*/ 30 w 47"/>
                <a:gd name="T1" fmla="*/ 97 h 97"/>
                <a:gd name="T2" fmla="*/ 26 w 47"/>
                <a:gd name="T3" fmla="*/ 56 h 97"/>
                <a:gd name="T4" fmla="*/ 37 w 47"/>
                <a:gd name="T5" fmla="*/ 0 h 97"/>
              </a:gdLst>
              <a:ahLst/>
              <a:cxnLst>
                <a:cxn ang="0">
                  <a:pos x="T0" y="T1"/>
                </a:cxn>
                <a:cxn ang="0">
                  <a:pos x="T2" y="T3"/>
                </a:cxn>
                <a:cxn ang="0">
                  <a:pos x="T4" y="T5"/>
                </a:cxn>
              </a:cxnLst>
              <a:rect l="0" t="0" r="r" b="b"/>
              <a:pathLst>
                <a:path w="47" h="97">
                  <a:moveTo>
                    <a:pt x="30" y="97"/>
                  </a:moveTo>
                  <a:cubicBezTo>
                    <a:pt x="30" y="97"/>
                    <a:pt x="47" y="72"/>
                    <a:pt x="26" y="56"/>
                  </a:cubicBezTo>
                  <a:cubicBezTo>
                    <a:pt x="0" y="37"/>
                    <a:pt x="37" y="0"/>
                    <a:pt x="37" y="0"/>
                  </a:cubicBezTo>
                </a:path>
              </a:pathLst>
            </a:custGeom>
            <a:noFill/>
            <a:ln w="15875" cap="flat">
              <a:solidFill>
                <a:schemeClr val="bg1">
                  <a:lumMod val="85000"/>
                </a:schemeClr>
              </a:solidFill>
              <a:prstDash val="solid"/>
              <a:miter lim="800000"/>
              <a:headEnd/>
              <a:tailEnd/>
            </a:ln>
          </p:spPr>
          <p:txBody>
            <a:bodyPr anchor="ctr"/>
            <a:lstStyle/>
            <a:p>
              <a:pPr algn="ctr"/>
              <a:endParaRPr>
                <a:cs typeface="+mn-ea"/>
                <a:sym typeface="+mn-lt"/>
              </a:endParaRPr>
            </a:p>
          </p:txBody>
        </p:sp>
        <p:sp>
          <p:nvSpPr>
            <p:cNvPr id="164" name="iṧļî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57FA521-35C6-4BA6-AC53-370EBCF1B1EE}"/>
                </a:ext>
              </a:extLst>
            </p:cNvPr>
            <p:cNvSpPr/>
            <p:nvPr/>
          </p:nvSpPr>
          <p:spPr bwMode="auto">
            <a:xfrm>
              <a:off x="4481513" y="2647951"/>
              <a:ext cx="260350" cy="446088"/>
            </a:xfrm>
            <a:custGeom>
              <a:avLst/>
              <a:gdLst>
                <a:gd name="T0" fmla="*/ 22 w 49"/>
                <a:gd name="T1" fmla="*/ 0 h 84"/>
                <a:gd name="T2" fmla="*/ 26 w 49"/>
                <a:gd name="T3" fmla="*/ 50 h 84"/>
                <a:gd name="T4" fmla="*/ 32 w 49"/>
                <a:gd name="T5" fmla="*/ 84 h 84"/>
              </a:gdLst>
              <a:ahLst/>
              <a:cxnLst>
                <a:cxn ang="0">
                  <a:pos x="T0" y="T1"/>
                </a:cxn>
                <a:cxn ang="0">
                  <a:pos x="T2" y="T3"/>
                </a:cxn>
                <a:cxn ang="0">
                  <a:pos x="T4" y="T5"/>
                </a:cxn>
              </a:cxnLst>
              <a:rect l="0" t="0" r="r" b="b"/>
              <a:pathLst>
                <a:path w="49" h="84">
                  <a:moveTo>
                    <a:pt x="22" y="0"/>
                  </a:moveTo>
                  <a:cubicBezTo>
                    <a:pt x="22" y="0"/>
                    <a:pt x="0" y="35"/>
                    <a:pt x="26" y="50"/>
                  </a:cubicBezTo>
                  <a:cubicBezTo>
                    <a:pt x="49" y="64"/>
                    <a:pt x="32" y="84"/>
                    <a:pt x="32" y="84"/>
                  </a:cubicBezTo>
                </a:path>
              </a:pathLst>
            </a:custGeom>
            <a:noFill/>
            <a:ln w="15875" cap="flat">
              <a:solidFill>
                <a:schemeClr val="bg1">
                  <a:lumMod val="85000"/>
                </a:schemeClr>
              </a:solidFill>
              <a:prstDash val="solid"/>
              <a:miter lim="800000"/>
              <a:headEnd/>
              <a:tailEnd/>
            </a:ln>
          </p:spPr>
          <p:txBody>
            <a:bodyPr anchor="ctr"/>
            <a:lstStyle/>
            <a:p>
              <a:pPr algn="ctr"/>
              <a:endParaRPr>
                <a:cs typeface="+mn-ea"/>
                <a:sym typeface="+mn-lt"/>
              </a:endParaRPr>
            </a:p>
          </p:txBody>
        </p:sp>
      </p:grpSp>
    </p:spTree>
    <p:extLst>
      <p:ext uri="{BB962C8B-B14F-4D97-AF65-F5344CB8AC3E}">
        <p14:creationId xmlns:p14="http://schemas.microsoft.com/office/powerpoint/2010/main" val="3457672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sym typeface="+mn-lt"/>
              </a:rPr>
              <a:t>索引</a:t>
            </a:r>
            <a:r>
              <a:rPr lang="zh-CN" altLang="en-US" dirty="0" smtClean="0">
                <a:cs typeface="+mn-ea"/>
                <a:sym typeface="+mn-lt"/>
              </a:rPr>
              <a:t>优化</a:t>
            </a:r>
            <a:r>
              <a:rPr lang="zh-CN" altLang="en-US" dirty="0">
                <a:cs typeface="+mn-ea"/>
                <a:sym typeface="+mn-lt"/>
              </a:rPr>
              <a:t>小技巧</a:t>
            </a:r>
          </a:p>
        </p:txBody>
      </p:sp>
      <p:sp>
        <p:nvSpPr>
          <p:cNvPr id="3" name="内容占位符 2"/>
          <p:cNvSpPr>
            <a:spLocks noGrp="1"/>
          </p:cNvSpPr>
          <p:nvPr>
            <p:ph idx="1"/>
          </p:nvPr>
        </p:nvSpPr>
        <p:spPr/>
        <p:txBody>
          <a:bodyPr/>
          <a:lstStyle/>
          <a:p>
            <a:pPr marL="0" indent="0">
              <a:buNone/>
            </a:pPr>
            <a:endParaRPr lang="en-US" altLang="zh-CN" dirty="0" smtClean="0">
              <a:solidFill>
                <a:srgbClr val="4965FF"/>
              </a:solidFill>
              <a:latin typeface="+mn-ea"/>
              <a:ea typeface="+mn-ea"/>
              <a:cs typeface="+mn-ea"/>
              <a:sym typeface="+mn-lt"/>
            </a:endParaRPr>
          </a:p>
          <a:p>
            <a:pPr marL="0" indent="0">
              <a:buNone/>
            </a:pPr>
            <a:r>
              <a:rPr lang="zh-CN" altLang="en-US" dirty="0" smtClean="0">
                <a:solidFill>
                  <a:srgbClr val="4965FF"/>
                </a:solidFill>
                <a:latin typeface="+mn-ea"/>
                <a:ea typeface="+mn-ea"/>
                <a:cs typeface="+mn-ea"/>
                <a:sym typeface="+mn-lt"/>
              </a:rPr>
              <a:t>与索引列完全匹配</a:t>
            </a:r>
            <a:endParaRPr lang="en-US" altLang="zh-CN" dirty="0" smtClean="0">
              <a:solidFill>
                <a:srgbClr val="4965FF"/>
              </a:solidFill>
              <a:latin typeface="+mn-ea"/>
              <a:ea typeface="+mn-ea"/>
              <a:cs typeface="+mn-ea"/>
              <a:sym typeface="+mn-lt"/>
            </a:endParaRPr>
          </a:p>
          <a:p>
            <a:pPr marL="0" indent="0">
              <a:buNone/>
            </a:pPr>
            <a:endParaRPr lang="en-US" altLang="zh-CN" dirty="0" smtClean="0">
              <a:latin typeface="+mn-lt"/>
              <a:ea typeface="+mn-ea"/>
              <a:cs typeface="+mn-ea"/>
              <a:sym typeface="+mn-lt"/>
            </a:endParaRPr>
          </a:p>
          <a:p>
            <a:endParaRPr lang="en-US" altLang="zh-CN" dirty="0" smtClean="0">
              <a:latin typeface="+mn-lt"/>
              <a:ea typeface="+mn-ea"/>
              <a:cs typeface="+mn-ea"/>
              <a:sym typeface="+mn-lt"/>
            </a:endParaRPr>
          </a:p>
          <a:p>
            <a:endParaRPr lang="en-US" altLang="zh-CN" dirty="0" smtClean="0">
              <a:latin typeface="+mn-lt"/>
              <a:ea typeface="+mn-ea"/>
              <a:cs typeface="+mn-ea"/>
              <a:sym typeface="+mn-lt"/>
            </a:endParaRPr>
          </a:p>
          <a:p>
            <a:endParaRPr lang="en-US" altLang="zh-CN" dirty="0" smtClean="0">
              <a:latin typeface="+mn-lt"/>
              <a:ea typeface="+mn-ea"/>
              <a:cs typeface="+mn-ea"/>
              <a:sym typeface="+mn-lt"/>
            </a:endParaRPr>
          </a:p>
          <a:p>
            <a:endParaRPr lang="en-US" altLang="zh-CN" dirty="0" smtClean="0">
              <a:latin typeface="+mn-lt"/>
              <a:ea typeface="+mn-ea"/>
              <a:cs typeface="+mn-ea"/>
              <a:sym typeface="+mn-lt"/>
            </a:endParaRPr>
          </a:p>
          <a:p>
            <a:pPr marL="0" indent="0">
              <a:buNone/>
            </a:pPr>
            <a:r>
              <a:rPr lang="zh-CN" altLang="en-US" dirty="0" smtClean="0">
                <a:latin typeface="+mn-lt"/>
                <a:ea typeface="+mn-ea"/>
                <a:cs typeface="+mn-ea"/>
                <a:sym typeface="+mn-lt"/>
              </a:rPr>
              <a:t>    </a:t>
            </a:r>
            <a:r>
              <a:rPr lang="zh-CN" altLang="en-US" dirty="0" smtClean="0">
                <a:solidFill>
                  <a:srgbClr val="4965FF"/>
                </a:solidFill>
                <a:latin typeface="+mn-ea"/>
                <a:ea typeface="+mn-ea"/>
                <a:cs typeface="+mn-ea"/>
                <a:sym typeface="+mn-lt"/>
              </a:rPr>
              <a:t>遵循最左匹配原则。如果不是按照索引的最左列开始，则无法使用索引</a:t>
            </a:r>
            <a:endParaRPr lang="en-US" altLang="zh-CN" dirty="0" smtClean="0">
              <a:solidFill>
                <a:srgbClr val="4965FF"/>
              </a:solidFill>
              <a:latin typeface="+mn-ea"/>
              <a:ea typeface="+mn-ea"/>
              <a:cs typeface="+mn-ea"/>
              <a:sym typeface="+mn-lt"/>
            </a:endParaRPr>
          </a:p>
        </p:txBody>
      </p:sp>
      <p:pic>
        <p:nvPicPr>
          <p:cNvPr id="4" name="图片 3"/>
          <p:cNvPicPr>
            <a:picLocks noChangeAspect="1"/>
          </p:cNvPicPr>
          <p:nvPr/>
        </p:nvPicPr>
        <p:blipFill>
          <a:blip r:embed="rId2"/>
          <a:stretch>
            <a:fillRect/>
          </a:stretch>
        </p:blipFill>
        <p:spPr>
          <a:xfrm>
            <a:off x="428908" y="1824867"/>
            <a:ext cx="11619047" cy="1532695"/>
          </a:xfrm>
          <a:prstGeom prst="rect">
            <a:avLst/>
          </a:prstGeom>
        </p:spPr>
      </p:pic>
      <p:pic>
        <p:nvPicPr>
          <p:cNvPr id="5" name="图片 4"/>
          <p:cNvPicPr>
            <a:picLocks noChangeAspect="1"/>
          </p:cNvPicPr>
          <p:nvPr/>
        </p:nvPicPr>
        <p:blipFill>
          <a:blip r:embed="rId3"/>
          <a:stretch>
            <a:fillRect/>
          </a:stretch>
        </p:blipFill>
        <p:spPr>
          <a:xfrm>
            <a:off x="295275" y="4555514"/>
            <a:ext cx="11342857" cy="1453400"/>
          </a:xfrm>
          <a:prstGeom prst="rect">
            <a:avLst/>
          </a:prstGeom>
        </p:spPr>
      </p:pic>
    </p:spTree>
    <p:extLst>
      <p:ext uri="{BB962C8B-B14F-4D97-AF65-F5344CB8AC3E}">
        <p14:creationId xmlns:p14="http://schemas.microsoft.com/office/powerpoint/2010/main" val="8909767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cs typeface="+mn-ea"/>
                <a:sym typeface="+mn-lt"/>
              </a:rPr>
              <a:t>索引优化</a:t>
            </a:r>
            <a:endParaRPr lang="zh-CN" altLang="en-US" dirty="0">
              <a:latin typeface="+mn-lt"/>
              <a:ea typeface="+mn-ea"/>
              <a:cs typeface="+mn-ea"/>
              <a:sym typeface="+mn-lt"/>
            </a:endParaRPr>
          </a:p>
        </p:txBody>
      </p:sp>
      <p:sp>
        <p:nvSpPr>
          <p:cNvPr id="3" name="内容占位符 2"/>
          <p:cNvSpPr>
            <a:spLocks noGrp="1"/>
          </p:cNvSpPr>
          <p:nvPr>
            <p:ph idx="1"/>
          </p:nvPr>
        </p:nvSpPr>
        <p:spPr/>
        <p:txBody>
          <a:bodyPr/>
          <a:lstStyle/>
          <a:p>
            <a:pPr marL="0" indent="0">
              <a:buNone/>
            </a:pPr>
            <a:endParaRPr lang="en-US" altLang="zh-CN" dirty="0" smtClean="0">
              <a:latin typeface="+mn-lt"/>
              <a:ea typeface="+mn-ea"/>
              <a:cs typeface="+mn-ea"/>
              <a:sym typeface="+mn-lt"/>
            </a:endParaRPr>
          </a:p>
          <a:p>
            <a:pPr marL="0" indent="0">
              <a:buNone/>
            </a:pPr>
            <a:r>
              <a:rPr lang="en-US" altLang="zh-CN" dirty="0">
                <a:latin typeface="+mn-lt"/>
                <a:ea typeface="+mn-ea"/>
                <a:cs typeface="+mn-ea"/>
                <a:sym typeface="+mn-lt"/>
              </a:rPr>
              <a:t> </a:t>
            </a:r>
            <a:r>
              <a:rPr lang="en-US" altLang="zh-CN" dirty="0" smtClean="0">
                <a:latin typeface="+mn-lt"/>
                <a:ea typeface="+mn-ea"/>
                <a:cs typeface="+mn-ea"/>
                <a:sym typeface="+mn-lt"/>
              </a:rPr>
              <a:t> </a:t>
            </a:r>
            <a:r>
              <a:rPr lang="zh-CN" altLang="en-US" dirty="0" smtClean="0">
                <a:solidFill>
                  <a:srgbClr val="4965FF"/>
                </a:solidFill>
                <a:latin typeface="+mn-ea"/>
                <a:ea typeface="+mn-ea"/>
                <a:cs typeface="+mn-ea"/>
                <a:sym typeface="+mn-lt"/>
              </a:rPr>
              <a:t>不要跳过索引的中间列。被跳过的列的前面列会走索引，后面的列不会走索引</a:t>
            </a:r>
            <a:endParaRPr lang="en-US" altLang="zh-CN" dirty="0" smtClean="0">
              <a:solidFill>
                <a:srgbClr val="4965FF"/>
              </a:solidFill>
              <a:latin typeface="+mn-ea"/>
              <a:ea typeface="+mn-ea"/>
              <a:cs typeface="+mn-ea"/>
              <a:sym typeface="+mn-lt"/>
            </a:endParaRPr>
          </a:p>
          <a:p>
            <a:pPr marL="0" indent="0">
              <a:buNone/>
            </a:pPr>
            <a:endParaRPr lang="zh-CN" altLang="en-US" dirty="0">
              <a:latin typeface="+mn-lt"/>
              <a:ea typeface="+mn-ea"/>
              <a:cs typeface="+mn-ea"/>
              <a:sym typeface="+mn-lt"/>
            </a:endParaRPr>
          </a:p>
        </p:txBody>
      </p:sp>
      <p:pic>
        <p:nvPicPr>
          <p:cNvPr id="4" name="图片 3"/>
          <p:cNvPicPr>
            <a:picLocks noChangeAspect="1"/>
          </p:cNvPicPr>
          <p:nvPr/>
        </p:nvPicPr>
        <p:blipFill>
          <a:blip r:embed="rId2"/>
          <a:stretch>
            <a:fillRect/>
          </a:stretch>
        </p:blipFill>
        <p:spPr>
          <a:xfrm>
            <a:off x="553863" y="2051713"/>
            <a:ext cx="11295238" cy="1413409"/>
          </a:xfrm>
          <a:prstGeom prst="rect">
            <a:avLst/>
          </a:prstGeom>
        </p:spPr>
      </p:pic>
      <p:pic>
        <p:nvPicPr>
          <p:cNvPr id="5" name="图片 4"/>
          <p:cNvPicPr>
            <a:picLocks noChangeAspect="1"/>
          </p:cNvPicPr>
          <p:nvPr/>
        </p:nvPicPr>
        <p:blipFill>
          <a:blip r:embed="rId3"/>
          <a:stretch>
            <a:fillRect/>
          </a:stretch>
        </p:blipFill>
        <p:spPr>
          <a:xfrm>
            <a:off x="553863" y="4082447"/>
            <a:ext cx="11304762" cy="1403953"/>
          </a:xfrm>
          <a:prstGeom prst="rect">
            <a:avLst/>
          </a:prstGeom>
        </p:spPr>
      </p:pic>
    </p:spTree>
    <p:extLst>
      <p:ext uri="{BB962C8B-B14F-4D97-AF65-F5344CB8AC3E}">
        <p14:creationId xmlns:p14="http://schemas.microsoft.com/office/powerpoint/2010/main" val="10554060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mn-ea"/>
                <a:sym typeface="+mn-lt"/>
              </a:rPr>
              <a:t>索引优化</a:t>
            </a:r>
            <a:endParaRPr lang="zh-CN" altLang="en-US" dirty="0">
              <a:latin typeface="+mn-lt"/>
              <a:ea typeface="+mn-ea"/>
              <a:cs typeface="+mn-ea"/>
              <a:sym typeface="+mn-lt"/>
            </a:endParaRPr>
          </a:p>
        </p:txBody>
      </p:sp>
      <p:sp>
        <p:nvSpPr>
          <p:cNvPr id="3" name="内容占位符 2"/>
          <p:cNvSpPr>
            <a:spLocks noGrp="1"/>
          </p:cNvSpPr>
          <p:nvPr>
            <p:ph idx="1"/>
          </p:nvPr>
        </p:nvSpPr>
        <p:spPr/>
        <p:txBody>
          <a:bodyPr/>
          <a:lstStyle/>
          <a:p>
            <a:pPr marL="0" indent="0">
              <a:buNone/>
            </a:pPr>
            <a:endParaRPr lang="en-US" altLang="zh-CN" dirty="0" smtClean="0">
              <a:latin typeface="+mn-lt"/>
              <a:ea typeface="+mn-ea"/>
              <a:cs typeface="+mn-ea"/>
              <a:sym typeface="+mn-lt"/>
            </a:endParaRPr>
          </a:p>
          <a:p>
            <a:pPr marL="0" indent="0">
              <a:buNone/>
            </a:pPr>
            <a:endParaRPr lang="en-US" altLang="zh-CN" dirty="0">
              <a:latin typeface="+mn-lt"/>
              <a:ea typeface="+mn-ea"/>
              <a:cs typeface="+mn-ea"/>
              <a:sym typeface="+mn-lt"/>
            </a:endParaRPr>
          </a:p>
          <a:p>
            <a:pPr marL="0" indent="0">
              <a:buNone/>
            </a:pPr>
            <a:r>
              <a:rPr lang="en-US" altLang="zh-CN" dirty="0">
                <a:latin typeface="+mn-ea"/>
                <a:ea typeface="+mn-ea"/>
                <a:cs typeface="+mn-ea"/>
                <a:sym typeface="+mn-lt"/>
              </a:rPr>
              <a:t> </a:t>
            </a:r>
            <a:r>
              <a:rPr lang="en-US" altLang="zh-CN" dirty="0" smtClean="0">
                <a:latin typeface="+mn-ea"/>
                <a:ea typeface="+mn-ea"/>
                <a:cs typeface="+mn-ea"/>
                <a:sym typeface="+mn-lt"/>
              </a:rPr>
              <a:t>  </a:t>
            </a:r>
            <a:r>
              <a:rPr lang="zh-CN" altLang="en-US" dirty="0" smtClean="0">
                <a:solidFill>
                  <a:srgbClr val="4965FF"/>
                </a:solidFill>
                <a:latin typeface="+mn-ea"/>
                <a:ea typeface="+mn-ea"/>
                <a:cs typeface="+mn-ea"/>
                <a:sym typeface="+mn-lt"/>
              </a:rPr>
              <a:t>不在</a:t>
            </a:r>
            <a:r>
              <a:rPr lang="zh-CN" altLang="en-US" dirty="0">
                <a:solidFill>
                  <a:srgbClr val="4965FF"/>
                </a:solidFill>
                <a:latin typeface="+mn-ea"/>
                <a:ea typeface="+mn-ea"/>
                <a:cs typeface="+mn-ea"/>
                <a:sym typeface="+mn-lt"/>
              </a:rPr>
              <a:t>索引列上做任何操作</a:t>
            </a:r>
            <a:r>
              <a:rPr lang="en-US" altLang="zh-CN" dirty="0">
                <a:solidFill>
                  <a:srgbClr val="4965FF"/>
                </a:solidFill>
                <a:latin typeface="+mn-ea"/>
                <a:ea typeface="+mn-ea"/>
                <a:cs typeface="+mn-ea"/>
                <a:sym typeface="+mn-lt"/>
              </a:rPr>
              <a:t>,</a:t>
            </a:r>
            <a:r>
              <a:rPr lang="zh-CN" altLang="en-US" dirty="0">
                <a:solidFill>
                  <a:srgbClr val="4965FF"/>
                </a:solidFill>
                <a:latin typeface="+mn-ea"/>
                <a:ea typeface="+mn-ea"/>
                <a:cs typeface="+mn-ea"/>
                <a:sym typeface="+mn-lt"/>
              </a:rPr>
              <a:t>否则会导致索引失效而转向全表扫描</a:t>
            </a:r>
            <a:endParaRPr lang="en-US" altLang="zh-CN" dirty="0">
              <a:solidFill>
                <a:srgbClr val="4965FF"/>
              </a:solidFill>
              <a:latin typeface="+mn-ea"/>
              <a:ea typeface="+mn-ea"/>
              <a:cs typeface="+mn-ea"/>
              <a:sym typeface="+mn-lt"/>
            </a:endParaRPr>
          </a:p>
          <a:p>
            <a:pPr marL="0"/>
            <a:endParaRPr lang="zh-CN" altLang="en-US" dirty="0">
              <a:solidFill>
                <a:srgbClr val="4965FF"/>
              </a:solidFill>
              <a:latin typeface="+mn-ea"/>
              <a:ea typeface="+mn-ea"/>
              <a:cs typeface="+mn-ea"/>
              <a:sym typeface="+mn-lt"/>
            </a:endParaRPr>
          </a:p>
        </p:txBody>
      </p:sp>
      <p:pic>
        <p:nvPicPr>
          <p:cNvPr id="4" name="图片 3"/>
          <p:cNvPicPr>
            <a:picLocks noChangeAspect="1"/>
          </p:cNvPicPr>
          <p:nvPr/>
        </p:nvPicPr>
        <p:blipFill>
          <a:blip r:embed="rId2"/>
          <a:stretch>
            <a:fillRect/>
          </a:stretch>
        </p:blipFill>
        <p:spPr>
          <a:xfrm>
            <a:off x="623007" y="2967714"/>
            <a:ext cx="11304762" cy="1768532"/>
          </a:xfrm>
          <a:prstGeom prst="rect">
            <a:avLst/>
          </a:prstGeom>
        </p:spPr>
      </p:pic>
    </p:spTree>
    <p:extLst>
      <p:ext uri="{BB962C8B-B14F-4D97-AF65-F5344CB8AC3E}">
        <p14:creationId xmlns:p14="http://schemas.microsoft.com/office/powerpoint/2010/main" val="40914587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示例一：</a:t>
            </a:r>
            <a:endParaRPr lang="zh-CN" altLang="en-US" dirty="0"/>
          </a:p>
        </p:txBody>
      </p:sp>
      <p:pic>
        <p:nvPicPr>
          <p:cNvPr id="6" name="图片 5"/>
          <p:cNvPicPr>
            <a:picLocks noChangeAspect="1"/>
          </p:cNvPicPr>
          <p:nvPr/>
        </p:nvPicPr>
        <p:blipFill>
          <a:blip r:embed="rId2"/>
          <a:stretch>
            <a:fillRect/>
          </a:stretch>
        </p:blipFill>
        <p:spPr>
          <a:xfrm>
            <a:off x="2631417" y="2569484"/>
            <a:ext cx="7785650" cy="1088115"/>
          </a:xfrm>
          <a:prstGeom prst="rect">
            <a:avLst/>
          </a:prstGeom>
        </p:spPr>
      </p:pic>
    </p:spTree>
    <p:extLst>
      <p:ext uri="{BB962C8B-B14F-4D97-AF65-F5344CB8AC3E}">
        <p14:creationId xmlns:p14="http://schemas.microsoft.com/office/powerpoint/2010/main" val="3427815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mn-ea"/>
                <a:sym typeface="+mn-lt"/>
              </a:rPr>
              <a:t>索引优化</a:t>
            </a:r>
            <a:endParaRPr lang="zh-CN" altLang="en-US" dirty="0">
              <a:latin typeface="+mn-lt"/>
              <a:ea typeface="+mn-ea"/>
              <a:cs typeface="+mn-ea"/>
              <a:sym typeface="+mn-lt"/>
            </a:endParaRPr>
          </a:p>
        </p:txBody>
      </p:sp>
      <p:sp>
        <p:nvSpPr>
          <p:cNvPr id="3" name="内容占位符 2"/>
          <p:cNvSpPr>
            <a:spLocks noGrp="1"/>
          </p:cNvSpPr>
          <p:nvPr>
            <p:ph idx="1"/>
          </p:nvPr>
        </p:nvSpPr>
        <p:spPr/>
        <p:txBody>
          <a:bodyPr/>
          <a:lstStyle/>
          <a:p>
            <a:endParaRPr lang="en-US" altLang="zh-CN" dirty="0" smtClean="0">
              <a:latin typeface="+mn-lt"/>
              <a:ea typeface="+mn-ea"/>
              <a:cs typeface="+mn-ea"/>
              <a:sym typeface="+mn-lt"/>
            </a:endParaRPr>
          </a:p>
          <a:p>
            <a:pPr marL="0" indent="0">
              <a:buNone/>
            </a:pPr>
            <a:r>
              <a:rPr lang="zh-CN" altLang="en-US" dirty="0">
                <a:solidFill>
                  <a:srgbClr val="4965FF"/>
                </a:solidFill>
                <a:latin typeface="+mn-ea"/>
                <a:ea typeface="+mn-ea"/>
                <a:cs typeface="+mn-ea"/>
                <a:sym typeface="+mn-lt"/>
              </a:rPr>
              <a:t>尽量用覆盖索引</a:t>
            </a:r>
            <a:r>
              <a:rPr lang="en-US" altLang="zh-CN" dirty="0">
                <a:solidFill>
                  <a:srgbClr val="4965FF"/>
                </a:solidFill>
                <a:latin typeface="+mn-ea"/>
                <a:ea typeface="+mn-ea"/>
                <a:cs typeface="+mn-ea"/>
                <a:sym typeface="+mn-lt"/>
              </a:rPr>
              <a:t>(</a:t>
            </a:r>
            <a:r>
              <a:rPr lang="zh-CN" altLang="en-US" dirty="0">
                <a:solidFill>
                  <a:srgbClr val="4965FF"/>
                </a:solidFill>
                <a:latin typeface="+mn-ea"/>
                <a:ea typeface="+mn-ea"/>
                <a:cs typeface="+mn-ea"/>
                <a:sym typeface="+mn-lt"/>
              </a:rPr>
              <a:t>覆盖索引</a:t>
            </a:r>
            <a:r>
              <a:rPr lang="en-US" altLang="zh-CN" dirty="0">
                <a:solidFill>
                  <a:srgbClr val="4965FF"/>
                </a:solidFill>
                <a:latin typeface="+mn-ea"/>
                <a:ea typeface="+mn-ea"/>
                <a:cs typeface="+mn-ea"/>
                <a:sym typeface="+mn-lt"/>
              </a:rPr>
              <a:t>:</a:t>
            </a:r>
            <a:r>
              <a:rPr lang="zh-CN" altLang="en-US" dirty="0">
                <a:solidFill>
                  <a:srgbClr val="4965FF"/>
                </a:solidFill>
                <a:latin typeface="+mn-ea"/>
                <a:ea typeface="+mn-ea"/>
                <a:cs typeface="+mn-ea"/>
                <a:sym typeface="+mn-lt"/>
              </a:rPr>
              <a:t>查询的列和所建立的索引的列个数相同</a:t>
            </a:r>
            <a:r>
              <a:rPr lang="en-US" altLang="zh-CN" dirty="0">
                <a:solidFill>
                  <a:srgbClr val="4965FF"/>
                </a:solidFill>
                <a:latin typeface="+mn-ea"/>
                <a:ea typeface="+mn-ea"/>
                <a:cs typeface="+mn-ea"/>
                <a:sym typeface="+mn-lt"/>
              </a:rPr>
              <a:t>,</a:t>
            </a:r>
            <a:r>
              <a:rPr lang="zh-CN" altLang="en-US" dirty="0">
                <a:solidFill>
                  <a:srgbClr val="4965FF"/>
                </a:solidFill>
                <a:latin typeface="+mn-ea"/>
                <a:ea typeface="+mn-ea"/>
                <a:cs typeface="+mn-ea"/>
                <a:sym typeface="+mn-lt"/>
              </a:rPr>
              <a:t>字段相同</a:t>
            </a:r>
            <a:r>
              <a:rPr lang="en-US" altLang="zh-CN" dirty="0">
                <a:solidFill>
                  <a:srgbClr val="4965FF"/>
                </a:solidFill>
                <a:latin typeface="+mn-ea"/>
                <a:ea typeface="+mn-ea"/>
                <a:cs typeface="+mn-ea"/>
                <a:sym typeface="+mn-lt"/>
              </a:rPr>
              <a:t>),</a:t>
            </a:r>
            <a:r>
              <a:rPr lang="zh-CN" altLang="en-US" dirty="0">
                <a:solidFill>
                  <a:srgbClr val="4965FF"/>
                </a:solidFill>
                <a:latin typeface="+mn-ea"/>
                <a:ea typeface="+mn-ea"/>
                <a:cs typeface="+mn-ea"/>
                <a:sym typeface="+mn-lt"/>
              </a:rPr>
              <a:t>减少</a:t>
            </a:r>
            <a:r>
              <a:rPr lang="en-US" altLang="zh-CN" dirty="0">
                <a:solidFill>
                  <a:srgbClr val="4965FF"/>
                </a:solidFill>
                <a:latin typeface="+mn-ea"/>
                <a:ea typeface="+mn-ea"/>
                <a:cs typeface="+mn-ea"/>
                <a:sym typeface="+mn-lt"/>
              </a:rPr>
              <a:t>select * </a:t>
            </a:r>
            <a:r>
              <a:rPr lang="zh-CN" altLang="en-US" dirty="0">
                <a:solidFill>
                  <a:srgbClr val="4965FF"/>
                </a:solidFill>
                <a:latin typeface="+mn-ea"/>
                <a:ea typeface="+mn-ea"/>
                <a:cs typeface="+mn-ea"/>
                <a:sym typeface="+mn-lt"/>
              </a:rPr>
              <a:t>的使用</a:t>
            </a:r>
            <a:endParaRPr lang="en-US" altLang="zh-CN" dirty="0">
              <a:solidFill>
                <a:srgbClr val="4965FF"/>
              </a:solidFill>
              <a:latin typeface="+mn-ea"/>
              <a:ea typeface="+mn-ea"/>
              <a:cs typeface="+mn-ea"/>
              <a:sym typeface="+mn-lt"/>
            </a:endParaRPr>
          </a:p>
          <a:p>
            <a:endParaRPr lang="zh-CN" altLang="en-US" dirty="0">
              <a:latin typeface="+mn-lt"/>
              <a:ea typeface="+mn-ea"/>
              <a:cs typeface="+mn-ea"/>
              <a:sym typeface="+mn-lt"/>
            </a:endParaRPr>
          </a:p>
        </p:txBody>
      </p:sp>
      <p:pic>
        <p:nvPicPr>
          <p:cNvPr id="6" name="图片 5"/>
          <p:cNvPicPr>
            <a:picLocks noChangeAspect="1"/>
          </p:cNvPicPr>
          <p:nvPr/>
        </p:nvPicPr>
        <p:blipFill>
          <a:blip r:embed="rId3"/>
          <a:stretch>
            <a:fillRect/>
          </a:stretch>
        </p:blipFill>
        <p:spPr>
          <a:xfrm>
            <a:off x="286476" y="2173837"/>
            <a:ext cx="11104686" cy="1552381"/>
          </a:xfrm>
          <a:prstGeom prst="rect">
            <a:avLst/>
          </a:prstGeom>
        </p:spPr>
      </p:pic>
      <p:pic>
        <p:nvPicPr>
          <p:cNvPr id="7" name="图片 6"/>
          <p:cNvPicPr>
            <a:picLocks noChangeAspect="1"/>
          </p:cNvPicPr>
          <p:nvPr/>
        </p:nvPicPr>
        <p:blipFill>
          <a:blip r:embed="rId4"/>
          <a:stretch>
            <a:fillRect/>
          </a:stretch>
        </p:blipFill>
        <p:spPr>
          <a:xfrm>
            <a:off x="286476" y="4176181"/>
            <a:ext cx="11619047" cy="1532695"/>
          </a:xfrm>
          <a:prstGeom prst="rect">
            <a:avLst/>
          </a:prstGeom>
        </p:spPr>
      </p:pic>
    </p:spTree>
    <p:extLst>
      <p:ext uri="{BB962C8B-B14F-4D97-AF65-F5344CB8AC3E}">
        <p14:creationId xmlns:p14="http://schemas.microsoft.com/office/powerpoint/2010/main" val="30215438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03339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目录</a:t>
            </a:r>
          </a:p>
        </p:txBody>
      </p:sp>
      <p:sp>
        <p:nvSpPr>
          <p:cNvPr id="4" name="圆角矩形 3"/>
          <p:cNvSpPr/>
          <p:nvPr/>
        </p:nvSpPr>
        <p:spPr>
          <a:xfrm>
            <a:off x="3309186" y="2419718"/>
            <a:ext cx="540000" cy="540000"/>
          </a:xfrm>
          <a:prstGeom prst="roundRect">
            <a:avLst/>
          </a:prstGeom>
          <a:solidFill>
            <a:srgbClr val="415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cs typeface="+mn-ea"/>
                <a:sym typeface="+mn-lt"/>
              </a:rPr>
              <a:t>1</a:t>
            </a:r>
            <a:endParaRPr lang="zh-CN" altLang="en-US" b="1" dirty="0">
              <a:cs typeface="+mn-ea"/>
              <a:sym typeface="+mn-lt"/>
            </a:endParaRPr>
          </a:p>
        </p:txBody>
      </p:sp>
      <p:sp>
        <p:nvSpPr>
          <p:cNvPr id="5" name="圆角矩形 4"/>
          <p:cNvSpPr/>
          <p:nvPr/>
        </p:nvSpPr>
        <p:spPr>
          <a:xfrm>
            <a:off x="3309186" y="3049414"/>
            <a:ext cx="540000" cy="540000"/>
          </a:xfrm>
          <a:prstGeom prst="roundRect">
            <a:avLst/>
          </a:prstGeom>
          <a:solidFill>
            <a:srgbClr val="415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cs typeface="+mn-ea"/>
                <a:sym typeface="+mn-lt"/>
              </a:rPr>
              <a:t>2</a:t>
            </a:r>
            <a:endParaRPr lang="zh-CN" altLang="en-US" b="1" dirty="0">
              <a:cs typeface="+mn-ea"/>
              <a:sym typeface="+mn-lt"/>
            </a:endParaRPr>
          </a:p>
        </p:txBody>
      </p:sp>
      <p:sp>
        <p:nvSpPr>
          <p:cNvPr id="6" name="圆角矩形 5"/>
          <p:cNvSpPr/>
          <p:nvPr/>
        </p:nvSpPr>
        <p:spPr>
          <a:xfrm>
            <a:off x="3309186" y="3679110"/>
            <a:ext cx="540000" cy="540000"/>
          </a:xfrm>
          <a:prstGeom prst="roundRect">
            <a:avLst/>
          </a:prstGeom>
          <a:solidFill>
            <a:srgbClr val="415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cs typeface="+mn-ea"/>
                <a:sym typeface="+mn-lt"/>
              </a:rPr>
              <a:t>3</a:t>
            </a:r>
            <a:endParaRPr lang="zh-CN" altLang="en-US" b="1" dirty="0">
              <a:cs typeface="+mn-ea"/>
              <a:sym typeface="+mn-lt"/>
            </a:endParaRPr>
          </a:p>
        </p:txBody>
      </p:sp>
      <p:sp>
        <p:nvSpPr>
          <p:cNvPr id="10" name="圆角矩形 9"/>
          <p:cNvSpPr/>
          <p:nvPr/>
        </p:nvSpPr>
        <p:spPr>
          <a:xfrm>
            <a:off x="3928311" y="2419718"/>
            <a:ext cx="5105400" cy="540000"/>
          </a:xfrm>
          <a:prstGeom prst="roundRect">
            <a:avLst/>
          </a:prstGeom>
          <a:solidFill>
            <a:schemeClr val="bg1"/>
          </a:solidFill>
          <a:ln>
            <a:solidFill>
              <a:srgbClr val="415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415EFF"/>
                </a:solidFill>
                <a:cs typeface="+mn-ea"/>
                <a:sym typeface="+mn-lt"/>
              </a:rPr>
              <a:t>索引定义以及优缺点</a:t>
            </a:r>
            <a:endParaRPr lang="zh-CN" altLang="en-US" sz="2400" dirty="0">
              <a:solidFill>
                <a:srgbClr val="415EFF"/>
              </a:solidFill>
              <a:cs typeface="+mn-ea"/>
              <a:sym typeface="+mn-lt"/>
            </a:endParaRPr>
          </a:p>
        </p:txBody>
      </p:sp>
      <p:sp>
        <p:nvSpPr>
          <p:cNvPr id="11" name="圆角矩形 10"/>
          <p:cNvSpPr/>
          <p:nvPr/>
        </p:nvSpPr>
        <p:spPr>
          <a:xfrm>
            <a:off x="3928311" y="3049414"/>
            <a:ext cx="5105400" cy="540000"/>
          </a:xfrm>
          <a:prstGeom prst="roundRect">
            <a:avLst/>
          </a:prstGeom>
          <a:solidFill>
            <a:schemeClr val="bg1"/>
          </a:solidFill>
          <a:ln>
            <a:solidFill>
              <a:srgbClr val="415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415EFF"/>
                </a:solidFill>
                <a:cs typeface="+mn-ea"/>
                <a:sym typeface="+mn-lt"/>
              </a:rPr>
              <a:t>索引的类型</a:t>
            </a:r>
            <a:endParaRPr lang="zh-CN" altLang="en-US" sz="1600" dirty="0">
              <a:solidFill>
                <a:srgbClr val="415EFF"/>
              </a:solidFill>
              <a:cs typeface="+mn-ea"/>
              <a:sym typeface="+mn-lt"/>
            </a:endParaRPr>
          </a:p>
        </p:txBody>
      </p:sp>
      <p:sp>
        <p:nvSpPr>
          <p:cNvPr id="12" name="圆角矩形 11"/>
          <p:cNvSpPr/>
          <p:nvPr/>
        </p:nvSpPr>
        <p:spPr>
          <a:xfrm>
            <a:off x="3928311" y="3679110"/>
            <a:ext cx="5105400" cy="540000"/>
          </a:xfrm>
          <a:prstGeom prst="roundRect">
            <a:avLst/>
          </a:prstGeom>
          <a:solidFill>
            <a:schemeClr val="bg1"/>
          </a:solidFill>
          <a:ln>
            <a:solidFill>
              <a:srgbClr val="415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415EFF"/>
                </a:solidFill>
                <a:cs typeface="+mn-ea"/>
                <a:sym typeface="+mn-lt"/>
              </a:rPr>
              <a:t>创建</a:t>
            </a:r>
            <a:r>
              <a:rPr lang="zh-CN" altLang="en-US" sz="2400" smtClean="0">
                <a:solidFill>
                  <a:srgbClr val="415EFF"/>
                </a:solidFill>
                <a:cs typeface="+mn-ea"/>
                <a:sym typeface="+mn-lt"/>
              </a:rPr>
              <a:t>索引及</a:t>
            </a:r>
            <a:r>
              <a:rPr lang="zh-CN" altLang="en-US" sz="2400">
                <a:solidFill>
                  <a:srgbClr val="415EFF"/>
                </a:solidFill>
                <a:cs typeface="+mn-ea"/>
                <a:sym typeface="+mn-lt"/>
              </a:rPr>
              <a:t>索引</a:t>
            </a:r>
            <a:r>
              <a:rPr lang="zh-CN" altLang="en-US" sz="2400" smtClean="0">
                <a:solidFill>
                  <a:srgbClr val="415EFF"/>
                </a:solidFill>
                <a:cs typeface="+mn-ea"/>
                <a:sym typeface="+mn-lt"/>
              </a:rPr>
              <a:t>优化</a:t>
            </a:r>
            <a:endParaRPr lang="zh-CN" altLang="en-US" sz="2400" dirty="0">
              <a:solidFill>
                <a:srgbClr val="415EFF"/>
              </a:solidFill>
              <a:cs typeface="+mn-ea"/>
              <a:sym typeface="+mn-lt"/>
            </a:endParaRPr>
          </a:p>
        </p:txBody>
      </p:sp>
    </p:spTree>
    <p:extLst>
      <p:ext uri="{BB962C8B-B14F-4D97-AF65-F5344CB8AC3E}">
        <p14:creationId xmlns:p14="http://schemas.microsoft.com/office/powerpoint/2010/main" val="1849061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cs typeface="+mn-ea"/>
                <a:sym typeface="+mn-lt"/>
              </a:rPr>
              <a:t>索引的定义</a:t>
            </a:r>
            <a:endParaRPr lang="zh-CN" altLang="en-US" dirty="0">
              <a:latin typeface="+mn-lt"/>
              <a:ea typeface="+mn-ea"/>
              <a:cs typeface="+mn-ea"/>
              <a:sym typeface="+mn-lt"/>
            </a:endParaRPr>
          </a:p>
        </p:txBody>
      </p:sp>
      <p:grpSp>
        <p:nvGrpSpPr>
          <p:cNvPr id="4" name="18400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24226E2-D258-455A-9C85-1FEF869B020D}"/>
              </a:ext>
            </a:extLst>
          </p:cNvPr>
          <p:cNvGrpSpPr>
            <a:grpSpLocks noChangeAspect="1"/>
          </p:cNvGrpSpPr>
          <p:nvPr>
            <p:custDataLst>
              <p:tags r:id="rId1"/>
            </p:custDataLst>
          </p:nvPr>
        </p:nvGrpSpPr>
        <p:grpSpPr>
          <a:xfrm>
            <a:off x="626531" y="1611278"/>
            <a:ext cx="11073341" cy="4500163"/>
            <a:chOff x="626531" y="1611277"/>
            <a:chExt cx="11073341" cy="4676991"/>
          </a:xfrm>
        </p:grpSpPr>
        <p:sp>
          <p:nvSpPr>
            <p:cNvPr id="6" name="iṩḻ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24DA1F2-28C4-461F-8A7A-916A0DD33BF0}"/>
                </a:ext>
              </a:extLst>
            </p:cNvPr>
            <p:cNvSpPr txBox="1"/>
            <p:nvPr/>
          </p:nvSpPr>
          <p:spPr>
            <a:xfrm>
              <a:off x="626531" y="2486020"/>
              <a:ext cx="3597445" cy="2140604"/>
            </a:xfrm>
            <a:prstGeom prst="rect">
              <a:avLst/>
            </a:prstGeom>
            <a:noFill/>
          </p:spPr>
          <p:txBody>
            <a:bodyPr wrap="square" lIns="90000" tIns="46800" rIns="90000" bIns="46800" rtlCol="0">
              <a:normAutofit/>
            </a:bodyPr>
            <a:lstStyle/>
            <a:p>
              <a:pPr>
                <a:lnSpc>
                  <a:spcPct val="150000"/>
                </a:lnSpc>
              </a:pPr>
              <a:r>
                <a:rPr lang="zh-CN" altLang="en-US" sz="1600" b="1" dirty="0" smtClean="0">
                  <a:cs typeface="+mn-ea"/>
                  <a:sym typeface="+mn-lt"/>
                </a:rPr>
                <a:t>索引（在</a:t>
              </a:r>
              <a:r>
                <a:rPr lang="en-US" altLang="zh-CN" sz="1600" b="1" dirty="0" smtClean="0">
                  <a:cs typeface="+mn-ea"/>
                  <a:sym typeface="+mn-lt"/>
                </a:rPr>
                <a:t>MySQL</a:t>
              </a:r>
              <a:r>
                <a:rPr lang="zh-CN" altLang="en-US" sz="1600" b="1" dirty="0" smtClean="0">
                  <a:cs typeface="+mn-ea"/>
                  <a:sym typeface="+mn-lt"/>
                </a:rPr>
                <a:t>中也叫做“键”）是</a:t>
              </a:r>
              <a:r>
                <a:rPr lang="zh-CN" altLang="en-US" sz="1600" b="1" dirty="0" smtClean="0">
                  <a:solidFill>
                    <a:schemeClr val="accent2"/>
                  </a:solidFill>
                  <a:cs typeface="+mn-ea"/>
                  <a:sym typeface="+mn-lt"/>
                </a:rPr>
                <a:t>存储引擎</a:t>
              </a:r>
              <a:r>
                <a:rPr lang="zh-CN" altLang="en-US" sz="1600" b="1" dirty="0" smtClean="0">
                  <a:cs typeface="+mn-ea"/>
                  <a:sym typeface="+mn-lt"/>
                </a:rPr>
                <a:t>用于</a:t>
              </a:r>
              <a:r>
                <a:rPr lang="zh-CN" altLang="en-US" sz="1600" b="1" dirty="0" smtClean="0">
                  <a:solidFill>
                    <a:schemeClr val="accent2"/>
                  </a:solidFill>
                  <a:cs typeface="+mn-ea"/>
                  <a:sym typeface="+mn-lt"/>
                </a:rPr>
                <a:t>快速找到记录</a:t>
              </a:r>
              <a:r>
                <a:rPr lang="zh-CN" altLang="en-US" sz="1600" b="1" dirty="0" smtClean="0">
                  <a:cs typeface="+mn-ea"/>
                  <a:sym typeface="+mn-lt"/>
                </a:rPr>
                <a:t>的一种</a:t>
              </a:r>
              <a:r>
                <a:rPr lang="zh-CN" altLang="en-US" sz="1600" b="1" dirty="0" smtClean="0">
                  <a:solidFill>
                    <a:schemeClr val="accent2"/>
                  </a:solidFill>
                  <a:cs typeface="+mn-ea"/>
                  <a:sym typeface="+mn-lt"/>
                </a:rPr>
                <a:t>数据结构。</a:t>
              </a:r>
              <a:r>
                <a:rPr lang="zh-CN" altLang="en-US" sz="1600" b="1" dirty="0" smtClean="0">
                  <a:cs typeface="+mn-ea"/>
                  <a:sym typeface="+mn-lt"/>
                </a:rPr>
                <a:t>                           </a:t>
              </a:r>
              <a:endParaRPr lang="en-US" altLang="zh-CN" sz="1600" b="1" dirty="0" smtClean="0">
                <a:cs typeface="+mn-ea"/>
                <a:sym typeface="+mn-lt"/>
              </a:endParaRPr>
            </a:p>
            <a:p>
              <a:pPr>
                <a:lnSpc>
                  <a:spcPct val="150000"/>
                </a:lnSpc>
              </a:pPr>
              <a:r>
                <a:rPr lang="en-US" altLang="zh-CN" sz="1600" b="1" dirty="0">
                  <a:cs typeface="+mn-ea"/>
                  <a:sym typeface="+mn-lt"/>
                </a:rPr>
                <a:t> </a:t>
              </a:r>
              <a:r>
                <a:rPr lang="en-US" altLang="zh-CN" sz="1600" b="1" dirty="0" smtClean="0">
                  <a:cs typeface="+mn-ea"/>
                  <a:sym typeface="+mn-lt"/>
                </a:rPr>
                <a:t>                         </a:t>
              </a:r>
              <a:r>
                <a:rPr lang="zh-CN" altLang="en-US" sz="1600" b="1" dirty="0" smtClean="0">
                  <a:cs typeface="+mn-ea"/>
                  <a:sym typeface="+mn-lt"/>
                </a:rPr>
                <a:t> </a:t>
              </a:r>
              <a:r>
                <a:rPr lang="en-US" altLang="zh-CN" sz="1600" b="1" dirty="0" smtClean="0">
                  <a:cs typeface="+mn-ea"/>
                  <a:sym typeface="+mn-lt"/>
                </a:rPr>
                <a:t>----《</a:t>
              </a:r>
              <a:r>
                <a:rPr lang="zh-CN" altLang="en-US" sz="1600" b="1" dirty="0" smtClean="0">
                  <a:cs typeface="+mn-ea"/>
                  <a:sym typeface="+mn-lt"/>
                </a:rPr>
                <a:t>高性能</a:t>
              </a:r>
              <a:r>
                <a:rPr lang="en-US" altLang="zh-CN" sz="1600" b="1" dirty="0" smtClean="0">
                  <a:cs typeface="+mn-ea"/>
                  <a:sym typeface="+mn-lt"/>
                </a:rPr>
                <a:t>MySQL》</a:t>
              </a:r>
              <a:endParaRPr lang="en-US" sz="1600" b="1" dirty="0">
                <a:cs typeface="+mn-ea"/>
                <a:sym typeface="+mn-lt"/>
              </a:endParaRPr>
            </a:p>
          </p:txBody>
        </p:sp>
        <p:grpSp>
          <p:nvGrpSpPr>
            <p:cNvPr id="7" name="íŝļ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24C5387-77BC-4F55-B2F3-A4D4F0513B6F}"/>
                </a:ext>
              </a:extLst>
            </p:cNvPr>
            <p:cNvGrpSpPr/>
            <p:nvPr/>
          </p:nvGrpSpPr>
          <p:grpSpPr>
            <a:xfrm>
              <a:off x="4171221" y="1809000"/>
              <a:ext cx="3486214" cy="3516989"/>
              <a:chOff x="3179763" y="385763"/>
              <a:chExt cx="1258888" cy="1270000"/>
            </a:xfrm>
          </p:grpSpPr>
          <p:sp>
            <p:nvSpPr>
              <p:cNvPr id="23" name="íš1í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08CA361-688E-4371-962D-36DDEF152BEC}"/>
                  </a:ext>
                </a:extLst>
              </p:cNvPr>
              <p:cNvSpPr/>
              <p:nvPr/>
            </p:nvSpPr>
            <p:spPr bwMode="auto">
              <a:xfrm>
                <a:off x="4240213" y="1338263"/>
                <a:ext cx="184150" cy="306388"/>
              </a:xfrm>
              <a:custGeom>
                <a:avLst/>
                <a:gdLst>
                  <a:gd name="T0" fmla="*/ 108 w 164"/>
                  <a:gd name="T1" fmla="*/ 42 h 274"/>
                  <a:gd name="T2" fmla="*/ 107 w 164"/>
                  <a:gd name="T3" fmla="*/ 39 h 274"/>
                  <a:gd name="T4" fmla="*/ 105 w 164"/>
                  <a:gd name="T5" fmla="*/ 35 h 274"/>
                  <a:gd name="T6" fmla="*/ 103 w 164"/>
                  <a:gd name="T7" fmla="*/ 32 h 274"/>
                  <a:gd name="T8" fmla="*/ 100 w 164"/>
                  <a:gd name="T9" fmla="*/ 27 h 274"/>
                  <a:gd name="T10" fmla="*/ 98 w 164"/>
                  <a:gd name="T11" fmla="*/ 24 h 274"/>
                  <a:gd name="T12" fmla="*/ 95 w 164"/>
                  <a:gd name="T13" fmla="*/ 20 h 274"/>
                  <a:gd name="T14" fmla="*/ 92 w 164"/>
                  <a:gd name="T15" fmla="*/ 17 h 274"/>
                  <a:gd name="T16" fmla="*/ 89 w 164"/>
                  <a:gd name="T17" fmla="*/ 14 h 274"/>
                  <a:gd name="T18" fmla="*/ 86 w 164"/>
                  <a:gd name="T19" fmla="*/ 11 h 274"/>
                  <a:gd name="T20" fmla="*/ 83 w 164"/>
                  <a:gd name="T21" fmla="*/ 8 h 274"/>
                  <a:gd name="T22" fmla="*/ 79 w 164"/>
                  <a:gd name="T23" fmla="*/ 5 h 274"/>
                  <a:gd name="T24" fmla="*/ 76 w 164"/>
                  <a:gd name="T25" fmla="*/ 3 h 274"/>
                  <a:gd name="T26" fmla="*/ 73 w 164"/>
                  <a:gd name="T27" fmla="*/ 1 h 274"/>
                  <a:gd name="T28" fmla="*/ 71 w 164"/>
                  <a:gd name="T29" fmla="*/ 0 h 274"/>
                  <a:gd name="T30" fmla="*/ 71 w 164"/>
                  <a:gd name="T31" fmla="*/ 0 h 274"/>
                  <a:gd name="T32" fmla="*/ 0 w 164"/>
                  <a:gd name="T33" fmla="*/ 274 h 274"/>
                  <a:gd name="T34" fmla="*/ 164 w 164"/>
                  <a:gd name="T35" fmla="*/ 274 h 274"/>
                  <a:gd name="T36" fmla="*/ 111 w 164"/>
                  <a:gd name="T37" fmla="*/ 49 h 274"/>
                  <a:gd name="T38" fmla="*/ 108 w 164"/>
                  <a:gd name="T39" fmla="*/ 4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 h="274">
                    <a:moveTo>
                      <a:pt x="108" y="42"/>
                    </a:moveTo>
                    <a:cubicBezTo>
                      <a:pt x="108" y="41"/>
                      <a:pt x="107" y="40"/>
                      <a:pt x="107" y="39"/>
                    </a:cubicBezTo>
                    <a:cubicBezTo>
                      <a:pt x="106" y="38"/>
                      <a:pt x="106" y="36"/>
                      <a:pt x="105" y="35"/>
                    </a:cubicBezTo>
                    <a:cubicBezTo>
                      <a:pt x="104" y="34"/>
                      <a:pt x="103" y="33"/>
                      <a:pt x="103" y="32"/>
                    </a:cubicBezTo>
                    <a:cubicBezTo>
                      <a:pt x="102" y="30"/>
                      <a:pt x="101" y="29"/>
                      <a:pt x="100" y="27"/>
                    </a:cubicBezTo>
                    <a:cubicBezTo>
                      <a:pt x="99" y="26"/>
                      <a:pt x="98" y="25"/>
                      <a:pt x="98" y="24"/>
                    </a:cubicBezTo>
                    <a:cubicBezTo>
                      <a:pt x="97" y="23"/>
                      <a:pt x="96" y="22"/>
                      <a:pt x="95" y="20"/>
                    </a:cubicBezTo>
                    <a:cubicBezTo>
                      <a:pt x="94" y="19"/>
                      <a:pt x="93" y="18"/>
                      <a:pt x="92" y="17"/>
                    </a:cubicBezTo>
                    <a:cubicBezTo>
                      <a:pt x="91" y="16"/>
                      <a:pt x="90" y="15"/>
                      <a:pt x="89" y="14"/>
                    </a:cubicBezTo>
                    <a:cubicBezTo>
                      <a:pt x="88" y="13"/>
                      <a:pt x="87" y="12"/>
                      <a:pt x="86" y="11"/>
                    </a:cubicBezTo>
                    <a:cubicBezTo>
                      <a:pt x="85" y="10"/>
                      <a:pt x="84" y="9"/>
                      <a:pt x="83" y="8"/>
                    </a:cubicBezTo>
                    <a:cubicBezTo>
                      <a:pt x="81" y="7"/>
                      <a:pt x="80" y="6"/>
                      <a:pt x="79" y="5"/>
                    </a:cubicBezTo>
                    <a:cubicBezTo>
                      <a:pt x="78" y="5"/>
                      <a:pt x="77" y="4"/>
                      <a:pt x="76" y="3"/>
                    </a:cubicBezTo>
                    <a:cubicBezTo>
                      <a:pt x="75" y="2"/>
                      <a:pt x="74" y="2"/>
                      <a:pt x="73" y="1"/>
                    </a:cubicBezTo>
                    <a:cubicBezTo>
                      <a:pt x="72" y="1"/>
                      <a:pt x="72" y="0"/>
                      <a:pt x="71" y="0"/>
                    </a:cubicBezTo>
                    <a:cubicBezTo>
                      <a:pt x="71" y="0"/>
                      <a:pt x="71" y="0"/>
                      <a:pt x="71" y="0"/>
                    </a:cubicBezTo>
                    <a:cubicBezTo>
                      <a:pt x="25" y="29"/>
                      <a:pt x="6" y="205"/>
                      <a:pt x="0" y="274"/>
                    </a:cubicBezTo>
                    <a:cubicBezTo>
                      <a:pt x="164" y="274"/>
                      <a:pt x="164" y="274"/>
                      <a:pt x="164" y="274"/>
                    </a:cubicBezTo>
                    <a:cubicBezTo>
                      <a:pt x="111" y="49"/>
                      <a:pt x="111" y="49"/>
                      <a:pt x="111" y="49"/>
                    </a:cubicBezTo>
                    <a:cubicBezTo>
                      <a:pt x="110" y="47"/>
                      <a:pt x="109" y="44"/>
                      <a:pt x="10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isl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B16CA30-B688-4B90-883C-CA913C1310D2}"/>
                  </a:ext>
                </a:extLst>
              </p:cNvPr>
              <p:cNvSpPr/>
              <p:nvPr/>
            </p:nvSpPr>
            <p:spPr bwMode="auto">
              <a:xfrm>
                <a:off x="3298826" y="1185863"/>
                <a:ext cx="1020763" cy="458788"/>
              </a:xfrm>
              <a:custGeom>
                <a:avLst/>
                <a:gdLst>
                  <a:gd name="T0" fmla="*/ 914 w 914"/>
                  <a:gd name="T1" fmla="*/ 136 h 410"/>
                  <a:gd name="T2" fmla="*/ 910 w 914"/>
                  <a:gd name="T3" fmla="*/ 134 h 410"/>
                  <a:gd name="T4" fmla="*/ 624 w 914"/>
                  <a:gd name="T5" fmla="*/ 8 h 410"/>
                  <a:gd name="T6" fmla="*/ 457 w 914"/>
                  <a:gd name="T7" fmla="*/ 176 h 410"/>
                  <a:gd name="T8" fmla="*/ 457 w 914"/>
                  <a:gd name="T9" fmla="*/ 176 h 410"/>
                  <a:gd name="T10" fmla="*/ 457 w 914"/>
                  <a:gd name="T11" fmla="*/ 176 h 410"/>
                  <a:gd name="T12" fmla="*/ 291 w 914"/>
                  <a:gd name="T13" fmla="*/ 8 h 410"/>
                  <a:gd name="T14" fmla="*/ 308 w 914"/>
                  <a:gd name="T15" fmla="*/ 1 h 410"/>
                  <a:gd name="T16" fmla="*/ 309 w 914"/>
                  <a:gd name="T17" fmla="*/ 0 h 410"/>
                  <a:gd name="T18" fmla="*/ 309 w 914"/>
                  <a:gd name="T19" fmla="*/ 0 h 410"/>
                  <a:gd name="T20" fmla="*/ 308 w 914"/>
                  <a:gd name="T21" fmla="*/ 1 h 410"/>
                  <a:gd name="T22" fmla="*/ 307 w 914"/>
                  <a:gd name="T23" fmla="*/ 1 h 410"/>
                  <a:gd name="T24" fmla="*/ 4 w 914"/>
                  <a:gd name="T25" fmla="*/ 134 h 410"/>
                  <a:gd name="T26" fmla="*/ 0 w 914"/>
                  <a:gd name="T27" fmla="*/ 136 h 410"/>
                  <a:gd name="T28" fmla="*/ 72 w 914"/>
                  <a:gd name="T29" fmla="*/ 410 h 410"/>
                  <a:gd name="T30" fmla="*/ 843 w 914"/>
                  <a:gd name="T31" fmla="*/ 410 h 410"/>
                  <a:gd name="T32" fmla="*/ 914 w 914"/>
                  <a:gd name="T33" fmla="*/ 13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4" h="410">
                    <a:moveTo>
                      <a:pt x="914" y="136"/>
                    </a:moveTo>
                    <a:cubicBezTo>
                      <a:pt x="913" y="135"/>
                      <a:pt x="911" y="134"/>
                      <a:pt x="910" y="134"/>
                    </a:cubicBezTo>
                    <a:cubicBezTo>
                      <a:pt x="624" y="8"/>
                      <a:pt x="624" y="8"/>
                      <a:pt x="624" y="8"/>
                    </a:cubicBezTo>
                    <a:cubicBezTo>
                      <a:pt x="624" y="104"/>
                      <a:pt x="557" y="175"/>
                      <a:pt x="457" y="176"/>
                    </a:cubicBezTo>
                    <a:cubicBezTo>
                      <a:pt x="457" y="176"/>
                      <a:pt x="457" y="176"/>
                      <a:pt x="457" y="176"/>
                    </a:cubicBezTo>
                    <a:cubicBezTo>
                      <a:pt x="457" y="176"/>
                      <a:pt x="457" y="176"/>
                      <a:pt x="457" y="176"/>
                    </a:cubicBezTo>
                    <a:cubicBezTo>
                      <a:pt x="358" y="175"/>
                      <a:pt x="291" y="104"/>
                      <a:pt x="291" y="8"/>
                    </a:cubicBezTo>
                    <a:cubicBezTo>
                      <a:pt x="308" y="1"/>
                      <a:pt x="308" y="1"/>
                      <a:pt x="308" y="1"/>
                    </a:cubicBezTo>
                    <a:cubicBezTo>
                      <a:pt x="308" y="1"/>
                      <a:pt x="309" y="0"/>
                      <a:pt x="309" y="0"/>
                    </a:cubicBezTo>
                    <a:cubicBezTo>
                      <a:pt x="309" y="0"/>
                      <a:pt x="309" y="0"/>
                      <a:pt x="309" y="0"/>
                    </a:cubicBezTo>
                    <a:cubicBezTo>
                      <a:pt x="309" y="0"/>
                      <a:pt x="308" y="0"/>
                      <a:pt x="308" y="1"/>
                    </a:cubicBezTo>
                    <a:cubicBezTo>
                      <a:pt x="308" y="1"/>
                      <a:pt x="308" y="1"/>
                      <a:pt x="307" y="1"/>
                    </a:cubicBezTo>
                    <a:cubicBezTo>
                      <a:pt x="4" y="134"/>
                      <a:pt x="4" y="134"/>
                      <a:pt x="4" y="134"/>
                    </a:cubicBezTo>
                    <a:cubicBezTo>
                      <a:pt x="3" y="134"/>
                      <a:pt x="1" y="135"/>
                      <a:pt x="0" y="136"/>
                    </a:cubicBezTo>
                    <a:cubicBezTo>
                      <a:pt x="46" y="165"/>
                      <a:pt x="65" y="341"/>
                      <a:pt x="72" y="410"/>
                    </a:cubicBezTo>
                    <a:cubicBezTo>
                      <a:pt x="843" y="410"/>
                      <a:pt x="843" y="410"/>
                      <a:pt x="843" y="410"/>
                    </a:cubicBezTo>
                    <a:cubicBezTo>
                      <a:pt x="849" y="341"/>
                      <a:pt x="868" y="165"/>
                      <a:pt x="914"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iṧľï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92AA324-2CF7-45AD-9E2B-7D16EEDDDFCF}"/>
                  </a:ext>
                </a:extLst>
              </p:cNvPr>
              <p:cNvSpPr/>
              <p:nvPr/>
            </p:nvSpPr>
            <p:spPr bwMode="auto">
              <a:xfrm>
                <a:off x="3194051" y="1338263"/>
                <a:ext cx="184150" cy="306388"/>
              </a:xfrm>
              <a:custGeom>
                <a:avLst/>
                <a:gdLst>
                  <a:gd name="T0" fmla="*/ 93 w 165"/>
                  <a:gd name="T1" fmla="*/ 0 h 274"/>
                  <a:gd name="T2" fmla="*/ 93 w 165"/>
                  <a:gd name="T3" fmla="*/ 0 h 274"/>
                  <a:gd name="T4" fmla="*/ 91 w 165"/>
                  <a:gd name="T5" fmla="*/ 1 h 274"/>
                  <a:gd name="T6" fmla="*/ 88 w 165"/>
                  <a:gd name="T7" fmla="*/ 3 h 274"/>
                  <a:gd name="T8" fmla="*/ 85 w 165"/>
                  <a:gd name="T9" fmla="*/ 5 h 274"/>
                  <a:gd name="T10" fmla="*/ 81 w 165"/>
                  <a:gd name="T11" fmla="*/ 8 h 274"/>
                  <a:gd name="T12" fmla="*/ 78 w 165"/>
                  <a:gd name="T13" fmla="*/ 11 h 274"/>
                  <a:gd name="T14" fmla="*/ 75 w 165"/>
                  <a:gd name="T15" fmla="*/ 14 h 274"/>
                  <a:gd name="T16" fmla="*/ 72 w 165"/>
                  <a:gd name="T17" fmla="*/ 17 h 274"/>
                  <a:gd name="T18" fmla="*/ 69 w 165"/>
                  <a:gd name="T19" fmla="*/ 20 h 274"/>
                  <a:gd name="T20" fmla="*/ 66 w 165"/>
                  <a:gd name="T21" fmla="*/ 24 h 274"/>
                  <a:gd name="T22" fmla="*/ 64 w 165"/>
                  <a:gd name="T23" fmla="*/ 27 h 274"/>
                  <a:gd name="T24" fmla="*/ 61 w 165"/>
                  <a:gd name="T25" fmla="*/ 32 h 274"/>
                  <a:gd name="T26" fmla="*/ 59 w 165"/>
                  <a:gd name="T27" fmla="*/ 35 h 274"/>
                  <a:gd name="T28" fmla="*/ 57 w 165"/>
                  <a:gd name="T29" fmla="*/ 40 h 274"/>
                  <a:gd name="T30" fmla="*/ 56 w 165"/>
                  <a:gd name="T31" fmla="*/ 42 h 274"/>
                  <a:gd name="T32" fmla="*/ 53 w 165"/>
                  <a:gd name="T33" fmla="*/ 49 h 274"/>
                  <a:gd name="T34" fmla="*/ 0 w 165"/>
                  <a:gd name="T35" fmla="*/ 274 h 274"/>
                  <a:gd name="T36" fmla="*/ 165 w 165"/>
                  <a:gd name="T37" fmla="*/ 274 h 274"/>
                  <a:gd name="T38" fmla="*/ 93 w 165"/>
                  <a:gd name="T39"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274">
                    <a:moveTo>
                      <a:pt x="93" y="0"/>
                    </a:moveTo>
                    <a:cubicBezTo>
                      <a:pt x="93" y="0"/>
                      <a:pt x="93" y="0"/>
                      <a:pt x="93" y="0"/>
                    </a:cubicBezTo>
                    <a:cubicBezTo>
                      <a:pt x="92" y="0"/>
                      <a:pt x="92" y="1"/>
                      <a:pt x="91" y="1"/>
                    </a:cubicBezTo>
                    <a:cubicBezTo>
                      <a:pt x="90" y="2"/>
                      <a:pt x="89" y="2"/>
                      <a:pt x="88" y="3"/>
                    </a:cubicBezTo>
                    <a:cubicBezTo>
                      <a:pt x="87" y="4"/>
                      <a:pt x="86" y="5"/>
                      <a:pt x="85" y="5"/>
                    </a:cubicBezTo>
                    <a:cubicBezTo>
                      <a:pt x="84" y="6"/>
                      <a:pt x="83" y="7"/>
                      <a:pt x="81" y="8"/>
                    </a:cubicBezTo>
                    <a:cubicBezTo>
                      <a:pt x="80" y="9"/>
                      <a:pt x="79" y="10"/>
                      <a:pt x="78" y="11"/>
                    </a:cubicBezTo>
                    <a:cubicBezTo>
                      <a:pt x="77" y="12"/>
                      <a:pt x="76" y="13"/>
                      <a:pt x="75" y="14"/>
                    </a:cubicBezTo>
                    <a:cubicBezTo>
                      <a:pt x="74" y="15"/>
                      <a:pt x="73" y="16"/>
                      <a:pt x="72" y="17"/>
                    </a:cubicBezTo>
                    <a:cubicBezTo>
                      <a:pt x="71" y="18"/>
                      <a:pt x="70" y="19"/>
                      <a:pt x="69" y="20"/>
                    </a:cubicBezTo>
                    <a:cubicBezTo>
                      <a:pt x="68" y="22"/>
                      <a:pt x="67" y="23"/>
                      <a:pt x="66" y="24"/>
                    </a:cubicBezTo>
                    <a:cubicBezTo>
                      <a:pt x="65" y="25"/>
                      <a:pt x="65" y="26"/>
                      <a:pt x="64" y="27"/>
                    </a:cubicBezTo>
                    <a:cubicBezTo>
                      <a:pt x="63" y="29"/>
                      <a:pt x="62" y="30"/>
                      <a:pt x="61" y="32"/>
                    </a:cubicBezTo>
                    <a:cubicBezTo>
                      <a:pt x="61" y="33"/>
                      <a:pt x="60" y="34"/>
                      <a:pt x="59" y="35"/>
                    </a:cubicBezTo>
                    <a:cubicBezTo>
                      <a:pt x="58" y="36"/>
                      <a:pt x="58" y="38"/>
                      <a:pt x="57" y="40"/>
                    </a:cubicBezTo>
                    <a:cubicBezTo>
                      <a:pt x="56" y="40"/>
                      <a:pt x="56" y="41"/>
                      <a:pt x="56" y="42"/>
                    </a:cubicBezTo>
                    <a:cubicBezTo>
                      <a:pt x="55" y="44"/>
                      <a:pt x="54" y="47"/>
                      <a:pt x="53" y="49"/>
                    </a:cubicBezTo>
                    <a:cubicBezTo>
                      <a:pt x="0" y="274"/>
                      <a:pt x="0" y="274"/>
                      <a:pt x="0" y="274"/>
                    </a:cubicBezTo>
                    <a:cubicBezTo>
                      <a:pt x="165" y="274"/>
                      <a:pt x="165" y="274"/>
                      <a:pt x="165" y="274"/>
                    </a:cubicBezTo>
                    <a:cubicBezTo>
                      <a:pt x="158" y="205"/>
                      <a:pt x="139" y="29"/>
                      <a:pt x="9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isl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1E3485F-A05F-492F-8CE3-4E894B7FF117}"/>
                  </a:ext>
                </a:extLst>
              </p:cNvPr>
              <p:cNvSpPr/>
              <p:nvPr/>
            </p:nvSpPr>
            <p:spPr bwMode="auto">
              <a:xfrm>
                <a:off x="3194051" y="396875"/>
                <a:ext cx="1230313" cy="1247775"/>
              </a:xfrm>
              <a:custGeom>
                <a:avLst/>
                <a:gdLst>
                  <a:gd name="T0" fmla="*/ 53 w 1100"/>
                  <a:gd name="T1" fmla="*/ 893 h 1118"/>
                  <a:gd name="T2" fmla="*/ 57 w 1100"/>
                  <a:gd name="T3" fmla="*/ 884 h 1118"/>
                  <a:gd name="T4" fmla="*/ 61 w 1100"/>
                  <a:gd name="T5" fmla="*/ 876 h 1118"/>
                  <a:gd name="T6" fmla="*/ 66 w 1100"/>
                  <a:gd name="T7" fmla="*/ 868 h 1118"/>
                  <a:gd name="T8" fmla="*/ 72 w 1100"/>
                  <a:gd name="T9" fmla="*/ 861 h 1118"/>
                  <a:gd name="T10" fmla="*/ 78 w 1100"/>
                  <a:gd name="T11" fmla="*/ 855 h 1118"/>
                  <a:gd name="T12" fmla="*/ 85 w 1100"/>
                  <a:gd name="T13" fmla="*/ 849 h 1118"/>
                  <a:gd name="T14" fmla="*/ 91 w 1100"/>
                  <a:gd name="T15" fmla="*/ 845 h 1118"/>
                  <a:gd name="T16" fmla="*/ 93 w 1100"/>
                  <a:gd name="T17" fmla="*/ 844 h 1118"/>
                  <a:gd name="T18" fmla="*/ 400 w 1100"/>
                  <a:gd name="T19" fmla="*/ 709 h 1118"/>
                  <a:gd name="T20" fmla="*/ 401 w 1100"/>
                  <a:gd name="T21" fmla="*/ 653 h 1118"/>
                  <a:gd name="T22" fmla="*/ 326 w 1100"/>
                  <a:gd name="T23" fmla="*/ 485 h 1118"/>
                  <a:gd name="T24" fmla="*/ 289 w 1100"/>
                  <a:gd name="T25" fmla="*/ 371 h 1118"/>
                  <a:gd name="T26" fmla="*/ 289 w 1100"/>
                  <a:gd name="T27" fmla="*/ 224 h 1118"/>
                  <a:gd name="T28" fmla="*/ 550 w 1100"/>
                  <a:gd name="T29" fmla="*/ 0 h 1118"/>
                  <a:gd name="T30" fmla="*/ 811 w 1100"/>
                  <a:gd name="T31" fmla="*/ 224 h 1118"/>
                  <a:gd name="T32" fmla="*/ 811 w 1100"/>
                  <a:gd name="T33" fmla="*/ 371 h 1118"/>
                  <a:gd name="T34" fmla="*/ 811 w 1100"/>
                  <a:gd name="T35" fmla="*/ 447 h 1118"/>
                  <a:gd name="T36" fmla="*/ 769 w 1100"/>
                  <a:gd name="T37" fmla="*/ 484 h 1118"/>
                  <a:gd name="T38" fmla="*/ 699 w 1100"/>
                  <a:gd name="T39" fmla="*/ 709 h 1118"/>
                  <a:gd name="T40" fmla="*/ 717 w 1100"/>
                  <a:gd name="T41" fmla="*/ 716 h 1118"/>
                  <a:gd name="T42" fmla="*/ 1003 w 1100"/>
                  <a:gd name="T43" fmla="*/ 842 h 1118"/>
                  <a:gd name="T44" fmla="*/ 1007 w 1100"/>
                  <a:gd name="T45" fmla="*/ 844 h 1118"/>
                  <a:gd name="T46" fmla="*/ 1012 w 1100"/>
                  <a:gd name="T47" fmla="*/ 847 h 1118"/>
                  <a:gd name="T48" fmla="*/ 1019 w 1100"/>
                  <a:gd name="T49" fmla="*/ 852 h 1118"/>
                  <a:gd name="T50" fmla="*/ 1025 w 1100"/>
                  <a:gd name="T51" fmla="*/ 858 h 1118"/>
                  <a:gd name="T52" fmla="*/ 1031 w 1100"/>
                  <a:gd name="T53" fmla="*/ 864 h 1118"/>
                  <a:gd name="T54" fmla="*/ 1036 w 1100"/>
                  <a:gd name="T55" fmla="*/ 871 h 1118"/>
                  <a:gd name="T56" fmla="*/ 1041 w 1100"/>
                  <a:gd name="T57" fmla="*/ 879 h 1118"/>
                  <a:gd name="T58" fmla="*/ 1044 w 1100"/>
                  <a:gd name="T59" fmla="*/ 886 h 1118"/>
                  <a:gd name="T60" fmla="*/ 1100 w 1100"/>
                  <a:gd name="T61" fmla="*/ 1118 h 1118"/>
                  <a:gd name="T62" fmla="*/ 165 w 1100"/>
                  <a:gd name="T63" fmla="*/ 1118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0" h="1118">
                    <a:moveTo>
                      <a:pt x="0" y="1118"/>
                    </a:moveTo>
                    <a:cubicBezTo>
                      <a:pt x="53" y="893"/>
                      <a:pt x="53" y="893"/>
                      <a:pt x="53" y="893"/>
                    </a:cubicBezTo>
                    <a:cubicBezTo>
                      <a:pt x="54" y="891"/>
                      <a:pt x="55" y="888"/>
                      <a:pt x="56" y="886"/>
                    </a:cubicBezTo>
                    <a:cubicBezTo>
                      <a:pt x="56" y="885"/>
                      <a:pt x="56" y="884"/>
                      <a:pt x="57" y="884"/>
                    </a:cubicBezTo>
                    <a:cubicBezTo>
                      <a:pt x="58" y="882"/>
                      <a:pt x="58" y="880"/>
                      <a:pt x="59" y="879"/>
                    </a:cubicBezTo>
                    <a:cubicBezTo>
                      <a:pt x="60" y="878"/>
                      <a:pt x="61" y="877"/>
                      <a:pt x="61" y="876"/>
                    </a:cubicBezTo>
                    <a:cubicBezTo>
                      <a:pt x="62" y="874"/>
                      <a:pt x="63" y="873"/>
                      <a:pt x="64" y="871"/>
                    </a:cubicBezTo>
                    <a:cubicBezTo>
                      <a:pt x="65" y="870"/>
                      <a:pt x="65" y="869"/>
                      <a:pt x="66" y="868"/>
                    </a:cubicBezTo>
                    <a:cubicBezTo>
                      <a:pt x="67" y="867"/>
                      <a:pt x="68" y="866"/>
                      <a:pt x="69" y="864"/>
                    </a:cubicBezTo>
                    <a:cubicBezTo>
                      <a:pt x="70" y="863"/>
                      <a:pt x="71" y="862"/>
                      <a:pt x="72" y="861"/>
                    </a:cubicBezTo>
                    <a:cubicBezTo>
                      <a:pt x="73" y="860"/>
                      <a:pt x="74" y="859"/>
                      <a:pt x="75" y="858"/>
                    </a:cubicBezTo>
                    <a:cubicBezTo>
                      <a:pt x="76" y="857"/>
                      <a:pt x="77" y="856"/>
                      <a:pt x="78" y="855"/>
                    </a:cubicBezTo>
                    <a:cubicBezTo>
                      <a:pt x="79" y="854"/>
                      <a:pt x="80" y="853"/>
                      <a:pt x="81" y="852"/>
                    </a:cubicBezTo>
                    <a:cubicBezTo>
                      <a:pt x="83" y="851"/>
                      <a:pt x="84" y="850"/>
                      <a:pt x="85" y="849"/>
                    </a:cubicBezTo>
                    <a:cubicBezTo>
                      <a:pt x="86" y="849"/>
                      <a:pt x="87" y="848"/>
                      <a:pt x="88" y="847"/>
                    </a:cubicBezTo>
                    <a:cubicBezTo>
                      <a:pt x="89" y="846"/>
                      <a:pt x="90" y="846"/>
                      <a:pt x="91" y="845"/>
                    </a:cubicBezTo>
                    <a:cubicBezTo>
                      <a:pt x="92" y="845"/>
                      <a:pt x="92" y="844"/>
                      <a:pt x="93" y="844"/>
                    </a:cubicBezTo>
                    <a:cubicBezTo>
                      <a:pt x="93" y="844"/>
                      <a:pt x="93" y="844"/>
                      <a:pt x="93" y="844"/>
                    </a:cubicBezTo>
                    <a:cubicBezTo>
                      <a:pt x="94" y="843"/>
                      <a:pt x="96" y="842"/>
                      <a:pt x="97" y="842"/>
                    </a:cubicBezTo>
                    <a:cubicBezTo>
                      <a:pt x="400" y="709"/>
                      <a:pt x="400" y="709"/>
                      <a:pt x="400" y="709"/>
                    </a:cubicBezTo>
                    <a:cubicBezTo>
                      <a:pt x="401" y="709"/>
                      <a:pt x="401" y="709"/>
                      <a:pt x="401" y="709"/>
                    </a:cubicBezTo>
                    <a:cubicBezTo>
                      <a:pt x="401" y="653"/>
                      <a:pt x="401" y="653"/>
                      <a:pt x="401" y="653"/>
                    </a:cubicBezTo>
                    <a:cubicBezTo>
                      <a:pt x="366" y="609"/>
                      <a:pt x="341" y="551"/>
                      <a:pt x="331" y="484"/>
                    </a:cubicBezTo>
                    <a:cubicBezTo>
                      <a:pt x="329" y="484"/>
                      <a:pt x="328" y="485"/>
                      <a:pt x="326" y="485"/>
                    </a:cubicBezTo>
                    <a:cubicBezTo>
                      <a:pt x="306" y="485"/>
                      <a:pt x="289" y="468"/>
                      <a:pt x="289" y="447"/>
                    </a:cubicBezTo>
                    <a:cubicBezTo>
                      <a:pt x="289" y="371"/>
                      <a:pt x="289" y="371"/>
                      <a:pt x="289" y="371"/>
                    </a:cubicBezTo>
                    <a:cubicBezTo>
                      <a:pt x="289" y="225"/>
                      <a:pt x="289" y="225"/>
                      <a:pt x="289" y="225"/>
                    </a:cubicBezTo>
                    <a:cubicBezTo>
                      <a:pt x="289" y="224"/>
                      <a:pt x="289" y="224"/>
                      <a:pt x="289" y="224"/>
                    </a:cubicBezTo>
                    <a:cubicBezTo>
                      <a:pt x="289" y="224"/>
                      <a:pt x="289" y="224"/>
                      <a:pt x="289" y="224"/>
                    </a:cubicBezTo>
                    <a:cubicBezTo>
                      <a:pt x="290" y="100"/>
                      <a:pt x="406" y="0"/>
                      <a:pt x="550" y="0"/>
                    </a:cubicBezTo>
                    <a:cubicBezTo>
                      <a:pt x="694" y="0"/>
                      <a:pt x="810" y="100"/>
                      <a:pt x="811" y="224"/>
                    </a:cubicBezTo>
                    <a:cubicBezTo>
                      <a:pt x="811" y="224"/>
                      <a:pt x="811" y="224"/>
                      <a:pt x="811" y="224"/>
                    </a:cubicBezTo>
                    <a:cubicBezTo>
                      <a:pt x="811" y="225"/>
                      <a:pt x="811" y="225"/>
                      <a:pt x="811" y="225"/>
                    </a:cubicBezTo>
                    <a:cubicBezTo>
                      <a:pt x="811" y="371"/>
                      <a:pt x="811" y="371"/>
                      <a:pt x="811" y="371"/>
                    </a:cubicBezTo>
                    <a:cubicBezTo>
                      <a:pt x="811" y="373"/>
                      <a:pt x="811" y="373"/>
                      <a:pt x="811" y="373"/>
                    </a:cubicBezTo>
                    <a:cubicBezTo>
                      <a:pt x="811" y="447"/>
                      <a:pt x="811" y="447"/>
                      <a:pt x="811" y="447"/>
                    </a:cubicBezTo>
                    <a:cubicBezTo>
                      <a:pt x="811" y="468"/>
                      <a:pt x="794" y="485"/>
                      <a:pt x="774" y="485"/>
                    </a:cubicBezTo>
                    <a:cubicBezTo>
                      <a:pt x="772" y="485"/>
                      <a:pt x="771" y="484"/>
                      <a:pt x="769" y="484"/>
                    </a:cubicBezTo>
                    <a:cubicBezTo>
                      <a:pt x="759" y="551"/>
                      <a:pt x="734" y="609"/>
                      <a:pt x="699" y="653"/>
                    </a:cubicBezTo>
                    <a:cubicBezTo>
                      <a:pt x="699" y="709"/>
                      <a:pt x="699" y="709"/>
                      <a:pt x="699" y="709"/>
                    </a:cubicBezTo>
                    <a:cubicBezTo>
                      <a:pt x="699" y="709"/>
                      <a:pt x="699" y="709"/>
                      <a:pt x="700" y="709"/>
                    </a:cubicBezTo>
                    <a:cubicBezTo>
                      <a:pt x="717" y="716"/>
                      <a:pt x="717" y="716"/>
                      <a:pt x="717" y="716"/>
                    </a:cubicBezTo>
                    <a:cubicBezTo>
                      <a:pt x="717" y="716"/>
                      <a:pt x="717" y="716"/>
                      <a:pt x="717" y="716"/>
                    </a:cubicBezTo>
                    <a:cubicBezTo>
                      <a:pt x="1003" y="842"/>
                      <a:pt x="1003" y="842"/>
                      <a:pt x="1003" y="842"/>
                    </a:cubicBezTo>
                    <a:cubicBezTo>
                      <a:pt x="1004" y="842"/>
                      <a:pt x="1006" y="843"/>
                      <a:pt x="1007" y="844"/>
                    </a:cubicBezTo>
                    <a:cubicBezTo>
                      <a:pt x="1007" y="844"/>
                      <a:pt x="1007" y="844"/>
                      <a:pt x="1007" y="844"/>
                    </a:cubicBezTo>
                    <a:cubicBezTo>
                      <a:pt x="1008" y="844"/>
                      <a:pt x="1008" y="845"/>
                      <a:pt x="1009" y="845"/>
                    </a:cubicBezTo>
                    <a:cubicBezTo>
                      <a:pt x="1010" y="846"/>
                      <a:pt x="1011" y="846"/>
                      <a:pt x="1012" y="847"/>
                    </a:cubicBezTo>
                    <a:cubicBezTo>
                      <a:pt x="1013" y="848"/>
                      <a:pt x="1014" y="849"/>
                      <a:pt x="1015" y="849"/>
                    </a:cubicBezTo>
                    <a:cubicBezTo>
                      <a:pt x="1016" y="850"/>
                      <a:pt x="1017" y="851"/>
                      <a:pt x="1019" y="852"/>
                    </a:cubicBezTo>
                    <a:cubicBezTo>
                      <a:pt x="1020" y="853"/>
                      <a:pt x="1021" y="854"/>
                      <a:pt x="1022" y="855"/>
                    </a:cubicBezTo>
                    <a:cubicBezTo>
                      <a:pt x="1023" y="856"/>
                      <a:pt x="1024" y="857"/>
                      <a:pt x="1025" y="858"/>
                    </a:cubicBezTo>
                    <a:cubicBezTo>
                      <a:pt x="1026" y="859"/>
                      <a:pt x="1027" y="860"/>
                      <a:pt x="1028" y="861"/>
                    </a:cubicBezTo>
                    <a:cubicBezTo>
                      <a:pt x="1029" y="862"/>
                      <a:pt x="1030" y="863"/>
                      <a:pt x="1031" y="864"/>
                    </a:cubicBezTo>
                    <a:cubicBezTo>
                      <a:pt x="1032" y="866"/>
                      <a:pt x="1033" y="867"/>
                      <a:pt x="1034" y="868"/>
                    </a:cubicBezTo>
                    <a:cubicBezTo>
                      <a:pt x="1034" y="869"/>
                      <a:pt x="1035" y="870"/>
                      <a:pt x="1036" y="871"/>
                    </a:cubicBezTo>
                    <a:cubicBezTo>
                      <a:pt x="1037" y="873"/>
                      <a:pt x="1038" y="874"/>
                      <a:pt x="1039" y="876"/>
                    </a:cubicBezTo>
                    <a:cubicBezTo>
                      <a:pt x="1039" y="877"/>
                      <a:pt x="1040" y="878"/>
                      <a:pt x="1041" y="879"/>
                    </a:cubicBezTo>
                    <a:cubicBezTo>
                      <a:pt x="1042" y="880"/>
                      <a:pt x="1042" y="882"/>
                      <a:pt x="1043" y="883"/>
                    </a:cubicBezTo>
                    <a:cubicBezTo>
                      <a:pt x="1043" y="884"/>
                      <a:pt x="1044" y="885"/>
                      <a:pt x="1044" y="886"/>
                    </a:cubicBezTo>
                    <a:cubicBezTo>
                      <a:pt x="1045" y="888"/>
                      <a:pt x="1046" y="891"/>
                      <a:pt x="1047" y="893"/>
                    </a:cubicBezTo>
                    <a:cubicBezTo>
                      <a:pt x="1100" y="1118"/>
                      <a:pt x="1100" y="1118"/>
                      <a:pt x="1100" y="1118"/>
                    </a:cubicBezTo>
                    <a:cubicBezTo>
                      <a:pt x="936" y="1118"/>
                      <a:pt x="936" y="1118"/>
                      <a:pt x="936" y="1118"/>
                    </a:cubicBezTo>
                    <a:cubicBezTo>
                      <a:pt x="165" y="1118"/>
                      <a:pt x="165" y="1118"/>
                      <a:pt x="165" y="1118"/>
                    </a:cubicBezTo>
                    <a:cubicBezTo>
                      <a:pt x="0" y="1118"/>
                      <a:pt x="0" y="1118"/>
                      <a:pt x="0" y="1118"/>
                    </a:cubicBezTo>
                    <a:close/>
                  </a:path>
                </a:pathLst>
              </a:custGeom>
              <a:solidFill>
                <a:srgbClr val="BCE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isl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B0DC034-38F5-442F-AD87-2C74F74CCCDB}"/>
                  </a:ext>
                </a:extLst>
              </p:cNvPr>
              <p:cNvSpPr/>
              <p:nvPr/>
            </p:nvSpPr>
            <p:spPr bwMode="auto">
              <a:xfrm>
                <a:off x="3641726" y="1125538"/>
                <a:ext cx="333375" cy="207963"/>
              </a:xfrm>
              <a:custGeom>
                <a:avLst/>
                <a:gdLst>
                  <a:gd name="T0" fmla="*/ 1 w 298"/>
                  <a:gd name="T1" fmla="*/ 55 h 186"/>
                  <a:gd name="T2" fmla="*/ 1 w 298"/>
                  <a:gd name="T3" fmla="*/ 55 h 186"/>
                  <a:gd name="T4" fmla="*/ 149 w 298"/>
                  <a:gd name="T5" fmla="*/ 186 h 186"/>
                  <a:gd name="T6" fmla="*/ 158 w 298"/>
                  <a:gd name="T7" fmla="*/ 185 h 186"/>
                  <a:gd name="T8" fmla="*/ 163 w 298"/>
                  <a:gd name="T9" fmla="*/ 185 h 186"/>
                  <a:gd name="T10" fmla="*/ 175 w 298"/>
                  <a:gd name="T11" fmla="*/ 183 h 186"/>
                  <a:gd name="T12" fmla="*/ 177 w 298"/>
                  <a:gd name="T13" fmla="*/ 183 h 186"/>
                  <a:gd name="T14" fmla="*/ 297 w 298"/>
                  <a:gd name="T15" fmla="*/ 55 h 186"/>
                  <a:gd name="T16" fmla="*/ 297 w 298"/>
                  <a:gd name="T17" fmla="*/ 55 h 186"/>
                  <a:gd name="T18" fmla="*/ 297 w 298"/>
                  <a:gd name="T19" fmla="*/ 55 h 186"/>
                  <a:gd name="T20" fmla="*/ 298 w 298"/>
                  <a:gd name="T21" fmla="*/ 56 h 186"/>
                  <a:gd name="T22" fmla="*/ 298 w 298"/>
                  <a:gd name="T23" fmla="*/ 0 h 186"/>
                  <a:gd name="T24" fmla="*/ 149 w 298"/>
                  <a:gd name="T25" fmla="*/ 79 h 186"/>
                  <a:gd name="T26" fmla="*/ 0 w 298"/>
                  <a:gd name="T27" fmla="*/ 0 h 186"/>
                  <a:gd name="T28" fmla="*/ 0 w 298"/>
                  <a:gd name="T29" fmla="*/ 56 h 186"/>
                  <a:gd name="T30" fmla="*/ 1 w 298"/>
                  <a:gd name="T31" fmla="*/ 55 h 186"/>
                  <a:gd name="T32" fmla="*/ 1 w 298"/>
                  <a:gd name="T33" fmla="*/ 5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186">
                    <a:moveTo>
                      <a:pt x="1" y="55"/>
                    </a:moveTo>
                    <a:cubicBezTo>
                      <a:pt x="1" y="55"/>
                      <a:pt x="1" y="55"/>
                      <a:pt x="1" y="55"/>
                    </a:cubicBezTo>
                    <a:cubicBezTo>
                      <a:pt x="11" y="129"/>
                      <a:pt x="73" y="185"/>
                      <a:pt x="149" y="186"/>
                    </a:cubicBezTo>
                    <a:cubicBezTo>
                      <a:pt x="152" y="186"/>
                      <a:pt x="155" y="185"/>
                      <a:pt x="158" y="185"/>
                    </a:cubicBezTo>
                    <a:cubicBezTo>
                      <a:pt x="160" y="185"/>
                      <a:pt x="161" y="185"/>
                      <a:pt x="163" y="185"/>
                    </a:cubicBezTo>
                    <a:cubicBezTo>
                      <a:pt x="167" y="184"/>
                      <a:pt x="171" y="184"/>
                      <a:pt x="175" y="183"/>
                    </a:cubicBezTo>
                    <a:cubicBezTo>
                      <a:pt x="176" y="183"/>
                      <a:pt x="176" y="183"/>
                      <a:pt x="177" y="183"/>
                    </a:cubicBezTo>
                    <a:cubicBezTo>
                      <a:pt x="240" y="171"/>
                      <a:pt x="289" y="120"/>
                      <a:pt x="297" y="55"/>
                    </a:cubicBezTo>
                    <a:cubicBezTo>
                      <a:pt x="297" y="55"/>
                      <a:pt x="297" y="55"/>
                      <a:pt x="297" y="55"/>
                    </a:cubicBezTo>
                    <a:cubicBezTo>
                      <a:pt x="297" y="55"/>
                      <a:pt x="297" y="55"/>
                      <a:pt x="297" y="55"/>
                    </a:cubicBezTo>
                    <a:cubicBezTo>
                      <a:pt x="297" y="55"/>
                      <a:pt x="298" y="55"/>
                      <a:pt x="298" y="56"/>
                    </a:cubicBezTo>
                    <a:cubicBezTo>
                      <a:pt x="298" y="0"/>
                      <a:pt x="298" y="0"/>
                      <a:pt x="298" y="0"/>
                    </a:cubicBezTo>
                    <a:cubicBezTo>
                      <a:pt x="259" y="49"/>
                      <a:pt x="206" y="79"/>
                      <a:pt x="149" y="79"/>
                    </a:cubicBezTo>
                    <a:cubicBezTo>
                      <a:pt x="92" y="79"/>
                      <a:pt x="39" y="49"/>
                      <a:pt x="0" y="0"/>
                    </a:cubicBezTo>
                    <a:cubicBezTo>
                      <a:pt x="0" y="56"/>
                      <a:pt x="0" y="56"/>
                      <a:pt x="0" y="56"/>
                    </a:cubicBezTo>
                    <a:cubicBezTo>
                      <a:pt x="0" y="55"/>
                      <a:pt x="1" y="55"/>
                      <a:pt x="1" y="55"/>
                    </a:cubicBezTo>
                    <a:cubicBezTo>
                      <a:pt x="1" y="55"/>
                      <a:pt x="1" y="55"/>
                      <a:pt x="1"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íśļ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B70C0A4-7DE5-4CDA-BA64-CD0A2A308024}"/>
                  </a:ext>
                </a:extLst>
              </p:cNvPr>
              <p:cNvSpPr/>
              <p:nvPr/>
            </p:nvSpPr>
            <p:spPr bwMode="auto">
              <a:xfrm>
                <a:off x="3517901" y="649288"/>
                <a:ext cx="582613" cy="563563"/>
              </a:xfrm>
              <a:custGeom>
                <a:avLst/>
                <a:gdLst>
                  <a:gd name="T0" fmla="*/ 261 w 522"/>
                  <a:gd name="T1" fmla="*/ 505 h 505"/>
                  <a:gd name="T2" fmla="*/ 410 w 522"/>
                  <a:gd name="T3" fmla="*/ 426 h 505"/>
                  <a:gd name="T4" fmla="*/ 480 w 522"/>
                  <a:gd name="T5" fmla="*/ 257 h 505"/>
                  <a:gd name="T6" fmla="*/ 485 w 522"/>
                  <a:gd name="T7" fmla="*/ 258 h 505"/>
                  <a:gd name="T8" fmla="*/ 522 w 522"/>
                  <a:gd name="T9" fmla="*/ 220 h 505"/>
                  <a:gd name="T10" fmla="*/ 522 w 522"/>
                  <a:gd name="T11" fmla="*/ 146 h 505"/>
                  <a:gd name="T12" fmla="*/ 522 w 522"/>
                  <a:gd name="T13" fmla="*/ 144 h 505"/>
                  <a:gd name="T14" fmla="*/ 522 w 522"/>
                  <a:gd name="T15" fmla="*/ 144 h 505"/>
                  <a:gd name="T16" fmla="*/ 485 w 522"/>
                  <a:gd name="T17" fmla="*/ 108 h 505"/>
                  <a:gd name="T18" fmla="*/ 485 w 522"/>
                  <a:gd name="T19" fmla="*/ 71 h 505"/>
                  <a:gd name="T20" fmla="*/ 447 w 522"/>
                  <a:gd name="T21" fmla="*/ 34 h 505"/>
                  <a:gd name="T22" fmla="*/ 423 w 522"/>
                  <a:gd name="T23" fmla="*/ 34 h 505"/>
                  <a:gd name="T24" fmla="*/ 423 w 522"/>
                  <a:gd name="T25" fmla="*/ 34 h 505"/>
                  <a:gd name="T26" fmla="*/ 361 w 522"/>
                  <a:gd name="T27" fmla="*/ 0 h 505"/>
                  <a:gd name="T28" fmla="*/ 298 w 522"/>
                  <a:gd name="T29" fmla="*/ 34 h 505"/>
                  <a:gd name="T30" fmla="*/ 75 w 522"/>
                  <a:gd name="T31" fmla="*/ 34 h 505"/>
                  <a:gd name="T32" fmla="*/ 37 w 522"/>
                  <a:gd name="T33" fmla="*/ 71 h 505"/>
                  <a:gd name="T34" fmla="*/ 37 w 522"/>
                  <a:gd name="T35" fmla="*/ 108 h 505"/>
                  <a:gd name="T36" fmla="*/ 0 w 522"/>
                  <a:gd name="T37" fmla="*/ 144 h 505"/>
                  <a:gd name="T38" fmla="*/ 0 w 522"/>
                  <a:gd name="T39" fmla="*/ 144 h 505"/>
                  <a:gd name="T40" fmla="*/ 0 w 522"/>
                  <a:gd name="T41" fmla="*/ 220 h 505"/>
                  <a:gd name="T42" fmla="*/ 37 w 522"/>
                  <a:gd name="T43" fmla="*/ 258 h 505"/>
                  <a:gd name="T44" fmla="*/ 42 w 522"/>
                  <a:gd name="T45" fmla="*/ 257 h 505"/>
                  <a:gd name="T46" fmla="*/ 112 w 522"/>
                  <a:gd name="T47" fmla="*/ 426 h 505"/>
                  <a:gd name="T48" fmla="*/ 261 w 522"/>
                  <a:gd name="T49" fmla="*/ 505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505">
                    <a:moveTo>
                      <a:pt x="261" y="505"/>
                    </a:moveTo>
                    <a:cubicBezTo>
                      <a:pt x="318" y="505"/>
                      <a:pt x="371" y="475"/>
                      <a:pt x="410" y="426"/>
                    </a:cubicBezTo>
                    <a:cubicBezTo>
                      <a:pt x="445" y="382"/>
                      <a:pt x="470" y="324"/>
                      <a:pt x="480" y="257"/>
                    </a:cubicBezTo>
                    <a:cubicBezTo>
                      <a:pt x="482" y="257"/>
                      <a:pt x="483" y="258"/>
                      <a:pt x="485" y="258"/>
                    </a:cubicBezTo>
                    <a:cubicBezTo>
                      <a:pt x="505" y="258"/>
                      <a:pt x="522" y="241"/>
                      <a:pt x="522" y="220"/>
                    </a:cubicBezTo>
                    <a:cubicBezTo>
                      <a:pt x="522" y="146"/>
                      <a:pt x="522" y="146"/>
                      <a:pt x="522" y="146"/>
                    </a:cubicBezTo>
                    <a:cubicBezTo>
                      <a:pt x="522" y="144"/>
                      <a:pt x="522" y="144"/>
                      <a:pt x="522" y="144"/>
                    </a:cubicBezTo>
                    <a:cubicBezTo>
                      <a:pt x="522" y="144"/>
                      <a:pt x="522" y="144"/>
                      <a:pt x="522" y="144"/>
                    </a:cubicBezTo>
                    <a:cubicBezTo>
                      <a:pt x="521" y="124"/>
                      <a:pt x="505" y="108"/>
                      <a:pt x="485" y="108"/>
                    </a:cubicBezTo>
                    <a:cubicBezTo>
                      <a:pt x="485" y="71"/>
                      <a:pt x="485" y="71"/>
                      <a:pt x="485" y="71"/>
                    </a:cubicBezTo>
                    <a:cubicBezTo>
                      <a:pt x="485" y="50"/>
                      <a:pt x="468" y="34"/>
                      <a:pt x="447" y="34"/>
                    </a:cubicBezTo>
                    <a:cubicBezTo>
                      <a:pt x="423" y="34"/>
                      <a:pt x="423" y="34"/>
                      <a:pt x="423" y="34"/>
                    </a:cubicBezTo>
                    <a:cubicBezTo>
                      <a:pt x="423" y="34"/>
                      <a:pt x="423" y="34"/>
                      <a:pt x="423" y="34"/>
                    </a:cubicBezTo>
                    <a:cubicBezTo>
                      <a:pt x="397" y="34"/>
                      <a:pt x="374" y="20"/>
                      <a:pt x="361" y="0"/>
                    </a:cubicBezTo>
                    <a:cubicBezTo>
                      <a:pt x="347" y="20"/>
                      <a:pt x="324" y="34"/>
                      <a:pt x="298" y="34"/>
                    </a:cubicBezTo>
                    <a:cubicBezTo>
                      <a:pt x="75" y="34"/>
                      <a:pt x="75" y="34"/>
                      <a:pt x="75" y="34"/>
                    </a:cubicBezTo>
                    <a:cubicBezTo>
                      <a:pt x="54" y="34"/>
                      <a:pt x="37" y="50"/>
                      <a:pt x="37" y="71"/>
                    </a:cubicBezTo>
                    <a:cubicBezTo>
                      <a:pt x="37" y="108"/>
                      <a:pt x="37" y="108"/>
                      <a:pt x="37" y="108"/>
                    </a:cubicBezTo>
                    <a:cubicBezTo>
                      <a:pt x="17" y="108"/>
                      <a:pt x="1" y="124"/>
                      <a:pt x="0" y="144"/>
                    </a:cubicBezTo>
                    <a:cubicBezTo>
                      <a:pt x="0" y="144"/>
                      <a:pt x="0" y="144"/>
                      <a:pt x="0" y="144"/>
                    </a:cubicBezTo>
                    <a:cubicBezTo>
                      <a:pt x="0" y="220"/>
                      <a:pt x="0" y="220"/>
                      <a:pt x="0" y="220"/>
                    </a:cubicBezTo>
                    <a:cubicBezTo>
                      <a:pt x="0" y="241"/>
                      <a:pt x="17" y="258"/>
                      <a:pt x="37" y="258"/>
                    </a:cubicBezTo>
                    <a:cubicBezTo>
                      <a:pt x="39" y="258"/>
                      <a:pt x="40" y="257"/>
                      <a:pt x="42" y="257"/>
                    </a:cubicBezTo>
                    <a:cubicBezTo>
                      <a:pt x="52" y="324"/>
                      <a:pt x="77" y="382"/>
                      <a:pt x="112" y="426"/>
                    </a:cubicBezTo>
                    <a:cubicBezTo>
                      <a:pt x="151" y="475"/>
                      <a:pt x="204" y="505"/>
                      <a:pt x="261" y="5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îṡḻi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3BC4E09-2C33-49D8-8272-3C1AC22F7521}"/>
                  </a:ext>
                </a:extLst>
              </p:cNvPr>
              <p:cNvSpPr/>
              <p:nvPr/>
            </p:nvSpPr>
            <p:spPr bwMode="auto">
              <a:xfrm>
                <a:off x="3517901" y="396875"/>
                <a:ext cx="582613" cy="412750"/>
              </a:xfrm>
              <a:custGeom>
                <a:avLst/>
                <a:gdLst>
                  <a:gd name="T0" fmla="*/ 37 w 522"/>
                  <a:gd name="T1" fmla="*/ 335 h 371"/>
                  <a:gd name="T2" fmla="*/ 37 w 522"/>
                  <a:gd name="T3" fmla="*/ 298 h 371"/>
                  <a:gd name="T4" fmla="*/ 75 w 522"/>
                  <a:gd name="T5" fmla="*/ 261 h 371"/>
                  <a:gd name="T6" fmla="*/ 298 w 522"/>
                  <a:gd name="T7" fmla="*/ 261 h 371"/>
                  <a:gd name="T8" fmla="*/ 361 w 522"/>
                  <a:gd name="T9" fmla="*/ 227 h 371"/>
                  <a:gd name="T10" fmla="*/ 423 w 522"/>
                  <a:gd name="T11" fmla="*/ 261 h 371"/>
                  <a:gd name="T12" fmla="*/ 423 w 522"/>
                  <a:gd name="T13" fmla="*/ 261 h 371"/>
                  <a:gd name="T14" fmla="*/ 447 w 522"/>
                  <a:gd name="T15" fmla="*/ 261 h 371"/>
                  <a:gd name="T16" fmla="*/ 485 w 522"/>
                  <a:gd name="T17" fmla="*/ 298 h 371"/>
                  <a:gd name="T18" fmla="*/ 485 w 522"/>
                  <a:gd name="T19" fmla="*/ 335 h 371"/>
                  <a:gd name="T20" fmla="*/ 522 w 522"/>
                  <a:gd name="T21" fmla="*/ 371 h 371"/>
                  <a:gd name="T22" fmla="*/ 522 w 522"/>
                  <a:gd name="T23" fmla="*/ 371 h 371"/>
                  <a:gd name="T24" fmla="*/ 522 w 522"/>
                  <a:gd name="T25" fmla="*/ 225 h 371"/>
                  <a:gd name="T26" fmla="*/ 522 w 522"/>
                  <a:gd name="T27" fmla="*/ 224 h 371"/>
                  <a:gd name="T28" fmla="*/ 522 w 522"/>
                  <a:gd name="T29" fmla="*/ 224 h 371"/>
                  <a:gd name="T30" fmla="*/ 261 w 522"/>
                  <a:gd name="T31" fmla="*/ 0 h 371"/>
                  <a:gd name="T32" fmla="*/ 0 w 522"/>
                  <a:gd name="T33" fmla="*/ 224 h 371"/>
                  <a:gd name="T34" fmla="*/ 0 w 522"/>
                  <a:gd name="T35" fmla="*/ 224 h 371"/>
                  <a:gd name="T36" fmla="*/ 0 w 522"/>
                  <a:gd name="T37" fmla="*/ 225 h 371"/>
                  <a:gd name="T38" fmla="*/ 0 w 522"/>
                  <a:gd name="T39" fmla="*/ 371 h 371"/>
                  <a:gd name="T40" fmla="*/ 0 w 522"/>
                  <a:gd name="T41" fmla="*/ 371 h 371"/>
                  <a:gd name="T42" fmla="*/ 37 w 522"/>
                  <a:gd name="T43" fmla="*/ 3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2" h="371">
                    <a:moveTo>
                      <a:pt x="37" y="335"/>
                    </a:moveTo>
                    <a:cubicBezTo>
                      <a:pt x="37" y="298"/>
                      <a:pt x="37" y="298"/>
                      <a:pt x="37" y="298"/>
                    </a:cubicBezTo>
                    <a:cubicBezTo>
                      <a:pt x="37" y="277"/>
                      <a:pt x="54" y="261"/>
                      <a:pt x="75" y="261"/>
                    </a:cubicBezTo>
                    <a:cubicBezTo>
                      <a:pt x="298" y="261"/>
                      <a:pt x="298" y="261"/>
                      <a:pt x="298" y="261"/>
                    </a:cubicBezTo>
                    <a:cubicBezTo>
                      <a:pt x="324" y="261"/>
                      <a:pt x="347" y="247"/>
                      <a:pt x="361" y="227"/>
                    </a:cubicBezTo>
                    <a:cubicBezTo>
                      <a:pt x="374" y="247"/>
                      <a:pt x="397" y="261"/>
                      <a:pt x="423" y="261"/>
                    </a:cubicBezTo>
                    <a:cubicBezTo>
                      <a:pt x="423" y="261"/>
                      <a:pt x="423" y="261"/>
                      <a:pt x="423" y="261"/>
                    </a:cubicBezTo>
                    <a:cubicBezTo>
                      <a:pt x="447" y="261"/>
                      <a:pt x="447" y="261"/>
                      <a:pt x="447" y="261"/>
                    </a:cubicBezTo>
                    <a:cubicBezTo>
                      <a:pt x="468" y="261"/>
                      <a:pt x="485" y="277"/>
                      <a:pt x="485" y="298"/>
                    </a:cubicBezTo>
                    <a:cubicBezTo>
                      <a:pt x="485" y="335"/>
                      <a:pt x="485" y="335"/>
                      <a:pt x="485" y="335"/>
                    </a:cubicBezTo>
                    <a:cubicBezTo>
                      <a:pt x="505" y="335"/>
                      <a:pt x="521" y="351"/>
                      <a:pt x="522" y="371"/>
                    </a:cubicBezTo>
                    <a:cubicBezTo>
                      <a:pt x="522" y="371"/>
                      <a:pt x="522" y="371"/>
                      <a:pt x="522" y="371"/>
                    </a:cubicBezTo>
                    <a:cubicBezTo>
                      <a:pt x="522" y="225"/>
                      <a:pt x="522" y="225"/>
                      <a:pt x="522" y="225"/>
                    </a:cubicBezTo>
                    <a:cubicBezTo>
                      <a:pt x="522" y="224"/>
                      <a:pt x="522" y="224"/>
                      <a:pt x="522" y="224"/>
                    </a:cubicBezTo>
                    <a:cubicBezTo>
                      <a:pt x="522" y="224"/>
                      <a:pt x="522" y="224"/>
                      <a:pt x="522" y="224"/>
                    </a:cubicBezTo>
                    <a:cubicBezTo>
                      <a:pt x="521" y="100"/>
                      <a:pt x="405" y="0"/>
                      <a:pt x="261" y="0"/>
                    </a:cubicBezTo>
                    <a:cubicBezTo>
                      <a:pt x="117" y="0"/>
                      <a:pt x="1" y="100"/>
                      <a:pt x="0" y="224"/>
                    </a:cubicBezTo>
                    <a:cubicBezTo>
                      <a:pt x="0" y="224"/>
                      <a:pt x="0" y="224"/>
                      <a:pt x="0" y="224"/>
                    </a:cubicBezTo>
                    <a:cubicBezTo>
                      <a:pt x="0" y="225"/>
                      <a:pt x="0" y="225"/>
                      <a:pt x="0" y="225"/>
                    </a:cubicBezTo>
                    <a:cubicBezTo>
                      <a:pt x="0" y="371"/>
                      <a:pt x="0" y="371"/>
                      <a:pt x="0" y="371"/>
                    </a:cubicBezTo>
                    <a:cubicBezTo>
                      <a:pt x="0" y="371"/>
                      <a:pt x="0" y="371"/>
                      <a:pt x="0" y="371"/>
                    </a:cubicBezTo>
                    <a:cubicBezTo>
                      <a:pt x="1" y="351"/>
                      <a:pt x="17" y="335"/>
                      <a:pt x="37" y="335"/>
                    </a:cubicBezTo>
                    <a:close/>
                  </a:path>
                </a:pathLst>
              </a:custGeom>
              <a:solidFill>
                <a:srgbClr val="FBD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0" name="ïśļ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86BA86B-8016-4F2B-B19A-ABA7C1006780}"/>
                  </a:ext>
                </a:extLst>
              </p:cNvPr>
              <p:cNvSpPr/>
              <p:nvPr/>
            </p:nvSpPr>
            <p:spPr bwMode="auto">
              <a:xfrm>
                <a:off x="3506788" y="385763"/>
                <a:ext cx="604838" cy="436563"/>
              </a:xfrm>
              <a:custGeom>
                <a:avLst/>
                <a:gdLst>
                  <a:gd name="T0" fmla="*/ 542 w 542"/>
                  <a:gd name="T1" fmla="*/ 391 h 391"/>
                  <a:gd name="T2" fmla="*/ 522 w 542"/>
                  <a:gd name="T3" fmla="*/ 391 h 391"/>
                  <a:gd name="T4" fmla="*/ 522 w 542"/>
                  <a:gd name="T5" fmla="*/ 382 h 391"/>
                  <a:gd name="T6" fmla="*/ 495 w 542"/>
                  <a:gd name="T7" fmla="*/ 355 h 391"/>
                  <a:gd name="T8" fmla="*/ 485 w 542"/>
                  <a:gd name="T9" fmla="*/ 355 h 391"/>
                  <a:gd name="T10" fmla="*/ 485 w 542"/>
                  <a:gd name="T11" fmla="*/ 308 h 391"/>
                  <a:gd name="T12" fmla="*/ 457 w 542"/>
                  <a:gd name="T13" fmla="*/ 281 h 391"/>
                  <a:gd name="T14" fmla="*/ 433 w 542"/>
                  <a:gd name="T15" fmla="*/ 281 h 391"/>
                  <a:gd name="T16" fmla="*/ 371 w 542"/>
                  <a:gd name="T17" fmla="*/ 253 h 391"/>
                  <a:gd name="T18" fmla="*/ 308 w 542"/>
                  <a:gd name="T19" fmla="*/ 281 h 391"/>
                  <a:gd name="T20" fmla="*/ 85 w 542"/>
                  <a:gd name="T21" fmla="*/ 281 h 391"/>
                  <a:gd name="T22" fmla="*/ 57 w 542"/>
                  <a:gd name="T23" fmla="*/ 308 h 391"/>
                  <a:gd name="T24" fmla="*/ 57 w 542"/>
                  <a:gd name="T25" fmla="*/ 355 h 391"/>
                  <a:gd name="T26" fmla="*/ 47 w 542"/>
                  <a:gd name="T27" fmla="*/ 355 h 391"/>
                  <a:gd name="T28" fmla="*/ 20 w 542"/>
                  <a:gd name="T29" fmla="*/ 382 h 391"/>
                  <a:gd name="T30" fmla="*/ 20 w 542"/>
                  <a:gd name="T31" fmla="*/ 391 h 391"/>
                  <a:gd name="T32" fmla="*/ 0 w 542"/>
                  <a:gd name="T33" fmla="*/ 391 h 391"/>
                  <a:gd name="T34" fmla="*/ 0 w 542"/>
                  <a:gd name="T35" fmla="*/ 381 h 391"/>
                  <a:gd name="T36" fmla="*/ 0 w 542"/>
                  <a:gd name="T37" fmla="*/ 224 h 391"/>
                  <a:gd name="T38" fmla="*/ 0 w 542"/>
                  <a:gd name="T39" fmla="*/ 224 h 391"/>
                  <a:gd name="T40" fmla="*/ 271 w 542"/>
                  <a:gd name="T41" fmla="*/ 0 h 391"/>
                  <a:gd name="T42" fmla="*/ 542 w 542"/>
                  <a:gd name="T43" fmla="*/ 224 h 391"/>
                  <a:gd name="T44" fmla="*/ 542 w 542"/>
                  <a:gd name="T45" fmla="*/ 224 h 391"/>
                  <a:gd name="T46" fmla="*/ 542 w 542"/>
                  <a:gd name="T47" fmla="*/ 235 h 391"/>
                  <a:gd name="T48" fmla="*/ 542 w 542"/>
                  <a:gd name="T49" fmla="*/ 391 h 391"/>
                  <a:gd name="T50" fmla="*/ 505 w 542"/>
                  <a:gd name="T51" fmla="*/ 336 h 391"/>
                  <a:gd name="T52" fmla="*/ 522 w 542"/>
                  <a:gd name="T53" fmla="*/ 344 h 391"/>
                  <a:gd name="T54" fmla="*/ 522 w 542"/>
                  <a:gd name="T55" fmla="*/ 234 h 391"/>
                  <a:gd name="T56" fmla="*/ 271 w 542"/>
                  <a:gd name="T57" fmla="*/ 20 h 391"/>
                  <a:gd name="T58" fmla="*/ 20 w 542"/>
                  <a:gd name="T59" fmla="*/ 234 h 391"/>
                  <a:gd name="T60" fmla="*/ 20 w 542"/>
                  <a:gd name="T61" fmla="*/ 239 h 391"/>
                  <a:gd name="T62" fmla="*/ 20 w 542"/>
                  <a:gd name="T63" fmla="*/ 344 h 391"/>
                  <a:gd name="T64" fmla="*/ 37 w 542"/>
                  <a:gd name="T65" fmla="*/ 336 h 391"/>
                  <a:gd name="T66" fmla="*/ 37 w 542"/>
                  <a:gd name="T67" fmla="*/ 308 h 391"/>
                  <a:gd name="T68" fmla="*/ 85 w 542"/>
                  <a:gd name="T69" fmla="*/ 261 h 391"/>
                  <a:gd name="T70" fmla="*/ 308 w 542"/>
                  <a:gd name="T71" fmla="*/ 261 h 391"/>
                  <a:gd name="T72" fmla="*/ 362 w 542"/>
                  <a:gd name="T73" fmla="*/ 232 h 391"/>
                  <a:gd name="T74" fmla="*/ 371 w 542"/>
                  <a:gd name="T75" fmla="*/ 219 h 391"/>
                  <a:gd name="T76" fmla="*/ 379 w 542"/>
                  <a:gd name="T77" fmla="*/ 232 h 391"/>
                  <a:gd name="T78" fmla="*/ 433 w 542"/>
                  <a:gd name="T79" fmla="*/ 261 h 391"/>
                  <a:gd name="T80" fmla="*/ 457 w 542"/>
                  <a:gd name="T81" fmla="*/ 261 h 391"/>
                  <a:gd name="T82" fmla="*/ 505 w 542"/>
                  <a:gd name="T83" fmla="*/ 308 h 391"/>
                  <a:gd name="T84" fmla="*/ 505 w 542"/>
                  <a:gd name="T85" fmla="*/ 336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2" h="391">
                    <a:moveTo>
                      <a:pt x="542" y="391"/>
                    </a:moveTo>
                    <a:cubicBezTo>
                      <a:pt x="522" y="391"/>
                      <a:pt x="522" y="391"/>
                      <a:pt x="522" y="391"/>
                    </a:cubicBezTo>
                    <a:cubicBezTo>
                      <a:pt x="522" y="382"/>
                      <a:pt x="522" y="382"/>
                      <a:pt x="522" y="382"/>
                    </a:cubicBezTo>
                    <a:cubicBezTo>
                      <a:pt x="521" y="367"/>
                      <a:pt x="509" y="355"/>
                      <a:pt x="495" y="355"/>
                    </a:cubicBezTo>
                    <a:cubicBezTo>
                      <a:pt x="485" y="355"/>
                      <a:pt x="485" y="355"/>
                      <a:pt x="485" y="355"/>
                    </a:cubicBezTo>
                    <a:cubicBezTo>
                      <a:pt x="485" y="308"/>
                      <a:pt x="485" y="308"/>
                      <a:pt x="485" y="308"/>
                    </a:cubicBezTo>
                    <a:cubicBezTo>
                      <a:pt x="485" y="293"/>
                      <a:pt x="472" y="281"/>
                      <a:pt x="457" y="281"/>
                    </a:cubicBezTo>
                    <a:cubicBezTo>
                      <a:pt x="433" y="281"/>
                      <a:pt x="433" y="281"/>
                      <a:pt x="433" y="281"/>
                    </a:cubicBezTo>
                    <a:cubicBezTo>
                      <a:pt x="409" y="281"/>
                      <a:pt x="386" y="271"/>
                      <a:pt x="371" y="253"/>
                    </a:cubicBezTo>
                    <a:cubicBezTo>
                      <a:pt x="355" y="271"/>
                      <a:pt x="332" y="281"/>
                      <a:pt x="308" y="281"/>
                    </a:cubicBezTo>
                    <a:cubicBezTo>
                      <a:pt x="85" y="281"/>
                      <a:pt x="85" y="281"/>
                      <a:pt x="85" y="281"/>
                    </a:cubicBezTo>
                    <a:cubicBezTo>
                      <a:pt x="70" y="281"/>
                      <a:pt x="57" y="293"/>
                      <a:pt x="57" y="308"/>
                    </a:cubicBezTo>
                    <a:cubicBezTo>
                      <a:pt x="57" y="355"/>
                      <a:pt x="57" y="355"/>
                      <a:pt x="57" y="355"/>
                    </a:cubicBezTo>
                    <a:cubicBezTo>
                      <a:pt x="47" y="355"/>
                      <a:pt x="47" y="355"/>
                      <a:pt x="47" y="355"/>
                    </a:cubicBezTo>
                    <a:cubicBezTo>
                      <a:pt x="33" y="355"/>
                      <a:pt x="21" y="367"/>
                      <a:pt x="20" y="382"/>
                    </a:cubicBezTo>
                    <a:cubicBezTo>
                      <a:pt x="20" y="391"/>
                      <a:pt x="20" y="391"/>
                      <a:pt x="20" y="391"/>
                    </a:cubicBezTo>
                    <a:cubicBezTo>
                      <a:pt x="0" y="391"/>
                      <a:pt x="0" y="391"/>
                      <a:pt x="0" y="391"/>
                    </a:cubicBezTo>
                    <a:cubicBezTo>
                      <a:pt x="0" y="381"/>
                      <a:pt x="0" y="381"/>
                      <a:pt x="0" y="381"/>
                    </a:cubicBezTo>
                    <a:cubicBezTo>
                      <a:pt x="0" y="224"/>
                      <a:pt x="0" y="224"/>
                      <a:pt x="0" y="224"/>
                    </a:cubicBezTo>
                    <a:cubicBezTo>
                      <a:pt x="0" y="224"/>
                      <a:pt x="0" y="224"/>
                      <a:pt x="0" y="224"/>
                    </a:cubicBezTo>
                    <a:cubicBezTo>
                      <a:pt x="7" y="99"/>
                      <a:pt x="126" y="0"/>
                      <a:pt x="271" y="0"/>
                    </a:cubicBezTo>
                    <a:cubicBezTo>
                      <a:pt x="416" y="0"/>
                      <a:pt x="535" y="99"/>
                      <a:pt x="542" y="224"/>
                    </a:cubicBezTo>
                    <a:cubicBezTo>
                      <a:pt x="542" y="224"/>
                      <a:pt x="542" y="224"/>
                      <a:pt x="542" y="224"/>
                    </a:cubicBezTo>
                    <a:cubicBezTo>
                      <a:pt x="542" y="235"/>
                      <a:pt x="542" y="235"/>
                      <a:pt x="542" y="235"/>
                    </a:cubicBezTo>
                    <a:lnTo>
                      <a:pt x="542" y="391"/>
                    </a:lnTo>
                    <a:close/>
                    <a:moveTo>
                      <a:pt x="505" y="336"/>
                    </a:moveTo>
                    <a:cubicBezTo>
                      <a:pt x="511" y="338"/>
                      <a:pt x="517" y="340"/>
                      <a:pt x="522" y="344"/>
                    </a:cubicBezTo>
                    <a:cubicBezTo>
                      <a:pt x="522" y="234"/>
                      <a:pt x="522" y="234"/>
                      <a:pt x="522" y="234"/>
                    </a:cubicBezTo>
                    <a:cubicBezTo>
                      <a:pt x="521" y="116"/>
                      <a:pt x="409" y="20"/>
                      <a:pt x="271" y="20"/>
                    </a:cubicBezTo>
                    <a:cubicBezTo>
                      <a:pt x="133" y="20"/>
                      <a:pt x="21" y="116"/>
                      <a:pt x="20" y="234"/>
                    </a:cubicBezTo>
                    <a:cubicBezTo>
                      <a:pt x="20" y="239"/>
                      <a:pt x="20" y="239"/>
                      <a:pt x="20" y="239"/>
                    </a:cubicBezTo>
                    <a:cubicBezTo>
                      <a:pt x="20" y="344"/>
                      <a:pt x="20" y="344"/>
                      <a:pt x="20" y="344"/>
                    </a:cubicBezTo>
                    <a:cubicBezTo>
                      <a:pt x="25" y="340"/>
                      <a:pt x="31" y="338"/>
                      <a:pt x="37" y="336"/>
                    </a:cubicBezTo>
                    <a:cubicBezTo>
                      <a:pt x="37" y="308"/>
                      <a:pt x="37" y="308"/>
                      <a:pt x="37" y="308"/>
                    </a:cubicBezTo>
                    <a:cubicBezTo>
                      <a:pt x="37" y="282"/>
                      <a:pt x="59" y="261"/>
                      <a:pt x="85" y="261"/>
                    </a:cubicBezTo>
                    <a:cubicBezTo>
                      <a:pt x="308" y="261"/>
                      <a:pt x="308" y="261"/>
                      <a:pt x="308" y="261"/>
                    </a:cubicBezTo>
                    <a:cubicBezTo>
                      <a:pt x="330" y="261"/>
                      <a:pt x="350" y="250"/>
                      <a:pt x="362" y="232"/>
                    </a:cubicBezTo>
                    <a:cubicBezTo>
                      <a:pt x="371" y="219"/>
                      <a:pt x="371" y="219"/>
                      <a:pt x="371" y="219"/>
                    </a:cubicBezTo>
                    <a:cubicBezTo>
                      <a:pt x="379" y="232"/>
                      <a:pt x="379" y="232"/>
                      <a:pt x="379" y="232"/>
                    </a:cubicBezTo>
                    <a:cubicBezTo>
                      <a:pt x="391" y="250"/>
                      <a:pt x="411" y="261"/>
                      <a:pt x="433" y="261"/>
                    </a:cubicBezTo>
                    <a:cubicBezTo>
                      <a:pt x="457" y="261"/>
                      <a:pt x="457" y="261"/>
                      <a:pt x="457" y="261"/>
                    </a:cubicBezTo>
                    <a:cubicBezTo>
                      <a:pt x="484" y="261"/>
                      <a:pt x="505" y="282"/>
                      <a:pt x="505" y="308"/>
                    </a:cubicBezTo>
                    <a:lnTo>
                      <a:pt x="505" y="3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1" name="îśl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33E619C-5CBD-49AB-B284-798E7AB6595A}"/>
                  </a:ext>
                </a:extLst>
              </p:cNvPr>
              <p:cNvSpPr/>
              <p:nvPr/>
            </p:nvSpPr>
            <p:spPr bwMode="auto">
              <a:xfrm>
                <a:off x="3840163" y="1185863"/>
                <a:ext cx="134938" cy="142875"/>
              </a:xfrm>
              <a:custGeom>
                <a:avLst/>
                <a:gdLst>
                  <a:gd name="T0" fmla="*/ 120 w 120"/>
                  <a:gd name="T1" fmla="*/ 0 h 128"/>
                  <a:gd name="T2" fmla="*/ 120 w 120"/>
                  <a:gd name="T3" fmla="*/ 0 h 128"/>
                  <a:gd name="T4" fmla="*/ 0 w 120"/>
                  <a:gd name="T5" fmla="*/ 128 h 128"/>
                  <a:gd name="T6" fmla="*/ 120 w 120"/>
                  <a:gd name="T7" fmla="*/ 0 h 128"/>
                </a:gdLst>
                <a:ahLst/>
                <a:cxnLst>
                  <a:cxn ang="0">
                    <a:pos x="T0" y="T1"/>
                  </a:cxn>
                  <a:cxn ang="0">
                    <a:pos x="T2" y="T3"/>
                  </a:cxn>
                  <a:cxn ang="0">
                    <a:pos x="T4" y="T5"/>
                  </a:cxn>
                  <a:cxn ang="0">
                    <a:pos x="T6" y="T7"/>
                  </a:cxn>
                </a:cxnLst>
                <a:rect l="0" t="0" r="r" b="b"/>
                <a:pathLst>
                  <a:path w="120" h="128">
                    <a:moveTo>
                      <a:pt x="120" y="0"/>
                    </a:moveTo>
                    <a:cubicBezTo>
                      <a:pt x="120" y="0"/>
                      <a:pt x="120" y="0"/>
                      <a:pt x="120" y="0"/>
                    </a:cubicBezTo>
                    <a:cubicBezTo>
                      <a:pt x="112" y="65"/>
                      <a:pt x="63" y="116"/>
                      <a:pt x="0" y="128"/>
                    </a:cubicBezTo>
                    <a:cubicBezTo>
                      <a:pt x="63" y="116"/>
                      <a:pt x="112" y="65"/>
                      <a:pt x="1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 name="iśḻî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BA42404-8788-4977-A23A-AB364FB1D0E1}"/>
                  </a:ext>
                </a:extLst>
              </p:cNvPr>
              <p:cNvSpPr/>
              <p:nvPr/>
            </p:nvSpPr>
            <p:spPr bwMode="auto">
              <a:xfrm>
                <a:off x="3808413" y="1331913"/>
                <a:ext cx="11113" cy="1588"/>
              </a:xfrm>
              <a:custGeom>
                <a:avLst/>
                <a:gdLst>
                  <a:gd name="T0" fmla="*/ 9 w 9"/>
                  <a:gd name="T1" fmla="*/ 0 h 1"/>
                  <a:gd name="T2" fmla="*/ 0 w 9"/>
                  <a:gd name="T3" fmla="*/ 1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cubicBezTo>
                      <a:pt x="6" y="0"/>
                      <a:pt x="3" y="1"/>
                      <a:pt x="0" y="1"/>
                    </a:cubicBezTo>
                    <a:cubicBezTo>
                      <a:pt x="0" y="1"/>
                      <a:pt x="0" y="1"/>
                      <a:pt x="0" y="1"/>
                    </a:cubicBezTo>
                    <a:cubicBezTo>
                      <a:pt x="3" y="1"/>
                      <a:pt x="6" y="0"/>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 name="iSḷ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189EC15-23F4-425B-A3D6-D6CDA40F7DCA}"/>
                  </a:ext>
                </a:extLst>
              </p:cNvPr>
              <p:cNvSpPr/>
              <p:nvPr/>
            </p:nvSpPr>
            <p:spPr bwMode="auto">
              <a:xfrm>
                <a:off x="3624263" y="1185863"/>
                <a:ext cx="371475" cy="196850"/>
              </a:xfrm>
              <a:custGeom>
                <a:avLst/>
                <a:gdLst>
                  <a:gd name="T0" fmla="*/ 314 w 333"/>
                  <a:gd name="T1" fmla="*/ 0 h 176"/>
                  <a:gd name="T2" fmla="*/ 194 w 333"/>
                  <a:gd name="T3" fmla="*/ 128 h 176"/>
                  <a:gd name="T4" fmla="*/ 192 w 333"/>
                  <a:gd name="T5" fmla="*/ 128 h 176"/>
                  <a:gd name="T6" fmla="*/ 180 w 333"/>
                  <a:gd name="T7" fmla="*/ 130 h 176"/>
                  <a:gd name="T8" fmla="*/ 175 w 333"/>
                  <a:gd name="T9" fmla="*/ 130 h 176"/>
                  <a:gd name="T10" fmla="*/ 166 w 333"/>
                  <a:gd name="T11" fmla="*/ 131 h 176"/>
                  <a:gd name="T12" fmla="*/ 166 w 333"/>
                  <a:gd name="T13" fmla="*/ 131 h 176"/>
                  <a:gd name="T14" fmla="*/ 18 w 333"/>
                  <a:gd name="T15" fmla="*/ 0 h 176"/>
                  <a:gd name="T16" fmla="*/ 18 w 333"/>
                  <a:gd name="T17" fmla="*/ 0 h 176"/>
                  <a:gd name="T18" fmla="*/ 17 w 333"/>
                  <a:gd name="T19" fmla="*/ 1 h 176"/>
                  <a:gd name="T20" fmla="*/ 0 w 333"/>
                  <a:gd name="T21" fmla="*/ 8 h 176"/>
                  <a:gd name="T22" fmla="*/ 166 w 333"/>
                  <a:gd name="T23" fmla="*/ 176 h 176"/>
                  <a:gd name="T24" fmla="*/ 166 w 333"/>
                  <a:gd name="T25" fmla="*/ 176 h 176"/>
                  <a:gd name="T26" fmla="*/ 166 w 333"/>
                  <a:gd name="T27" fmla="*/ 176 h 176"/>
                  <a:gd name="T28" fmla="*/ 333 w 333"/>
                  <a:gd name="T29" fmla="*/ 8 h 176"/>
                  <a:gd name="T30" fmla="*/ 333 w 333"/>
                  <a:gd name="T31" fmla="*/ 8 h 176"/>
                  <a:gd name="T32" fmla="*/ 316 w 333"/>
                  <a:gd name="T33" fmla="*/ 1 h 176"/>
                  <a:gd name="T34" fmla="*/ 315 w 333"/>
                  <a:gd name="T35" fmla="*/ 1 h 176"/>
                  <a:gd name="T36" fmla="*/ 314 w 333"/>
                  <a:gd name="T37" fmla="*/ 0 h 176"/>
                  <a:gd name="T38" fmla="*/ 314 w 333"/>
                  <a:gd name="T3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3" h="176">
                    <a:moveTo>
                      <a:pt x="314" y="0"/>
                    </a:moveTo>
                    <a:cubicBezTo>
                      <a:pt x="306" y="65"/>
                      <a:pt x="257" y="116"/>
                      <a:pt x="194" y="128"/>
                    </a:cubicBezTo>
                    <a:cubicBezTo>
                      <a:pt x="193" y="128"/>
                      <a:pt x="193" y="128"/>
                      <a:pt x="192" y="128"/>
                    </a:cubicBezTo>
                    <a:cubicBezTo>
                      <a:pt x="188" y="129"/>
                      <a:pt x="184" y="129"/>
                      <a:pt x="180" y="130"/>
                    </a:cubicBezTo>
                    <a:cubicBezTo>
                      <a:pt x="178" y="130"/>
                      <a:pt x="177" y="130"/>
                      <a:pt x="175" y="130"/>
                    </a:cubicBezTo>
                    <a:cubicBezTo>
                      <a:pt x="172" y="130"/>
                      <a:pt x="169" y="131"/>
                      <a:pt x="166" y="131"/>
                    </a:cubicBezTo>
                    <a:cubicBezTo>
                      <a:pt x="166" y="131"/>
                      <a:pt x="166" y="131"/>
                      <a:pt x="166" y="131"/>
                    </a:cubicBezTo>
                    <a:cubicBezTo>
                      <a:pt x="90" y="130"/>
                      <a:pt x="28" y="74"/>
                      <a:pt x="18" y="0"/>
                    </a:cubicBezTo>
                    <a:cubicBezTo>
                      <a:pt x="18" y="0"/>
                      <a:pt x="18" y="0"/>
                      <a:pt x="18" y="0"/>
                    </a:cubicBezTo>
                    <a:cubicBezTo>
                      <a:pt x="18" y="0"/>
                      <a:pt x="17" y="1"/>
                      <a:pt x="17" y="1"/>
                    </a:cubicBezTo>
                    <a:cubicBezTo>
                      <a:pt x="0" y="8"/>
                      <a:pt x="0" y="8"/>
                      <a:pt x="0" y="8"/>
                    </a:cubicBezTo>
                    <a:cubicBezTo>
                      <a:pt x="0" y="104"/>
                      <a:pt x="67" y="175"/>
                      <a:pt x="166" y="176"/>
                    </a:cubicBezTo>
                    <a:cubicBezTo>
                      <a:pt x="166" y="176"/>
                      <a:pt x="166" y="176"/>
                      <a:pt x="166" y="176"/>
                    </a:cubicBezTo>
                    <a:cubicBezTo>
                      <a:pt x="166" y="176"/>
                      <a:pt x="166" y="176"/>
                      <a:pt x="166" y="176"/>
                    </a:cubicBezTo>
                    <a:cubicBezTo>
                      <a:pt x="266" y="175"/>
                      <a:pt x="333" y="104"/>
                      <a:pt x="333" y="8"/>
                    </a:cubicBezTo>
                    <a:cubicBezTo>
                      <a:pt x="333" y="8"/>
                      <a:pt x="333" y="8"/>
                      <a:pt x="333" y="8"/>
                    </a:cubicBezTo>
                    <a:cubicBezTo>
                      <a:pt x="316" y="1"/>
                      <a:pt x="316" y="1"/>
                      <a:pt x="316" y="1"/>
                    </a:cubicBezTo>
                    <a:cubicBezTo>
                      <a:pt x="315" y="1"/>
                      <a:pt x="315" y="1"/>
                      <a:pt x="315" y="1"/>
                    </a:cubicBezTo>
                    <a:cubicBezTo>
                      <a:pt x="315" y="0"/>
                      <a:pt x="314" y="0"/>
                      <a:pt x="314" y="0"/>
                    </a:cubicBezTo>
                    <a:cubicBezTo>
                      <a:pt x="314" y="0"/>
                      <a:pt x="314" y="0"/>
                      <a:pt x="314" y="0"/>
                    </a:cubicBezTo>
                    <a:close/>
                  </a:path>
                </a:pathLst>
              </a:custGeom>
              <a:solidFill>
                <a:srgbClr val="BCE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 name="ïṥḷí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6E1E1E8-BB5D-4037-85B2-263F29C2A158}"/>
                  </a:ext>
                </a:extLst>
              </p:cNvPr>
              <p:cNvSpPr/>
              <p:nvPr/>
            </p:nvSpPr>
            <p:spPr bwMode="auto">
              <a:xfrm>
                <a:off x="3630613" y="1093788"/>
                <a:ext cx="355600" cy="250825"/>
              </a:xfrm>
              <a:custGeom>
                <a:avLst/>
                <a:gdLst>
                  <a:gd name="T0" fmla="*/ 159 w 318"/>
                  <a:gd name="T1" fmla="*/ 224 h 224"/>
                  <a:gd name="T2" fmla="*/ 159 w 318"/>
                  <a:gd name="T3" fmla="*/ 224 h 224"/>
                  <a:gd name="T4" fmla="*/ 3 w 318"/>
                  <a:gd name="T5" fmla="*/ 97 h 224"/>
                  <a:gd name="T6" fmla="*/ 0 w 318"/>
                  <a:gd name="T7" fmla="*/ 98 h 224"/>
                  <a:gd name="T8" fmla="*/ 0 w 318"/>
                  <a:gd name="T9" fmla="*/ 84 h 224"/>
                  <a:gd name="T10" fmla="*/ 0 w 318"/>
                  <a:gd name="T11" fmla="*/ 0 h 224"/>
                  <a:gd name="T12" fmla="*/ 18 w 318"/>
                  <a:gd name="T13" fmla="*/ 22 h 224"/>
                  <a:gd name="T14" fmla="*/ 159 w 318"/>
                  <a:gd name="T15" fmla="*/ 97 h 224"/>
                  <a:gd name="T16" fmla="*/ 300 w 318"/>
                  <a:gd name="T17" fmla="*/ 22 h 224"/>
                  <a:gd name="T18" fmla="*/ 318 w 318"/>
                  <a:gd name="T19" fmla="*/ 0 h 224"/>
                  <a:gd name="T20" fmla="*/ 318 w 318"/>
                  <a:gd name="T21" fmla="*/ 98 h 224"/>
                  <a:gd name="T22" fmla="*/ 315 w 318"/>
                  <a:gd name="T23" fmla="*/ 97 h 224"/>
                  <a:gd name="T24" fmla="*/ 189 w 318"/>
                  <a:gd name="T25" fmla="*/ 221 h 224"/>
                  <a:gd name="T26" fmla="*/ 187 w 318"/>
                  <a:gd name="T27" fmla="*/ 221 h 224"/>
                  <a:gd name="T28" fmla="*/ 187 w 318"/>
                  <a:gd name="T29" fmla="*/ 221 h 224"/>
                  <a:gd name="T30" fmla="*/ 174 w 318"/>
                  <a:gd name="T31" fmla="*/ 223 h 224"/>
                  <a:gd name="T32" fmla="*/ 170 w 318"/>
                  <a:gd name="T33" fmla="*/ 223 h 224"/>
                  <a:gd name="T34" fmla="*/ 168 w 318"/>
                  <a:gd name="T35" fmla="*/ 223 h 224"/>
                  <a:gd name="T36" fmla="*/ 166 w 318"/>
                  <a:gd name="T37" fmla="*/ 223 h 224"/>
                  <a:gd name="T38" fmla="*/ 159 w 318"/>
                  <a:gd name="T39" fmla="*/ 224 h 224"/>
                  <a:gd name="T40" fmla="*/ 20 w 318"/>
                  <a:gd name="T41" fmla="*/ 72 h 224"/>
                  <a:gd name="T42" fmla="*/ 21 w 318"/>
                  <a:gd name="T43" fmla="*/ 82 h 224"/>
                  <a:gd name="T44" fmla="*/ 159 w 318"/>
                  <a:gd name="T45" fmla="*/ 204 h 224"/>
                  <a:gd name="T46" fmla="*/ 165 w 318"/>
                  <a:gd name="T47" fmla="*/ 203 h 224"/>
                  <a:gd name="T48" fmla="*/ 167 w 318"/>
                  <a:gd name="T49" fmla="*/ 203 h 224"/>
                  <a:gd name="T50" fmla="*/ 169 w 318"/>
                  <a:gd name="T51" fmla="*/ 203 h 224"/>
                  <a:gd name="T52" fmla="*/ 172 w 318"/>
                  <a:gd name="T53" fmla="*/ 203 h 224"/>
                  <a:gd name="T54" fmla="*/ 183 w 318"/>
                  <a:gd name="T55" fmla="*/ 201 h 224"/>
                  <a:gd name="T56" fmla="*/ 185 w 318"/>
                  <a:gd name="T57" fmla="*/ 201 h 224"/>
                  <a:gd name="T58" fmla="*/ 297 w 318"/>
                  <a:gd name="T59" fmla="*/ 82 h 224"/>
                  <a:gd name="T60" fmla="*/ 298 w 318"/>
                  <a:gd name="T61" fmla="*/ 73 h 224"/>
                  <a:gd name="T62" fmla="*/ 298 w 318"/>
                  <a:gd name="T63" fmla="*/ 54 h 224"/>
                  <a:gd name="T64" fmla="*/ 159 w 318"/>
                  <a:gd name="T65" fmla="*/ 117 h 224"/>
                  <a:gd name="T66" fmla="*/ 20 w 318"/>
                  <a:gd name="T67" fmla="*/ 54 h 224"/>
                  <a:gd name="T68" fmla="*/ 20 w 318"/>
                  <a:gd name="T69" fmla="*/ 7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8" h="224">
                    <a:moveTo>
                      <a:pt x="159" y="224"/>
                    </a:moveTo>
                    <a:cubicBezTo>
                      <a:pt x="159" y="224"/>
                      <a:pt x="159" y="224"/>
                      <a:pt x="159" y="224"/>
                    </a:cubicBezTo>
                    <a:cubicBezTo>
                      <a:pt x="83" y="223"/>
                      <a:pt x="18" y="170"/>
                      <a:pt x="3" y="97"/>
                    </a:cubicBezTo>
                    <a:cubicBezTo>
                      <a:pt x="0" y="98"/>
                      <a:pt x="0" y="98"/>
                      <a:pt x="0" y="98"/>
                    </a:cubicBezTo>
                    <a:cubicBezTo>
                      <a:pt x="0" y="84"/>
                      <a:pt x="0" y="84"/>
                      <a:pt x="0" y="84"/>
                    </a:cubicBezTo>
                    <a:cubicBezTo>
                      <a:pt x="0" y="0"/>
                      <a:pt x="0" y="0"/>
                      <a:pt x="0" y="0"/>
                    </a:cubicBezTo>
                    <a:cubicBezTo>
                      <a:pt x="18" y="22"/>
                      <a:pt x="18" y="22"/>
                      <a:pt x="18" y="22"/>
                    </a:cubicBezTo>
                    <a:cubicBezTo>
                      <a:pt x="57" y="70"/>
                      <a:pt x="107" y="97"/>
                      <a:pt x="159" y="97"/>
                    </a:cubicBezTo>
                    <a:cubicBezTo>
                      <a:pt x="211" y="97"/>
                      <a:pt x="261" y="70"/>
                      <a:pt x="300" y="22"/>
                    </a:cubicBezTo>
                    <a:cubicBezTo>
                      <a:pt x="318" y="0"/>
                      <a:pt x="318" y="0"/>
                      <a:pt x="318" y="0"/>
                    </a:cubicBezTo>
                    <a:cubicBezTo>
                      <a:pt x="318" y="98"/>
                      <a:pt x="318" y="98"/>
                      <a:pt x="318" y="98"/>
                    </a:cubicBezTo>
                    <a:cubicBezTo>
                      <a:pt x="315" y="97"/>
                      <a:pt x="315" y="97"/>
                      <a:pt x="315" y="97"/>
                    </a:cubicBezTo>
                    <a:cubicBezTo>
                      <a:pt x="302" y="160"/>
                      <a:pt x="253" y="209"/>
                      <a:pt x="189" y="221"/>
                    </a:cubicBezTo>
                    <a:cubicBezTo>
                      <a:pt x="188" y="221"/>
                      <a:pt x="188" y="221"/>
                      <a:pt x="187" y="221"/>
                    </a:cubicBezTo>
                    <a:cubicBezTo>
                      <a:pt x="187" y="221"/>
                      <a:pt x="187" y="221"/>
                      <a:pt x="187" y="221"/>
                    </a:cubicBezTo>
                    <a:cubicBezTo>
                      <a:pt x="183" y="222"/>
                      <a:pt x="179" y="222"/>
                      <a:pt x="174" y="223"/>
                    </a:cubicBezTo>
                    <a:cubicBezTo>
                      <a:pt x="173" y="223"/>
                      <a:pt x="171" y="223"/>
                      <a:pt x="170" y="223"/>
                    </a:cubicBezTo>
                    <a:cubicBezTo>
                      <a:pt x="170" y="223"/>
                      <a:pt x="169" y="223"/>
                      <a:pt x="168" y="223"/>
                    </a:cubicBezTo>
                    <a:cubicBezTo>
                      <a:pt x="166" y="223"/>
                      <a:pt x="166" y="223"/>
                      <a:pt x="166" y="223"/>
                    </a:cubicBezTo>
                    <a:cubicBezTo>
                      <a:pt x="164" y="223"/>
                      <a:pt x="162" y="224"/>
                      <a:pt x="159" y="224"/>
                    </a:cubicBezTo>
                    <a:close/>
                    <a:moveTo>
                      <a:pt x="20" y="72"/>
                    </a:moveTo>
                    <a:cubicBezTo>
                      <a:pt x="21" y="82"/>
                      <a:pt x="21" y="82"/>
                      <a:pt x="21" y="82"/>
                    </a:cubicBezTo>
                    <a:cubicBezTo>
                      <a:pt x="30" y="151"/>
                      <a:pt x="89" y="203"/>
                      <a:pt x="159" y="204"/>
                    </a:cubicBezTo>
                    <a:cubicBezTo>
                      <a:pt x="161" y="204"/>
                      <a:pt x="163" y="203"/>
                      <a:pt x="165" y="203"/>
                    </a:cubicBezTo>
                    <a:cubicBezTo>
                      <a:pt x="167" y="203"/>
                      <a:pt x="167" y="203"/>
                      <a:pt x="167" y="203"/>
                    </a:cubicBezTo>
                    <a:cubicBezTo>
                      <a:pt x="168" y="203"/>
                      <a:pt x="169" y="203"/>
                      <a:pt x="169" y="203"/>
                    </a:cubicBezTo>
                    <a:cubicBezTo>
                      <a:pt x="170" y="203"/>
                      <a:pt x="171" y="203"/>
                      <a:pt x="172" y="203"/>
                    </a:cubicBezTo>
                    <a:cubicBezTo>
                      <a:pt x="176" y="203"/>
                      <a:pt x="180" y="202"/>
                      <a:pt x="183" y="201"/>
                    </a:cubicBezTo>
                    <a:cubicBezTo>
                      <a:pt x="184" y="201"/>
                      <a:pt x="184" y="201"/>
                      <a:pt x="185" y="201"/>
                    </a:cubicBezTo>
                    <a:cubicBezTo>
                      <a:pt x="244" y="190"/>
                      <a:pt x="289" y="142"/>
                      <a:pt x="297" y="82"/>
                    </a:cubicBezTo>
                    <a:cubicBezTo>
                      <a:pt x="298" y="73"/>
                      <a:pt x="298" y="73"/>
                      <a:pt x="298" y="73"/>
                    </a:cubicBezTo>
                    <a:cubicBezTo>
                      <a:pt x="298" y="54"/>
                      <a:pt x="298" y="54"/>
                      <a:pt x="298" y="54"/>
                    </a:cubicBezTo>
                    <a:cubicBezTo>
                      <a:pt x="258" y="95"/>
                      <a:pt x="209" y="117"/>
                      <a:pt x="159" y="117"/>
                    </a:cubicBezTo>
                    <a:cubicBezTo>
                      <a:pt x="109" y="117"/>
                      <a:pt x="60" y="95"/>
                      <a:pt x="20" y="54"/>
                    </a:cubicBezTo>
                    <a:cubicBezTo>
                      <a:pt x="20" y="72"/>
                      <a:pt x="20" y="72"/>
                      <a:pt x="20" y="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 name="îşļ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63D9144-CB30-40F6-8867-26BC7F6F79D2}"/>
                  </a:ext>
                </a:extLst>
              </p:cNvPr>
              <p:cNvSpPr/>
              <p:nvPr/>
            </p:nvSpPr>
            <p:spPr bwMode="auto">
              <a:xfrm>
                <a:off x="3506788" y="630238"/>
                <a:ext cx="604838" cy="501650"/>
              </a:xfrm>
              <a:custGeom>
                <a:avLst/>
                <a:gdLst>
                  <a:gd name="T0" fmla="*/ 428 w 542"/>
                  <a:gd name="T1" fmla="*/ 450 h 450"/>
                  <a:gd name="T2" fmla="*/ 412 w 542"/>
                  <a:gd name="T3" fmla="*/ 438 h 450"/>
                  <a:gd name="T4" fmla="*/ 480 w 542"/>
                  <a:gd name="T5" fmla="*/ 274 h 450"/>
                  <a:gd name="T6" fmla="*/ 482 w 542"/>
                  <a:gd name="T7" fmla="*/ 264 h 450"/>
                  <a:gd name="T8" fmla="*/ 491 w 542"/>
                  <a:gd name="T9" fmla="*/ 265 h 450"/>
                  <a:gd name="T10" fmla="*/ 495 w 542"/>
                  <a:gd name="T11" fmla="*/ 266 h 450"/>
                  <a:gd name="T12" fmla="*/ 522 w 542"/>
                  <a:gd name="T13" fmla="*/ 238 h 450"/>
                  <a:gd name="T14" fmla="*/ 522 w 542"/>
                  <a:gd name="T15" fmla="*/ 163 h 450"/>
                  <a:gd name="T16" fmla="*/ 495 w 542"/>
                  <a:gd name="T17" fmla="*/ 136 h 450"/>
                  <a:gd name="T18" fmla="*/ 485 w 542"/>
                  <a:gd name="T19" fmla="*/ 136 h 450"/>
                  <a:gd name="T20" fmla="*/ 485 w 542"/>
                  <a:gd name="T21" fmla="*/ 89 h 450"/>
                  <a:gd name="T22" fmla="*/ 457 w 542"/>
                  <a:gd name="T23" fmla="*/ 62 h 450"/>
                  <a:gd name="T24" fmla="*/ 433 w 542"/>
                  <a:gd name="T25" fmla="*/ 62 h 450"/>
                  <a:gd name="T26" fmla="*/ 371 w 542"/>
                  <a:gd name="T27" fmla="*/ 34 h 450"/>
                  <a:gd name="T28" fmla="*/ 308 w 542"/>
                  <a:gd name="T29" fmla="*/ 62 h 450"/>
                  <a:gd name="T30" fmla="*/ 85 w 542"/>
                  <a:gd name="T31" fmla="*/ 62 h 450"/>
                  <a:gd name="T32" fmla="*/ 57 w 542"/>
                  <a:gd name="T33" fmla="*/ 89 h 450"/>
                  <a:gd name="T34" fmla="*/ 57 w 542"/>
                  <a:gd name="T35" fmla="*/ 136 h 450"/>
                  <a:gd name="T36" fmla="*/ 47 w 542"/>
                  <a:gd name="T37" fmla="*/ 136 h 450"/>
                  <a:gd name="T38" fmla="*/ 20 w 542"/>
                  <a:gd name="T39" fmla="*/ 163 h 450"/>
                  <a:gd name="T40" fmla="*/ 20 w 542"/>
                  <a:gd name="T41" fmla="*/ 164 h 450"/>
                  <a:gd name="T42" fmla="*/ 20 w 542"/>
                  <a:gd name="T43" fmla="*/ 238 h 450"/>
                  <a:gd name="T44" fmla="*/ 47 w 542"/>
                  <a:gd name="T45" fmla="*/ 266 h 450"/>
                  <a:gd name="T46" fmla="*/ 51 w 542"/>
                  <a:gd name="T47" fmla="*/ 265 h 450"/>
                  <a:gd name="T48" fmla="*/ 60 w 542"/>
                  <a:gd name="T49" fmla="*/ 264 h 450"/>
                  <a:gd name="T50" fmla="*/ 62 w 542"/>
                  <a:gd name="T51" fmla="*/ 274 h 450"/>
                  <a:gd name="T52" fmla="*/ 130 w 542"/>
                  <a:gd name="T53" fmla="*/ 438 h 450"/>
                  <a:gd name="T54" fmla="*/ 114 w 542"/>
                  <a:gd name="T55" fmla="*/ 450 h 450"/>
                  <a:gd name="T56" fmla="*/ 43 w 542"/>
                  <a:gd name="T57" fmla="*/ 285 h 450"/>
                  <a:gd name="T58" fmla="*/ 0 w 542"/>
                  <a:gd name="T59" fmla="*/ 238 h 450"/>
                  <a:gd name="T60" fmla="*/ 0 w 542"/>
                  <a:gd name="T61" fmla="*/ 152 h 450"/>
                  <a:gd name="T62" fmla="*/ 1 w 542"/>
                  <a:gd name="T63" fmla="*/ 152 h 450"/>
                  <a:gd name="T64" fmla="*/ 37 w 542"/>
                  <a:gd name="T65" fmla="*/ 117 h 450"/>
                  <a:gd name="T66" fmla="*/ 37 w 542"/>
                  <a:gd name="T67" fmla="*/ 89 h 450"/>
                  <a:gd name="T68" fmla="*/ 85 w 542"/>
                  <a:gd name="T69" fmla="*/ 42 h 450"/>
                  <a:gd name="T70" fmla="*/ 308 w 542"/>
                  <a:gd name="T71" fmla="*/ 42 h 450"/>
                  <a:gd name="T72" fmla="*/ 362 w 542"/>
                  <a:gd name="T73" fmla="*/ 13 h 450"/>
                  <a:gd name="T74" fmla="*/ 371 w 542"/>
                  <a:gd name="T75" fmla="*/ 0 h 450"/>
                  <a:gd name="T76" fmla="*/ 379 w 542"/>
                  <a:gd name="T77" fmla="*/ 13 h 450"/>
                  <a:gd name="T78" fmla="*/ 433 w 542"/>
                  <a:gd name="T79" fmla="*/ 42 h 450"/>
                  <a:gd name="T80" fmla="*/ 457 w 542"/>
                  <a:gd name="T81" fmla="*/ 42 h 450"/>
                  <a:gd name="T82" fmla="*/ 505 w 542"/>
                  <a:gd name="T83" fmla="*/ 89 h 450"/>
                  <a:gd name="T84" fmla="*/ 505 w 542"/>
                  <a:gd name="T85" fmla="*/ 117 h 450"/>
                  <a:gd name="T86" fmla="*/ 541 w 542"/>
                  <a:gd name="T87" fmla="*/ 152 h 450"/>
                  <a:gd name="T88" fmla="*/ 542 w 542"/>
                  <a:gd name="T89" fmla="*/ 152 h 450"/>
                  <a:gd name="T90" fmla="*/ 542 w 542"/>
                  <a:gd name="T91" fmla="*/ 164 h 450"/>
                  <a:gd name="T92" fmla="*/ 542 w 542"/>
                  <a:gd name="T93" fmla="*/ 238 h 450"/>
                  <a:gd name="T94" fmla="*/ 499 w 542"/>
                  <a:gd name="T95" fmla="*/ 285 h 450"/>
                  <a:gd name="T96" fmla="*/ 428 w 542"/>
                  <a:gd name="T97"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450">
                    <a:moveTo>
                      <a:pt x="428" y="450"/>
                    </a:moveTo>
                    <a:cubicBezTo>
                      <a:pt x="412" y="438"/>
                      <a:pt x="412" y="438"/>
                      <a:pt x="412" y="438"/>
                    </a:cubicBezTo>
                    <a:cubicBezTo>
                      <a:pt x="447" y="395"/>
                      <a:pt x="471" y="337"/>
                      <a:pt x="480" y="274"/>
                    </a:cubicBezTo>
                    <a:cubicBezTo>
                      <a:pt x="482" y="264"/>
                      <a:pt x="482" y="264"/>
                      <a:pt x="482" y="264"/>
                    </a:cubicBezTo>
                    <a:cubicBezTo>
                      <a:pt x="491" y="265"/>
                      <a:pt x="491" y="265"/>
                      <a:pt x="491" y="265"/>
                    </a:cubicBezTo>
                    <a:cubicBezTo>
                      <a:pt x="493" y="265"/>
                      <a:pt x="494" y="266"/>
                      <a:pt x="495" y="266"/>
                    </a:cubicBezTo>
                    <a:cubicBezTo>
                      <a:pt x="510" y="266"/>
                      <a:pt x="522" y="253"/>
                      <a:pt x="522" y="238"/>
                    </a:cubicBezTo>
                    <a:cubicBezTo>
                      <a:pt x="522" y="163"/>
                      <a:pt x="522" y="163"/>
                      <a:pt x="522" y="163"/>
                    </a:cubicBezTo>
                    <a:cubicBezTo>
                      <a:pt x="521" y="148"/>
                      <a:pt x="509" y="136"/>
                      <a:pt x="495" y="136"/>
                    </a:cubicBezTo>
                    <a:cubicBezTo>
                      <a:pt x="485" y="136"/>
                      <a:pt x="485" y="136"/>
                      <a:pt x="485" y="136"/>
                    </a:cubicBezTo>
                    <a:cubicBezTo>
                      <a:pt x="485" y="89"/>
                      <a:pt x="485" y="89"/>
                      <a:pt x="485" y="89"/>
                    </a:cubicBezTo>
                    <a:cubicBezTo>
                      <a:pt x="485" y="74"/>
                      <a:pt x="472" y="62"/>
                      <a:pt x="457" y="62"/>
                    </a:cubicBezTo>
                    <a:cubicBezTo>
                      <a:pt x="433" y="62"/>
                      <a:pt x="433" y="62"/>
                      <a:pt x="433" y="62"/>
                    </a:cubicBezTo>
                    <a:cubicBezTo>
                      <a:pt x="409" y="62"/>
                      <a:pt x="386" y="52"/>
                      <a:pt x="371" y="34"/>
                    </a:cubicBezTo>
                    <a:cubicBezTo>
                      <a:pt x="355" y="52"/>
                      <a:pt x="332" y="62"/>
                      <a:pt x="308" y="62"/>
                    </a:cubicBezTo>
                    <a:cubicBezTo>
                      <a:pt x="85" y="62"/>
                      <a:pt x="85" y="62"/>
                      <a:pt x="85" y="62"/>
                    </a:cubicBezTo>
                    <a:cubicBezTo>
                      <a:pt x="70" y="62"/>
                      <a:pt x="57" y="74"/>
                      <a:pt x="57" y="89"/>
                    </a:cubicBezTo>
                    <a:cubicBezTo>
                      <a:pt x="57" y="136"/>
                      <a:pt x="57" y="136"/>
                      <a:pt x="57" y="136"/>
                    </a:cubicBezTo>
                    <a:cubicBezTo>
                      <a:pt x="47" y="136"/>
                      <a:pt x="47" y="136"/>
                      <a:pt x="47" y="136"/>
                    </a:cubicBezTo>
                    <a:cubicBezTo>
                      <a:pt x="33" y="136"/>
                      <a:pt x="21" y="148"/>
                      <a:pt x="20" y="163"/>
                    </a:cubicBezTo>
                    <a:cubicBezTo>
                      <a:pt x="20" y="164"/>
                      <a:pt x="20" y="164"/>
                      <a:pt x="20" y="164"/>
                    </a:cubicBezTo>
                    <a:cubicBezTo>
                      <a:pt x="20" y="238"/>
                      <a:pt x="20" y="238"/>
                      <a:pt x="20" y="238"/>
                    </a:cubicBezTo>
                    <a:cubicBezTo>
                      <a:pt x="20" y="253"/>
                      <a:pt x="32" y="266"/>
                      <a:pt x="47" y="266"/>
                    </a:cubicBezTo>
                    <a:cubicBezTo>
                      <a:pt x="48" y="266"/>
                      <a:pt x="49" y="265"/>
                      <a:pt x="51" y="265"/>
                    </a:cubicBezTo>
                    <a:cubicBezTo>
                      <a:pt x="60" y="264"/>
                      <a:pt x="60" y="264"/>
                      <a:pt x="60" y="264"/>
                    </a:cubicBezTo>
                    <a:cubicBezTo>
                      <a:pt x="62" y="274"/>
                      <a:pt x="62" y="274"/>
                      <a:pt x="62" y="274"/>
                    </a:cubicBezTo>
                    <a:cubicBezTo>
                      <a:pt x="71" y="337"/>
                      <a:pt x="95" y="395"/>
                      <a:pt x="130" y="438"/>
                    </a:cubicBezTo>
                    <a:cubicBezTo>
                      <a:pt x="114" y="450"/>
                      <a:pt x="114" y="450"/>
                      <a:pt x="114" y="450"/>
                    </a:cubicBezTo>
                    <a:cubicBezTo>
                      <a:pt x="78" y="406"/>
                      <a:pt x="54" y="349"/>
                      <a:pt x="43" y="285"/>
                    </a:cubicBezTo>
                    <a:cubicBezTo>
                      <a:pt x="19" y="283"/>
                      <a:pt x="0" y="263"/>
                      <a:pt x="0" y="238"/>
                    </a:cubicBezTo>
                    <a:cubicBezTo>
                      <a:pt x="0" y="152"/>
                      <a:pt x="0" y="152"/>
                      <a:pt x="0" y="152"/>
                    </a:cubicBezTo>
                    <a:cubicBezTo>
                      <a:pt x="1" y="152"/>
                      <a:pt x="1" y="152"/>
                      <a:pt x="1" y="152"/>
                    </a:cubicBezTo>
                    <a:cubicBezTo>
                      <a:pt x="6" y="135"/>
                      <a:pt x="20" y="121"/>
                      <a:pt x="37" y="117"/>
                    </a:cubicBezTo>
                    <a:cubicBezTo>
                      <a:pt x="37" y="89"/>
                      <a:pt x="37" y="89"/>
                      <a:pt x="37" y="89"/>
                    </a:cubicBezTo>
                    <a:cubicBezTo>
                      <a:pt x="37" y="63"/>
                      <a:pt x="59" y="42"/>
                      <a:pt x="85" y="42"/>
                    </a:cubicBezTo>
                    <a:cubicBezTo>
                      <a:pt x="308" y="42"/>
                      <a:pt x="308" y="42"/>
                      <a:pt x="308" y="42"/>
                    </a:cubicBezTo>
                    <a:cubicBezTo>
                      <a:pt x="330" y="42"/>
                      <a:pt x="350" y="31"/>
                      <a:pt x="362" y="13"/>
                    </a:cubicBezTo>
                    <a:cubicBezTo>
                      <a:pt x="371" y="0"/>
                      <a:pt x="371" y="0"/>
                      <a:pt x="371" y="0"/>
                    </a:cubicBezTo>
                    <a:cubicBezTo>
                      <a:pt x="379" y="13"/>
                      <a:pt x="379" y="13"/>
                      <a:pt x="379" y="13"/>
                    </a:cubicBezTo>
                    <a:cubicBezTo>
                      <a:pt x="391" y="31"/>
                      <a:pt x="411" y="42"/>
                      <a:pt x="433" y="42"/>
                    </a:cubicBezTo>
                    <a:cubicBezTo>
                      <a:pt x="457" y="42"/>
                      <a:pt x="457" y="42"/>
                      <a:pt x="457" y="42"/>
                    </a:cubicBezTo>
                    <a:cubicBezTo>
                      <a:pt x="484" y="42"/>
                      <a:pt x="505" y="63"/>
                      <a:pt x="505" y="89"/>
                    </a:cubicBezTo>
                    <a:cubicBezTo>
                      <a:pt x="505" y="117"/>
                      <a:pt x="505" y="117"/>
                      <a:pt x="505" y="117"/>
                    </a:cubicBezTo>
                    <a:cubicBezTo>
                      <a:pt x="522" y="121"/>
                      <a:pt x="536" y="135"/>
                      <a:pt x="541" y="152"/>
                    </a:cubicBezTo>
                    <a:cubicBezTo>
                      <a:pt x="542" y="152"/>
                      <a:pt x="542" y="152"/>
                      <a:pt x="542" y="152"/>
                    </a:cubicBezTo>
                    <a:cubicBezTo>
                      <a:pt x="542" y="164"/>
                      <a:pt x="542" y="164"/>
                      <a:pt x="542" y="164"/>
                    </a:cubicBezTo>
                    <a:cubicBezTo>
                      <a:pt x="542" y="238"/>
                      <a:pt x="542" y="238"/>
                      <a:pt x="542" y="238"/>
                    </a:cubicBezTo>
                    <a:cubicBezTo>
                      <a:pt x="542" y="263"/>
                      <a:pt x="523" y="283"/>
                      <a:pt x="499" y="285"/>
                    </a:cubicBezTo>
                    <a:cubicBezTo>
                      <a:pt x="488" y="349"/>
                      <a:pt x="464" y="406"/>
                      <a:pt x="428" y="4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 name="ïšľï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921334A-411D-487F-ADA7-6E83CD66A06C}"/>
                  </a:ext>
                </a:extLst>
              </p:cNvPr>
              <p:cNvSpPr/>
              <p:nvPr/>
            </p:nvSpPr>
            <p:spPr bwMode="auto">
              <a:xfrm>
                <a:off x="3506788" y="385763"/>
                <a:ext cx="604838" cy="436563"/>
              </a:xfrm>
              <a:custGeom>
                <a:avLst/>
                <a:gdLst>
                  <a:gd name="T0" fmla="*/ 542 w 542"/>
                  <a:gd name="T1" fmla="*/ 391 h 391"/>
                  <a:gd name="T2" fmla="*/ 522 w 542"/>
                  <a:gd name="T3" fmla="*/ 391 h 391"/>
                  <a:gd name="T4" fmla="*/ 522 w 542"/>
                  <a:gd name="T5" fmla="*/ 382 h 391"/>
                  <a:gd name="T6" fmla="*/ 495 w 542"/>
                  <a:gd name="T7" fmla="*/ 355 h 391"/>
                  <a:gd name="T8" fmla="*/ 485 w 542"/>
                  <a:gd name="T9" fmla="*/ 355 h 391"/>
                  <a:gd name="T10" fmla="*/ 485 w 542"/>
                  <a:gd name="T11" fmla="*/ 308 h 391"/>
                  <a:gd name="T12" fmla="*/ 457 w 542"/>
                  <a:gd name="T13" fmla="*/ 281 h 391"/>
                  <a:gd name="T14" fmla="*/ 433 w 542"/>
                  <a:gd name="T15" fmla="*/ 281 h 391"/>
                  <a:gd name="T16" fmla="*/ 371 w 542"/>
                  <a:gd name="T17" fmla="*/ 253 h 391"/>
                  <a:gd name="T18" fmla="*/ 308 w 542"/>
                  <a:gd name="T19" fmla="*/ 281 h 391"/>
                  <a:gd name="T20" fmla="*/ 85 w 542"/>
                  <a:gd name="T21" fmla="*/ 281 h 391"/>
                  <a:gd name="T22" fmla="*/ 57 w 542"/>
                  <a:gd name="T23" fmla="*/ 308 h 391"/>
                  <a:gd name="T24" fmla="*/ 57 w 542"/>
                  <a:gd name="T25" fmla="*/ 355 h 391"/>
                  <a:gd name="T26" fmla="*/ 47 w 542"/>
                  <a:gd name="T27" fmla="*/ 355 h 391"/>
                  <a:gd name="T28" fmla="*/ 20 w 542"/>
                  <a:gd name="T29" fmla="*/ 382 h 391"/>
                  <a:gd name="T30" fmla="*/ 20 w 542"/>
                  <a:gd name="T31" fmla="*/ 391 h 391"/>
                  <a:gd name="T32" fmla="*/ 0 w 542"/>
                  <a:gd name="T33" fmla="*/ 391 h 391"/>
                  <a:gd name="T34" fmla="*/ 0 w 542"/>
                  <a:gd name="T35" fmla="*/ 381 h 391"/>
                  <a:gd name="T36" fmla="*/ 0 w 542"/>
                  <a:gd name="T37" fmla="*/ 224 h 391"/>
                  <a:gd name="T38" fmla="*/ 0 w 542"/>
                  <a:gd name="T39" fmla="*/ 224 h 391"/>
                  <a:gd name="T40" fmla="*/ 271 w 542"/>
                  <a:gd name="T41" fmla="*/ 0 h 391"/>
                  <a:gd name="T42" fmla="*/ 542 w 542"/>
                  <a:gd name="T43" fmla="*/ 224 h 391"/>
                  <a:gd name="T44" fmla="*/ 542 w 542"/>
                  <a:gd name="T45" fmla="*/ 224 h 391"/>
                  <a:gd name="T46" fmla="*/ 542 w 542"/>
                  <a:gd name="T47" fmla="*/ 235 h 391"/>
                  <a:gd name="T48" fmla="*/ 542 w 542"/>
                  <a:gd name="T49" fmla="*/ 391 h 391"/>
                  <a:gd name="T50" fmla="*/ 505 w 542"/>
                  <a:gd name="T51" fmla="*/ 336 h 391"/>
                  <a:gd name="T52" fmla="*/ 522 w 542"/>
                  <a:gd name="T53" fmla="*/ 344 h 391"/>
                  <a:gd name="T54" fmla="*/ 522 w 542"/>
                  <a:gd name="T55" fmla="*/ 234 h 391"/>
                  <a:gd name="T56" fmla="*/ 271 w 542"/>
                  <a:gd name="T57" fmla="*/ 20 h 391"/>
                  <a:gd name="T58" fmla="*/ 20 w 542"/>
                  <a:gd name="T59" fmla="*/ 234 h 391"/>
                  <a:gd name="T60" fmla="*/ 20 w 542"/>
                  <a:gd name="T61" fmla="*/ 239 h 391"/>
                  <a:gd name="T62" fmla="*/ 20 w 542"/>
                  <a:gd name="T63" fmla="*/ 344 h 391"/>
                  <a:gd name="T64" fmla="*/ 37 w 542"/>
                  <a:gd name="T65" fmla="*/ 336 h 391"/>
                  <a:gd name="T66" fmla="*/ 37 w 542"/>
                  <a:gd name="T67" fmla="*/ 308 h 391"/>
                  <a:gd name="T68" fmla="*/ 85 w 542"/>
                  <a:gd name="T69" fmla="*/ 261 h 391"/>
                  <a:gd name="T70" fmla="*/ 308 w 542"/>
                  <a:gd name="T71" fmla="*/ 261 h 391"/>
                  <a:gd name="T72" fmla="*/ 362 w 542"/>
                  <a:gd name="T73" fmla="*/ 232 h 391"/>
                  <a:gd name="T74" fmla="*/ 371 w 542"/>
                  <a:gd name="T75" fmla="*/ 219 h 391"/>
                  <a:gd name="T76" fmla="*/ 379 w 542"/>
                  <a:gd name="T77" fmla="*/ 232 h 391"/>
                  <a:gd name="T78" fmla="*/ 433 w 542"/>
                  <a:gd name="T79" fmla="*/ 261 h 391"/>
                  <a:gd name="T80" fmla="*/ 457 w 542"/>
                  <a:gd name="T81" fmla="*/ 261 h 391"/>
                  <a:gd name="T82" fmla="*/ 505 w 542"/>
                  <a:gd name="T83" fmla="*/ 308 h 391"/>
                  <a:gd name="T84" fmla="*/ 505 w 542"/>
                  <a:gd name="T85" fmla="*/ 336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2" h="391">
                    <a:moveTo>
                      <a:pt x="542" y="391"/>
                    </a:moveTo>
                    <a:cubicBezTo>
                      <a:pt x="522" y="391"/>
                      <a:pt x="522" y="391"/>
                      <a:pt x="522" y="391"/>
                    </a:cubicBezTo>
                    <a:cubicBezTo>
                      <a:pt x="522" y="382"/>
                      <a:pt x="522" y="382"/>
                      <a:pt x="522" y="382"/>
                    </a:cubicBezTo>
                    <a:cubicBezTo>
                      <a:pt x="521" y="367"/>
                      <a:pt x="509" y="355"/>
                      <a:pt x="495" y="355"/>
                    </a:cubicBezTo>
                    <a:cubicBezTo>
                      <a:pt x="485" y="355"/>
                      <a:pt x="485" y="355"/>
                      <a:pt x="485" y="355"/>
                    </a:cubicBezTo>
                    <a:cubicBezTo>
                      <a:pt x="485" y="308"/>
                      <a:pt x="485" y="308"/>
                      <a:pt x="485" y="308"/>
                    </a:cubicBezTo>
                    <a:cubicBezTo>
                      <a:pt x="485" y="293"/>
                      <a:pt x="472" y="281"/>
                      <a:pt x="457" y="281"/>
                    </a:cubicBezTo>
                    <a:cubicBezTo>
                      <a:pt x="433" y="281"/>
                      <a:pt x="433" y="281"/>
                      <a:pt x="433" y="281"/>
                    </a:cubicBezTo>
                    <a:cubicBezTo>
                      <a:pt x="409" y="281"/>
                      <a:pt x="386" y="271"/>
                      <a:pt x="371" y="253"/>
                    </a:cubicBezTo>
                    <a:cubicBezTo>
                      <a:pt x="355" y="271"/>
                      <a:pt x="332" y="281"/>
                      <a:pt x="308" y="281"/>
                    </a:cubicBezTo>
                    <a:cubicBezTo>
                      <a:pt x="85" y="281"/>
                      <a:pt x="85" y="281"/>
                      <a:pt x="85" y="281"/>
                    </a:cubicBezTo>
                    <a:cubicBezTo>
                      <a:pt x="70" y="281"/>
                      <a:pt x="57" y="293"/>
                      <a:pt x="57" y="308"/>
                    </a:cubicBezTo>
                    <a:cubicBezTo>
                      <a:pt x="57" y="355"/>
                      <a:pt x="57" y="355"/>
                      <a:pt x="57" y="355"/>
                    </a:cubicBezTo>
                    <a:cubicBezTo>
                      <a:pt x="47" y="355"/>
                      <a:pt x="47" y="355"/>
                      <a:pt x="47" y="355"/>
                    </a:cubicBezTo>
                    <a:cubicBezTo>
                      <a:pt x="33" y="355"/>
                      <a:pt x="21" y="367"/>
                      <a:pt x="20" y="382"/>
                    </a:cubicBezTo>
                    <a:cubicBezTo>
                      <a:pt x="20" y="391"/>
                      <a:pt x="20" y="391"/>
                      <a:pt x="20" y="391"/>
                    </a:cubicBezTo>
                    <a:cubicBezTo>
                      <a:pt x="0" y="391"/>
                      <a:pt x="0" y="391"/>
                      <a:pt x="0" y="391"/>
                    </a:cubicBezTo>
                    <a:cubicBezTo>
                      <a:pt x="0" y="381"/>
                      <a:pt x="0" y="381"/>
                      <a:pt x="0" y="381"/>
                    </a:cubicBezTo>
                    <a:cubicBezTo>
                      <a:pt x="0" y="224"/>
                      <a:pt x="0" y="224"/>
                      <a:pt x="0" y="224"/>
                    </a:cubicBezTo>
                    <a:cubicBezTo>
                      <a:pt x="0" y="224"/>
                      <a:pt x="0" y="224"/>
                      <a:pt x="0" y="224"/>
                    </a:cubicBezTo>
                    <a:cubicBezTo>
                      <a:pt x="7" y="99"/>
                      <a:pt x="126" y="0"/>
                      <a:pt x="271" y="0"/>
                    </a:cubicBezTo>
                    <a:cubicBezTo>
                      <a:pt x="416" y="0"/>
                      <a:pt x="535" y="99"/>
                      <a:pt x="542" y="224"/>
                    </a:cubicBezTo>
                    <a:cubicBezTo>
                      <a:pt x="542" y="224"/>
                      <a:pt x="542" y="224"/>
                      <a:pt x="542" y="224"/>
                    </a:cubicBezTo>
                    <a:cubicBezTo>
                      <a:pt x="542" y="235"/>
                      <a:pt x="542" y="235"/>
                      <a:pt x="542" y="235"/>
                    </a:cubicBezTo>
                    <a:lnTo>
                      <a:pt x="542" y="391"/>
                    </a:lnTo>
                    <a:close/>
                    <a:moveTo>
                      <a:pt x="505" y="336"/>
                    </a:moveTo>
                    <a:cubicBezTo>
                      <a:pt x="511" y="338"/>
                      <a:pt x="517" y="340"/>
                      <a:pt x="522" y="344"/>
                    </a:cubicBezTo>
                    <a:cubicBezTo>
                      <a:pt x="522" y="234"/>
                      <a:pt x="522" y="234"/>
                      <a:pt x="522" y="234"/>
                    </a:cubicBezTo>
                    <a:cubicBezTo>
                      <a:pt x="521" y="116"/>
                      <a:pt x="409" y="20"/>
                      <a:pt x="271" y="20"/>
                    </a:cubicBezTo>
                    <a:cubicBezTo>
                      <a:pt x="133" y="20"/>
                      <a:pt x="21" y="116"/>
                      <a:pt x="20" y="234"/>
                    </a:cubicBezTo>
                    <a:cubicBezTo>
                      <a:pt x="20" y="239"/>
                      <a:pt x="20" y="239"/>
                      <a:pt x="20" y="239"/>
                    </a:cubicBezTo>
                    <a:cubicBezTo>
                      <a:pt x="20" y="344"/>
                      <a:pt x="20" y="344"/>
                      <a:pt x="20" y="344"/>
                    </a:cubicBezTo>
                    <a:cubicBezTo>
                      <a:pt x="25" y="340"/>
                      <a:pt x="31" y="338"/>
                      <a:pt x="37" y="336"/>
                    </a:cubicBezTo>
                    <a:cubicBezTo>
                      <a:pt x="37" y="308"/>
                      <a:pt x="37" y="308"/>
                      <a:pt x="37" y="308"/>
                    </a:cubicBezTo>
                    <a:cubicBezTo>
                      <a:pt x="37" y="282"/>
                      <a:pt x="59" y="261"/>
                      <a:pt x="85" y="261"/>
                    </a:cubicBezTo>
                    <a:cubicBezTo>
                      <a:pt x="308" y="261"/>
                      <a:pt x="308" y="261"/>
                      <a:pt x="308" y="261"/>
                    </a:cubicBezTo>
                    <a:cubicBezTo>
                      <a:pt x="330" y="261"/>
                      <a:pt x="350" y="250"/>
                      <a:pt x="362" y="232"/>
                    </a:cubicBezTo>
                    <a:cubicBezTo>
                      <a:pt x="371" y="219"/>
                      <a:pt x="371" y="219"/>
                      <a:pt x="371" y="219"/>
                    </a:cubicBezTo>
                    <a:cubicBezTo>
                      <a:pt x="379" y="232"/>
                      <a:pt x="379" y="232"/>
                      <a:pt x="379" y="232"/>
                    </a:cubicBezTo>
                    <a:cubicBezTo>
                      <a:pt x="391" y="250"/>
                      <a:pt x="411" y="261"/>
                      <a:pt x="433" y="261"/>
                    </a:cubicBezTo>
                    <a:cubicBezTo>
                      <a:pt x="457" y="261"/>
                      <a:pt x="457" y="261"/>
                      <a:pt x="457" y="261"/>
                    </a:cubicBezTo>
                    <a:cubicBezTo>
                      <a:pt x="484" y="261"/>
                      <a:pt x="505" y="282"/>
                      <a:pt x="505" y="308"/>
                    </a:cubicBezTo>
                    <a:lnTo>
                      <a:pt x="505" y="3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7" name="îs1ï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E641955-159C-4F95-8638-050273A10314}"/>
                  </a:ext>
                </a:extLst>
              </p:cNvPr>
              <p:cNvSpPr/>
              <p:nvPr/>
            </p:nvSpPr>
            <p:spPr bwMode="auto">
              <a:xfrm>
                <a:off x="3286126" y="1328738"/>
                <a:ext cx="15875" cy="22225"/>
              </a:xfrm>
              <a:custGeom>
                <a:avLst/>
                <a:gdLst>
                  <a:gd name="T0" fmla="*/ 12 w 15"/>
                  <a:gd name="T1" fmla="*/ 19 h 19"/>
                  <a:gd name="T2" fmla="*/ 0 w 15"/>
                  <a:gd name="T3" fmla="*/ 3 h 19"/>
                  <a:gd name="T4" fmla="*/ 4 w 15"/>
                  <a:gd name="T5" fmla="*/ 0 h 19"/>
                  <a:gd name="T6" fmla="*/ 15 w 15"/>
                  <a:gd name="T7" fmla="*/ 17 h 19"/>
                  <a:gd name="T8" fmla="*/ 12 w 15"/>
                  <a:gd name="T9" fmla="*/ 19 h 19"/>
                </a:gdLst>
                <a:ahLst/>
                <a:cxnLst>
                  <a:cxn ang="0">
                    <a:pos x="T0" y="T1"/>
                  </a:cxn>
                  <a:cxn ang="0">
                    <a:pos x="T2" y="T3"/>
                  </a:cxn>
                  <a:cxn ang="0">
                    <a:pos x="T4" y="T5"/>
                  </a:cxn>
                  <a:cxn ang="0">
                    <a:pos x="T6" y="T7"/>
                  </a:cxn>
                  <a:cxn ang="0">
                    <a:pos x="T8" y="T9"/>
                  </a:cxn>
                </a:cxnLst>
                <a:rect l="0" t="0" r="r" b="b"/>
                <a:pathLst>
                  <a:path w="15" h="19">
                    <a:moveTo>
                      <a:pt x="12" y="19"/>
                    </a:moveTo>
                    <a:cubicBezTo>
                      <a:pt x="0" y="3"/>
                      <a:pt x="0" y="3"/>
                      <a:pt x="0" y="3"/>
                    </a:cubicBezTo>
                    <a:cubicBezTo>
                      <a:pt x="2" y="2"/>
                      <a:pt x="3" y="1"/>
                      <a:pt x="4" y="0"/>
                    </a:cubicBezTo>
                    <a:cubicBezTo>
                      <a:pt x="15" y="17"/>
                      <a:pt x="15" y="17"/>
                      <a:pt x="15" y="17"/>
                    </a:cubicBezTo>
                    <a:cubicBezTo>
                      <a:pt x="14" y="18"/>
                      <a:pt x="13" y="19"/>
                      <a:pt x="12"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 name="iSlï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FC8A61E-ED4A-4992-81C0-1A0081D86302}"/>
                  </a:ext>
                </a:extLst>
              </p:cNvPr>
              <p:cNvSpPr/>
              <p:nvPr/>
            </p:nvSpPr>
            <p:spPr bwMode="auto">
              <a:xfrm>
                <a:off x="4314826" y="1328738"/>
                <a:ext cx="17463" cy="22225"/>
              </a:xfrm>
              <a:custGeom>
                <a:avLst/>
                <a:gdLst>
                  <a:gd name="T0" fmla="*/ 3 w 15"/>
                  <a:gd name="T1" fmla="*/ 19 h 19"/>
                  <a:gd name="T2" fmla="*/ 0 w 15"/>
                  <a:gd name="T3" fmla="*/ 17 h 19"/>
                  <a:gd name="T4" fmla="*/ 11 w 15"/>
                  <a:gd name="T5" fmla="*/ 0 h 19"/>
                  <a:gd name="T6" fmla="*/ 15 w 15"/>
                  <a:gd name="T7" fmla="*/ 3 h 19"/>
                  <a:gd name="T8" fmla="*/ 3 w 15"/>
                  <a:gd name="T9" fmla="*/ 19 h 19"/>
                </a:gdLst>
                <a:ahLst/>
                <a:cxnLst>
                  <a:cxn ang="0">
                    <a:pos x="T0" y="T1"/>
                  </a:cxn>
                  <a:cxn ang="0">
                    <a:pos x="T2" y="T3"/>
                  </a:cxn>
                  <a:cxn ang="0">
                    <a:pos x="T4" y="T5"/>
                  </a:cxn>
                  <a:cxn ang="0">
                    <a:pos x="T6" y="T7"/>
                  </a:cxn>
                  <a:cxn ang="0">
                    <a:pos x="T8" y="T9"/>
                  </a:cxn>
                </a:cxnLst>
                <a:rect l="0" t="0" r="r" b="b"/>
                <a:pathLst>
                  <a:path w="15" h="19">
                    <a:moveTo>
                      <a:pt x="3" y="19"/>
                    </a:moveTo>
                    <a:cubicBezTo>
                      <a:pt x="2" y="19"/>
                      <a:pt x="1" y="18"/>
                      <a:pt x="0" y="17"/>
                    </a:cubicBezTo>
                    <a:cubicBezTo>
                      <a:pt x="11" y="0"/>
                      <a:pt x="11" y="0"/>
                      <a:pt x="11" y="0"/>
                    </a:cubicBezTo>
                    <a:cubicBezTo>
                      <a:pt x="12" y="1"/>
                      <a:pt x="13" y="2"/>
                      <a:pt x="15" y="3"/>
                    </a:cubicBezTo>
                    <a:lnTo>
                      <a:pt x="3"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 name="iśḻi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0999846-11AA-4A72-BECB-786CA39BC3C7}"/>
                  </a:ext>
                </a:extLst>
              </p:cNvPr>
              <p:cNvSpPr/>
              <p:nvPr/>
            </p:nvSpPr>
            <p:spPr bwMode="auto">
              <a:xfrm>
                <a:off x="3246438" y="1377950"/>
                <a:ext cx="22225" cy="11113"/>
              </a:xfrm>
              <a:custGeom>
                <a:avLst/>
                <a:gdLst>
                  <a:gd name="T0" fmla="*/ 19 w 20"/>
                  <a:gd name="T1" fmla="*/ 11 h 11"/>
                  <a:gd name="T2" fmla="*/ 0 w 20"/>
                  <a:gd name="T3" fmla="*/ 3 h 11"/>
                  <a:gd name="T4" fmla="*/ 1 w 20"/>
                  <a:gd name="T5" fmla="*/ 1 h 11"/>
                  <a:gd name="T6" fmla="*/ 2 w 20"/>
                  <a:gd name="T7" fmla="*/ 0 h 11"/>
                  <a:gd name="T8" fmla="*/ 20 w 20"/>
                  <a:gd name="T9" fmla="*/ 9 h 11"/>
                  <a:gd name="T10" fmla="*/ 19 w 20"/>
                  <a:gd name="T11" fmla="*/ 10 h 11"/>
                  <a:gd name="T12" fmla="*/ 19 w 2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0" h="11">
                    <a:moveTo>
                      <a:pt x="19" y="11"/>
                    </a:moveTo>
                    <a:cubicBezTo>
                      <a:pt x="0" y="3"/>
                      <a:pt x="0" y="3"/>
                      <a:pt x="0" y="3"/>
                    </a:cubicBezTo>
                    <a:cubicBezTo>
                      <a:pt x="1" y="2"/>
                      <a:pt x="1" y="2"/>
                      <a:pt x="1" y="1"/>
                    </a:cubicBezTo>
                    <a:cubicBezTo>
                      <a:pt x="2" y="0"/>
                      <a:pt x="2" y="0"/>
                      <a:pt x="2" y="0"/>
                    </a:cubicBezTo>
                    <a:cubicBezTo>
                      <a:pt x="20" y="9"/>
                      <a:pt x="20" y="9"/>
                      <a:pt x="20" y="9"/>
                    </a:cubicBezTo>
                    <a:cubicBezTo>
                      <a:pt x="20" y="9"/>
                      <a:pt x="19" y="10"/>
                      <a:pt x="19" y="10"/>
                    </a:cubicBezTo>
                    <a:cubicBezTo>
                      <a:pt x="19" y="10"/>
                      <a:pt x="19" y="11"/>
                      <a:pt x="1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 name="îṡ1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17F1529-F87D-4F4B-A42C-104D18F821DB}"/>
                  </a:ext>
                </a:extLst>
              </p:cNvPr>
              <p:cNvSpPr/>
              <p:nvPr/>
            </p:nvSpPr>
            <p:spPr bwMode="auto">
              <a:xfrm>
                <a:off x="3257551" y="1358900"/>
                <a:ext cx="19050" cy="15875"/>
              </a:xfrm>
              <a:custGeom>
                <a:avLst/>
                <a:gdLst>
                  <a:gd name="T0" fmla="*/ 16 w 18"/>
                  <a:gd name="T1" fmla="*/ 15 h 15"/>
                  <a:gd name="T2" fmla="*/ 0 w 18"/>
                  <a:gd name="T3" fmla="*/ 4 h 15"/>
                  <a:gd name="T4" fmla="*/ 2 w 18"/>
                  <a:gd name="T5" fmla="*/ 1 h 15"/>
                  <a:gd name="T6" fmla="*/ 2 w 18"/>
                  <a:gd name="T7" fmla="*/ 0 h 15"/>
                  <a:gd name="T8" fmla="*/ 18 w 18"/>
                  <a:gd name="T9" fmla="*/ 12 h 15"/>
                  <a:gd name="T10" fmla="*/ 16 w 18"/>
                  <a:gd name="T11" fmla="*/ 15 h 15"/>
                </a:gdLst>
                <a:ahLst/>
                <a:cxnLst>
                  <a:cxn ang="0">
                    <a:pos x="T0" y="T1"/>
                  </a:cxn>
                  <a:cxn ang="0">
                    <a:pos x="T2" y="T3"/>
                  </a:cxn>
                  <a:cxn ang="0">
                    <a:pos x="T4" y="T5"/>
                  </a:cxn>
                  <a:cxn ang="0">
                    <a:pos x="T6" y="T7"/>
                  </a:cxn>
                  <a:cxn ang="0">
                    <a:pos x="T8" y="T9"/>
                  </a:cxn>
                  <a:cxn ang="0">
                    <a:pos x="T10" y="T11"/>
                  </a:cxn>
                </a:cxnLst>
                <a:rect l="0" t="0" r="r" b="b"/>
                <a:pathLst>
                  <a:path w="18" h="15">
                    <a:moveTo>
                      <a:pt x="16" y="15"/>
                    </a:moveTo>
                    <a:cubicBezTo>
                      <a:pt x="0" y="4"/>
                      <a:pt x="0" y="4"/>
                      <a:pt x="0" y="4"/>
                    </a:cubicBezTo>
                    <a:cubicBezTo>
                      <a:pt x="0" y="3"/>
                      <a:pt x="1" y="2"/>
                      <a:pt x="2" y="1"/>
                    </a:cubicBezTo>
                    <a:cubicBezTo>
                      <a:pt x="2" y="0"/>
                      <a:pt x="2" y="0"/>
                      <a:pt x="2" y="0"/>
                    </a:cubicBezTo>
                    <a:cubicBezTo>
                      <a:pt x="18" y="12"/>
                      <a:pt x="18" y="12"/>
                      <a:pt x="18" y="12"/>
                    </a:cubicBezTo>
                    <a:cubicBezTo>
                      <a:pt x="17" y="13"/>
                      <a:pt x="17" y="14"/>
                      <a:pt x="16"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 name="ïṧ1i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8CCB761-BC4C-49A0-BD4C-C4C7CEDD5DC9}"/>
                  </a:ext>
                </a:extLst>
              </p:cNvPr>
              <p:cNvSpPr/>
              <p:nvPr/>
            </p:nvSpPr>
            <p:spPr bwMode="auto">
              <a:xfrm>
                <a:off x="3278188" y="1336675"/>
                <a:ext cx="17463" cy="19050"/>
              </a:xfrm>
              <a:custGeom>
                <a:avLst/>
                <a:gdLst>
                  <a:gd name="T0" fmla="*/ 13 w 16"/>
                  <a:gd name="T1" fmla="*/ 18 h 18"/>
                  <a:gd name="T2" fmla="*/ 0 w 16"/>
                  <a:gd name="T3" fmla="*/ 2 h 18"/>
                  <a:gd name="T4" fmla="*/ 4 w 16"/>
                  <a:gd name="T5" fmla="*/ 0 h 18"/>
                  <a:gd name="T6" fmla="*/ 16 w 16"/>
                  <a:gd name="T7" fmla="*/ 15 h 18"/>
                  <a:gd name="T8" fmla="*/ 13 w 16"/>
                  <a:gd name="T9" fmla="*/ 18 h 18"/>
                </a:gdLst>
                <a:ahLst/>
                <a:cxnLst>
                  <a:cxn ang="0">
                    <a:pos x="T0" y="T1"/>
                  </a:cxn>
                  <a:cxn ang="0">
                    <a:pos x="T2" y="T3"/>
                  </a:cxn>
                  <a:cxn ang="0">
                    <a:pos x="T4" y="T5"/>
                  </a:cxn>
                  <a:cxn ang="0">
                    <a:pos x="T6" y="T7"/>
                  </a:cxn>
                  <a:cxn ang="0">
                    <a:pos x="T8" y="T9"/>
                  </a:cxn>
                </a:cxnLst>
                <a:rect l="0" t="0" r="r" b="b"/>
                <a:pathLst>
                  <a:path w="16" h="18">
                    <a:moveTo>
                      <a:pt x="13" y="18"/>
                    </a:moveTo>
                    <a:cubicBezTo>
                      <a:pt x="0" y="2"/>
                      <a:pt x="0" y="2"/>
                      <a:pt x="0" y="2"/>
                    </a:cubicBezTo>
                    <a:cubicBezTo>
                      <a:pt x="1" y="1"/>
                      <a:pt x="2" y="0"/>
                      <a:pt x="4" y="0"/>
                    </a:cubicBezTo>
                    <a:cubicBezTo>
                      <a:pt x="16" y="15"/>
                      <a:pt x="16" y="15"/>
                      <a:pt x="16" y="15"/>
                    </a:cubicBezTo>
                    <a:cubicBezTo>
                      <a:pt x="15" y="16"/>
                      <a:pt x="14" y="17"/>
                      <a:pt x="13" y="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 name="îsḷî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1C8D29C-D15A-4CA6-AFC2-0CDA835A260F}"/>
                  </a:ext>
                </a:extLst>
              </p:cNvPr>
              <p:cNvSpPr/>
              <p:nvPr/>
            </p:nvSpPr>
            <p:spPr bwMode="auto">
              <a:xfrm>
                <a:off x="3263901" y="1350963"/>
                <a:ext cx="19050" cy="17463"/>
              </a:xfrm>
              <a:custGeom>
                <a:avLst/>
                <a:gdLst>
                  <a:gd name="T0" fmla="*/ 15 w 17"/>
                  <a:gd name="T1" fmla="*/ 16 h 16"/>
                  <a:gd name="T2" fmla="*/ 0 w 17"/>
                  <a:gd name="T3" fmla="*/ 3 h 16"/>
                  <a:gd name="T4" fmla="*/ 2 w 17"/>
                  <a:gd name="T5" fmla="*/ 0 h 16"/>
                  <a:gd name="T6" fmla="*/ 3 w 17"/>
                  <a:gd name="T7" fmla="*/ 0 h 16"/>
                  <a:gd name="T8" fmla="*/ 17 w 17"/>
                  <a:gd name="T9" fmla="*/ 13 h 16"/>
                  <a:gd name="T10" fmla="*/ 15 w 17"/>
                  <a:gd name="T11" fmla="*/ 16 h 16"/>
                </a:gdLst>
                <a:ahLst/>
                <a:cxnLst>
                  <a:cxn ang="0">
                    <a:pos x="T0" y="T1"/>
                  </a:cxn>
                  <a:cxn ang="0">
                    <a:pos x="T2" y="T3"/>
                  </a:cxn>
                  <a:cxn ang="0">
                    <a:pos x="T4" y="T5"/>
                  </a:cxn>
                  <a:cxn ang="0">
                    <a:pos x="T6" y="T7"/>
                  </a:cxn>
                  <a:cxn ang="0">
                    <a:pos x="T8" y="T9"/>
                  </a:cxn>
                  <a:cxn ang="0">
                    <a:pos x="T10" y="T11"/>
                  </a:cxn>
                </a:cxnLst>
                <a:rect l="0" t="0" r="r" b="b"/>
                <a:pathLst>
                  <a:path w="17" h="16">
                    <a:moveTo>
                      <a:pt x="15" y="16"/>
                    </a:moveTo>
                    <a:cubicBezTo>
                      <a:pt x="0" y="3"/>
                      <a:pt x="0" y="3"/>
                      <a:pt x="0" y="3"/>
                    </a:cubicBezTo>
                    <a:cubicBezTo>
                      <a:pt x="0" y="2"/>
                      <a:pt x="1" y="1"/>
                      <a:pt x="2" y="0"/>
                    </a:cubicBezTo>
                    <a:cubicBezTo>
                      <a:pt x="3" y="0"/>
                      <a:pt x="3" y="0"/>
                      <a:pt x="3" y="0"/>
                    </a:cubicBezTo>
                    <a:cubicBezTo>
                      <a:pt x="17" y="13"/>
                      <a:pt x="17" y="13"/>
                      <a:pt x="17" y="13"/>
                    </a:cubicBezTo>
                    <a:cubicBezTo>
                      <a:pt x="16" y="14"/>
                      <a:pt x="16" y="15"/>
                      <a:pt x="1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 name="îš1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33E08B8-F392-45E5-9C9A-C2B6DCC5E5EF}"/>
                  </a:ext>
                </a:extLst>
              </p:cNvPr>
              <p:cNvSpPr/>
              <p:nvPr/>
            </p:nvSpPr>
            <p:spPr bwMode="auto">
              <a:xfrm>
                <a:off x="3270251" y="1343025"/>
                <a:ext cx="19050" cy="19050"/>
              </a:xfrm>
              <a:custGeom>
                <a:avLst/>
                <a:gdLst>
                  <a:gd name="T0" fmla="*/ 14 w 17"/>
                  <a:gd name="T1" fmla="*/ 17 h 17"/>
                  <a:gd name="T2" fmla="*/ 0 w 17"/>
                  <a:gd name="T3" fmla="*/ 3 h 17"/>
                  <a:gd name="T4" fmla="*/ 0 w 17"/>
                  <a:gd name="T5" fmla="*/ 3 h 17"/>
                  <a:gd name="T6" fmla="*/ 3 w 17"/>
                  <a:gd name="T7" fmla="*/ 0 h 17"/>
                  <a:gd name="T8" fmla="*/ 17 w 17"/>
                  <a:gd name="T9" fmla="*/ 14 h 17"/>
                  <a:gd name="T10" fmla="*/ 14 w 17"/>
                  <a:gd name="T11" fmla="*/ 17 h 17"/>
                  <a:gd name="T12" fmla="*/ 14 w 17"/>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14" y="17"/>
                    </a:moveTo>
                    <a:cubicBezTo>
                      <a:pt x="0" y="3"/>
                      <a:pt x="0" y="3"/>
                      <a:pt x="0" y="3"/>
                    </a:cubicBezTo>
                    <a:cubicBezTo>
                      <a:pt x="0" y="3"/>
                      <a:pt x="0" y="3"/>
                      <a:pt x="0" y="3"/>
                    </a:cubicBezTo>
                    <a:cubicBezTo>
                      <a:pt x="1" y="2"/>
                      <a:pt x="2" y="1"/>
                      <a:pt x="3" y="0"/>
                    </a:cubicBezTo>
                    <a:cubicBezTo>
                      <a:pt x="17" y="14"/>
                      <a:pt x="17" y="14"/>
                      <a:pt x="17" y="14"/>
                    </a:cubicBezTo>
                    <a:cubicBezTo>
                      <a:pt x="16" y="15"/>
                      <a:pt x="15" y="16"/>
                      <a:pt x="14" y="17"/>
                    </a:cubicBezTo>
                    <a:cubicBezTo>
                      <a:pt x="14" y="17"/>
                      <a:pt x="14" y="17"/>
                      <a:pt x="14"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 name="îṣḻi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A6DCF41-1309-4A6B-9D5D-92681D0DD6BD}"/>
                  </a:ext>
                </a:extLst>
              </p:cNvPr>
              <p:cNvSpPr/>
              <p:nvPr/>
            </p:nvSpPr>
            <p:spPr bwMode="auto">
              <a:xfrm>
                <a:off x="3251201" y="1368425"/>
                <a:ext cx="20638" cy="14288"/>
              </a:xfrm>
              <a:custGeom>
                <a:avLst/>
                <a:gdLst>
                  <a:gd name="T0" fmla="*/ 17 w 19"/>
                  <a:gd name="T1" fmla="*/ 13 h 13"/>
                  <a:gd name="T2" fmla="*/ 0 w 19"/>
                  <a:gd name="T3" fmla="*/ 3 h 13"/>
                  <a:gd name="T4" fmla="*/ 1 w 19"/>
                  <a:gd name="T5" fmla="*/ 0 h 13"/>
                  <a:gd name="T6" fmla="*/ 2 w 19"/>
                  <a:gd name="T7" fmla="*/ 0 h 13"/>
                  <a:gd name="T8" fmla="*/ 19 w 19"/>
                  <a:gd name="T9" fmla="*/ 10 h 13"/>
                  <a:gd name="T10" fmla="*/ 18 w 19"/>
                  <a:gd name="T11" fmla="*/ 11 h 13"/>
                  <a:gd name="T12" fmla="*/ 17 w 19"/>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7" y="13"/>
                    </a:moveTo>
                    <a:cubicBezTo>
                      <a:pt x="0" y="3"/>
                      <a:pt x="0" y="3"/>
                      <a:pt x="0" y="3"/>
                    </a:cubicBezTo>
                    <a:cubicBezTo>
                      <a:pt x="0" y="2"/>
                      <a:pt x="1" y="1"/>
                      <a:pt x="1" y="0"/>
                    </a:cubicBezTo>
                    <a:cubicBezTo>
                      <a:pt x="2" y="0"/>
                      <a:pt x="2" y="0"/>
                      <a:pt x="2" y="0"/>
                    </a:cubicBezTo>
                    <a:cubicBezTo>
                      <a:pt x="19" y="10"/>
                      <a:pt x="19" y="10"/>
                      <a:pt x="19" y="10"/>
                    </a:cubicBezTo>
                    <a:cubicBezTo>
                      <a:pt x="18" y="11"/>
                      <a:pt x="18" y="11"/>
                      <a:pt x="18" y="11"/>
                    </a:cubicBezTo>
                    <a:cubicBezTo>
                      <a:pt x="18" y="12"/>
                      <a:pt x="17" y="12"/>
                      <a:pt x="1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 name="ïšľí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69A18DB-A2C3-4CC0-ADE8-FB9B6B147279}"/>
                  </a:ext>
                </a:extLst>
              </p:cNvPr>
              <p:cNvSpPr/>
              <p:nvPr/>
            </p:nvSpPr>
            <p:spPr bwMode="auto">
              <a:xfrm>
                <a:off x="4344988" y="1366838"/>
                <a:ext cx="22225" cy="15875"/>
              </a:xfrm>
              <a:custGeom>
                <a:avLst/>
                <a:gdLst>
                  <a:gd name="T0" fmla="*/ 2 w 19"/>
                  <a:gd name="T1" fmla="*/ 14 h 14"/>
                  <a:gd name="T2" fmla="*/ 2 w 19"/>
                  <a:gd name="T3" fmla="*/ 14 h 14"/>
                  <a:gd name="T4" fmla="*/ 2 w 19"/>
                  <a:gd name="T5" fmla="*/ 14 h 14"/>
                  <a:gd name="T6" fmla="*/ 1 w 19"/>
                  <a:gd name="T7" fmla="*/ 12 h 14"/>
                  <a:gd name="T8" fmla="*/ 0 w 19"/>
                  <a:gd name="T9" fmla="*/ 11 h 14"/>
                  <a:gd name="T10" fmla="*/ 17 w 19"/>
                  <a:gd name="T11" fmla="*/ 0 h 14"/>
                  <a:gd name="T12" fmla="*/ 18 w 19"/>
                  <a:gd name="T13" fmla="*/ 1 h 14"/>
                  <a:gd name="T14" fmla="*/ 19 w 19"/>
                  <a:gd name="T15" fmla="*/ 4 h 14"/>
                  <a:gd name="T16" fmla="*/ 2 w 19"/>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4">
                    <a:moveTo>
                      <a:pt x="2" y="14"/>
                    </a:moveTo>
                    <a:cubicBezTo>
                      <a:pt x="2" y="14"/>
                      <a:pt x="2" y="14"/>
                      <a:pt x="2" y="14"/>
                    </a:cubicBezTo>
                    <a:cubicBezTo>
                      <a:pt x="2" y="14"/>
                      <a:pt x="2" y="14"/>
                      <a:pt x="2" y="14"/>
                    </a:cubicBezTo>
                    <a:cubicBezTo>
                      <a:pt x="2" y="13"/>
                      <a:pt x="1" y="12"/>
                      <a:pt x="1" y="12"/>
                    </a:cubicBezTo>
                    <a:cubicBezTo>
                      <a:pt x="0" y="11"/>
                      <a:pt x="0" y="11"/>
                      <a:pt x="0" y="11"/>
                    </a:cubicBezTo>
                    <a:cubicBezTo>
                      <a:pt x="17" y="0"/>
                      <a:pt x="17" y="0"/>
                      <a:pt x="17" y="0"/>
                    </a:cubicBezTo>
                    <a:cubicBezTo>
                      <a:pt x="18" y="1"/>
                      <a:pt x="18" y="1"/>
                      <a:pt x="18" y="1"/>
                    </a:cubicBezTo>
                    <a:cubicBezTo>
                      <a:pt x="18" y="2"/>
                      <a:pt x="19" y="3"/>
                      <a:pt x="19" y="4"/>
                    </a:cubicBez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 name="ï$ľ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B41FF6B-2478-4BDE-A065-0BF54C57F1A3}"/>
                  </a:ext>
                </a:extLst>
              </p:cNvPr>
              <p:cNvSpPr/>
              <p:nvPr/>
            </p:nvSpPr>
            <p:spPr bwMode="auto">
              <a:xfrm>
                <a:off x="4329113" y="1343025"/>
                <a:ext cx="19050" cy="19050"/>
              </a:xfrm>
              <a:custGeom>
                <a:avLst/>
                <a:gdLst>
                  <a:gd name="T0" fmla="*/ 3 w 17"/>
                  <a:gd name="T1" fmla="*/ 17 h 17"/>
                  <a:gd name="T2" fmla="*/ 0 w 17"/>
                  <a:gd name="T3" fmla="*/ 14 h 17"/>
                  <a:gd name="T4" fmla="*/ 14 w 17"/>
                  <a:gd name="T5" fmla="*/ 0 h 17"/>
                  <a:gd name="T6" fmla="*/ 17 w 17"/>
                  <a:gd name="T7" fmla="*/ 3 h 17"/>
                  <a:gd name="T8" fmla="*/ 3 w 17"/>
                  <a:gd name="T9" fmla="*/ 17 h 17"/>
                </a:gdLst>
                <a:ahLst/>
                <a:cxnLst>
                  <a:cxn ang="0">
                    <a:pos x="T0" y="T1"/>
                  </a:cxn>
                  <a:cxn ang="0">
                    <a:pos x="T2" y="T3"/>
                  </a:cxn>
                  <a:cxn ang="0">
                    <a:pos x="T4" y="T5"/>
                  </a:cxn>
                  <a:cxn ang="0">
                    <a:pos x="T6" y="T7"/>
                  </a:cxn>
                  <a:cxn ang="0">
                    <a:pos x="T8" y="T9"/>
                  </a:cxn>
                </a:cxnLst>
                <a:rect l="0" t="0" r="r" b="b"/>
                <a:pathLst>
                  <a:path w="17" h="17">
                    <a:moveTo>
                      <a:pt x="3" y="17"/>
                    </a:moveTo>
                    <a:cubicBezTo>
                      <a:pt x="2" y="16"/>
                      <a:pt x="1" y="15"/>
                      <a:pt x="0" y="14"/>
                    </a:cubicBezTo>
                    <a:cubicBezTo>
                      <a:pt x="14" y="0"/>
                      <a:pt x="14" y="0"/>
                      <a:pt x="14" y="0"/>
                    </a:cubicBezTo>
                    <a:cubicBezTo>
                      <a:pt x="15" y="1"/>
                      <a:pt x="16" y="2"/>
                      <a:pt x="17" y="3"/>
                    </a:cubicBezTo>
                    <a:lnTo>
                      <a:pt x="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 name="îSľ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CD98C1E-990A-466D-B2FF-BA6716AD4915}"/>
                  </a:ext>
                </a:extLst>
              </p:cNvPr>
              <p:cNvSpPr/>
              <p:nvPr/>
            </p:nvSpPr>
            <p:spPr bwMode="auto">
              <a:xfrm>
                <a:off x="4341813" y="1358900"/>
                <a:ext cx="19050" cy="15875"/>
              </a:xfrm>
              <a:custGeom>
                <a:avLst/>
                <a:gdLst>
                  <a:gd name="T0" fmla="*/ 2 w 18"/>
                  <a:gd name="T1" fmla="*/ 15 h 15"/>
                  <a:gd name="T2" fmla="*/ 2 w 18"/>
                  <a:gd name="T3" fmla="*/ 15 h 15"/>
                  <a:gd name="T4" fmla="*/ 2 w 18"/>
                  <a:gd name="T5" fmla="*/ 15 h 15"/>
                  <a:gd name="T6" fmla="*/ 2 w 18"/>
                  <a:gd name="T7" fmla="*/ 15 h 15"/>
                  <a:gd name="T8" fmla="*/ 0 w 18"/>
                  <a:gd name="T9" fmla="*/ 13 h 15"/>
                  <a:gd name="T10" fmla="*/ 0 w 18"/>
                  <a:gd name="T11" fmla="*/ 12 h 15"/>
                  <a:gd name="T12" fmla="*/ 16 w 18"/>
                  <a:gd name="T13" fmla="*/ 0 h 15"/>
                  <a:gd name="T14" fmla="*/ 16 w 18"/>
                  <a:gd name="T15" fmla="*/ 1 h 15"/>
                  <a:gd name="T16" fmla="*/ 18 w 18"/>
                  <a:gd name="T17" fmla="*/ 4 h 15"/>
                  <a:gd name="T18" fmla="*/ 2 w 18"/>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5">
                    <a:moveTo>
                      <a:pt x="2" y="15"/>
                    </a:moveTo>
                    <a:cubicBezTo>
                      <a:pt x="2" y="15"/>
                      <a:pt x="2" y="15"/>
                      <a:pt x="2" y="15"/>
                    </a:cubicBezTo>
                    <a:cubicBezTo>
                      <a:pt x="2" y="15"/>
                      <a:pt x="2" y="15"/>
                      <a:pt x="2" y="15"/>
                    </a:cubicBezTo>
                    <a:cubicBezTo>
                      <a:pt x="2" y="15"/>
                      <a:pt x="2" y="15"/>
                      <a:pt x="2" y="15"/>
                    </a:cubicBezTo>
                    <a:cubicBezTo>
                      <a:pt x="1" y="14"/>
                      <a:pt x="1" y="14"/>
                      <a:pt x="0" y="13"/>
                    </a:cubicBezTo>
                    <a:cubicBezTo>
                      <a:pt x="0" y="12"/>
                      <a:pt x="0" y="12"/>
                      <a:pt x="0" y="12"/>
                    </a:cubicBezTo>
                    <a:cubicBezTo>
                      <a:pt x="16" y="0"/>
                      <a:pt x="16" y="0"/>
                      <a:pt x="16" y="0"/>
                    </a:cubicBezTo>
                    <a:cubicBezTo>
                      <a:pt x="16" y="1"/>
                      <a:pt x="16" y="1"/>
                      <a:pt x="16" y="1"/>
                    </a:cubicBezTo>
                    <a:cubicBezTo>
                      <a:pt x="17" y="2"/>
                      <a:pt x="18" y="3"/>
                      <a:pt x="18" y="4"/>
                    </a:cubicBezTo>
                    <a:lnTo>
                      <a:pt x="2"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 name="îṥľî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E1955E7-473B-4C63-9FD1-ABB60D9B66AF}"/>
                  </a:ext>
                </a:extLst>
              </p:cNvPr>
              <p:cNvSpPr/>
              <p:nvPr/>
            </p:nvSpPr>
            <p:spPr bwMode="auto">
              <a:xfrm>
                <a:off x="4349751" y="1377950"/>
                <a:ext cx="22225" cy="11113"/>
              </a:xfrm>
              <a:custGeom>
                <a:avLst/>
                <a:gdLst>
                  <a:gd name="T0" fmla="*/ 1 w 20"/>
                  <a:gd name="T1" fmla="*/ 11 h 11"/>
                  <a:gd name="T2" fmla="*/ 1 w 20"/>
                  <a:gd name="T3" fmla="*/ 10 h 11"/>
                  <a:gd name="T4" fmla="*/ 0 w 20"/>
                  <a:gd name="T5" fmla="*/ 9 h 11"/>
                  <a:gd name="T6" fmla="*/ 18 w 20"/>
                  <a:gd name="T7" fmla="*/ 0 h 11"/>
                  <a:gd name="T8" fmla="*/ 19 w 20"/>
                  <a:gd name="T9" fmla="*/ 1 h 11"/>
                  <a:gd name="T10" fmla="*/ 20 w 20"/>
                  <a:gd name="T11" fmla="*/ 3 h 11"/>
                  <a:gd name="T12" fmla="*/ 1 w 2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0" h="11">
                    <a:moveTo>
                      <a:pt x="1" y="11"/>
                    </a:moveTo>
                    <a:cubicBezTo>
                      <a:pt x="1" y="11"/>
                      <a:pt x="1" y="10"/>
                      <a:pt x="1" y="10"/>
                    </a:cubicBezTo>
                    <a:cubicBezTo>
                      <a:pt x="0" y="10"/>
                      <a:pt x="0" y="9"/>
                      <a:pt x="0" y="9"/>
                    </a:cubicBezTo>
                    <a:cubicBezTo>
                      <a:pt x="18" y="0"/>
                      <a:pt x="18" y="0"/>
                      <a:pt x="18" y="0"/>
                    </a:cubicBezTo>
                    <a:cubicBezTo>
                      <a:pt x="19" y="1"/>
                      <a:pt x="19" y="1"/>
                      <a:pt x="19" y="1"/>
                    </a:cubicBezTo>
                    <a:cubicBezTo>
                      <a:pt x="19" y="2"/>
                      <a:pt x="19" y="2"/>
                      <a:pt x="20" y="3"/>
                    </a:cubicBezTo>
                    <a:lnTo>
                      <a:pt x="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 name="iṣl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DD18D1F-7361-4543-9520-EED30716F260}"/>
                  </a:ext>
                </a:extLst>
              </p:cNvPr>
              <p:cNvSpPr/>
              <p:nvPr/>
            </p:nvSpPr>
            <p:spPr bwMode="auto">
              <a:xfrm>
                <a:off x="4322763" y="1336675"/>
                <a:ext cx="17463" cy="19050"/>
              </a:xfrm>
              <a:custGeom>
                <a:avLst/>
                <a:gdLst>
                  <a:gd name="T0" fmla="*/ 3 w 16"/>
                  <a:gd name="T1" fmla="*/ 18 h 18"/>
                  <a:gd name="T2" fmla="*/ 0 w 16"/>
                  <a:gd name="T3" fmla="*/ 15 h 18"/>
                  <a:gd name="T4" fmla="*/ 12 w 16"/>
                  <a:gd name="T5" fmla="*/ 0 h 18"/>
                  <a:gd name="T6" fmla="*/ 16 w 16"/>
                  <a:gd name="T7" fmla="*/ 2 h 18"/>
                  <a:gd name="T8" fmla="*/ 3 w 16"/>
                  <a:gd name="T9" fmla="*/ 18 h 18"/>
                </a:gdLst>
                <a:ahLst/>
                <a:cxnLst>
                  <a:cxn ang="0">
                    <a:pos x="T0" y="T1"/>
                  </a:cxn>
                  <a:cxn ang="0">
                    <a:pos x="T2" y="T3"/>
                  </a:cxn>
                  <a:cxn ang="0">
                    <a:pos x="T4" y="T5"/>
                  </a:cxn>
                  <a:cxn ang="0">
                    <a:pos x="T6" y="T7"/>
                  </a:cxn>
                  <a:cxn ang="0">
                    <a:pos x="T8" y="T9"/>
                  </a:cxn>
                </a:cxnLst>
                <a:rect l="0" t="0" r="r" b="b"/>
                <a:pathLst>
                  <a:path w="16" h="18">
                    <a:moveTo>
                      <a:pt x="3" y="18"/>
                    </a:moveTo>
                    <a:cubicBezTo>
                      <a:pt x="2" y="17"/>
                      <a:pt x="1" y="16"/>
                      <a:pt x="0" y="15"/>
                    </a:cubicBezTo>
                    <a:cubicBezTo>
                      <a:pt x="12" y="0"/>
                      <a:pt x="12" y="0"/>
                      <a:pt x="12" y="0"/>
                    </a:cubicBezTo>
                    <a:cubicBezTo>
                      <a:pt x="14" y="0"/>
                      <a:pt x="15" y="1"/>
                      <a:pt x="16" y="2"/>
                    </a:cubicBezTo>
                    <a:lnTo>
                      <a:pt x="3"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 name="íšḷ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95FB8EE-65D2-4A77-9DF1-3956A3F51473}"/>
                  </a:ext>
                </a:extLst>
              </p:cNvPr>
              <p:cNvSpPr/>
              <p:nvPr/>
            </p:nvSpPr>
            <p:spPr bwMode="auto">
              <a:xfrm>
                <a:off x="4335463" y="1350963"/>
                <a:ext cx="19050" cy="17463"/>
              </a:xfrm>
              <a:custGeom>
                <a:avLst/>
                <a:gdLst>
                  <a:gd name="T0" fmla="*/ 2 w 17"/>
                  <a:gd name="T1" fmla="*/ 16 h 16"/>
                  <a:gd name="T2" fmla="*/ 0 w 17"/>
                  <a:gd name="T3" fmla="*/ 13 h 16"/>
                  <a:gd name="T4" fmla="*/ 14 w 17"/>
                  <a:gd name="T5" fmla="*/ 0 h 16"/>
                  <a:gd name="T6" fmla="*/ 15 w 17"/>
                  <a:gd name="T7" fmla="*/ 0 h 16"/>
                  <a:gd name="T8" fmla="*/ 17 w 17"/>
                  <a:gd name="T9" fmla="*/ 3 h 16"/>
                  <a:gd name="T10" fmla="*/ 2 w 17"/>
                  <a:gd name="T11" fmla="*/ 16 h 16"/>
                </a:gdLst>
                <a:ahLst/>
                <a:cxnLst>
                  <a:cxn ang="0">
                    <a:pos x="T0" y="T1"/>
                  </a:cxn>
                  <a:cxn ang="0">
                    <a:pos x="T2" y="T3"/>
                  </a:cxn>
                  <a:cxn ang="0">
                    <a:pos x="T4" y="T5"/>
                  </a:cxn>
                  <a:cxn ang="0">
                    <a:pos x="T6" y="T7"/>
                  </a:cxn>
                  <a:cxn ang="0">
                    <a:pos x="T8" y="T9"/>
                  </a:cxn>
                  <a:cxn ang="0">
                    <a:pos x="T10" y="T11"/>
                  </a:cxn>
                </a:cxnLst>
                <a:rect l="0" t="0" r="r" b="b"/>
                <a:pathLst>
                  <a:path w="17" h="16">
                    <a:moveTo>
                      <a:pt x="2" y="16"/>
                    </a:moveTo>
                    <a:cubicBezTo>
                      <a:pt x="1" y="15"/>
                      <a:pt x="0" y="14"/>
                      <a:pt x="0" y="13"/>
                    </a:cubicBezTo>
                    <a:cubicBezTo>
                      <a:pt x="14" y="0"/>
                      <a:pt x="14" y="0"/>
                      <a:pt x="14" y="0"/>
                    </a:cubicBezTo>
                    <a:cubicBezTo>
                      <a:pt x="15" y="0"/>
                      <a:pt x="15" y="0"/>
                      <a:pt x="15" y="0"/>
                    </a:cubicBezTo>
                    <a:cubicBezTo>
                      <a:pt x="16" y="1"/>
                      <a:pt x="17" y="2"/>
                      <a:pt x="17" y="3"/>
                    </a:cubicBezTo>
                    <a:lnTo>
                      <a:pt x="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 name="ï$ḻï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81EAB18-72AB-4D4E-8868-9D6547561F7A}"/>
                  </a:ext>
                </a:extLst>
              </p:cNvPr>
              <p:cNvSpPr/>
              <p:nvPr/>
            </p:nvSpPr>
            <p:spPr bwMode="auto">
              <a:xfrm>
                <a:off x="3619501" y="1174750"/>
                <a:ext cx="26988" cy="30163"/>
              </a:xfrm>
              <a:custGeom>
                <a:avLst/>
                <a:gdLst>
                  <a:gd name="T0" fmla="*/ 8 w 25"/>
                  <a:gd name="T1" fmla="*/ 27 h 27"/>
                  <a:gd name="T2" fmla="*/ 0 w 25"/>
                  <a:gd name="T3" fmla="*/ 9 h 27"/>
                  <a:gd name="T4" fmla="*/ 17 w 25"/>
                  <a:gd name="T5" fmla="*/ 2 h 27"/>
                  <a:gd name="T6" fmla="*/ 19 w 25"/>
                  <a:gd name="T7" fmla="*/ 1 h 27"/>
                  <a:gd name="T8" fmla="*/ 21 w 25"/>
                  <a:gd name="T9" fmla="*/ 0 h 27"/>
                  <a:gd name="T10" fmla="*/ 22 w 25"/>
                  <a:gd name="T11" fmla="*/ 10 h 27"/>
                  <a:gd name="T12" fmla="*/ 25 w 25"/>
                  <a:gd name="T13" fmla="*/ 20 h 27"/>
                  <a:gd name="T14" fmla="*/ 25 w 25"/>
                  <a:gd name="T15" fmla="*/ 20 h 27"/>
                  <a:gd name="T16" fmla="*/ 25 w 25"/>
                  <a:gd name="T17" fmla="*/ 20 h 27"/>
                  <a:gd name="T18" fmla="*/ 24 w 25"/>
                  <a:gd name="T19" fmla="*/ 20 h 27"/>
                  <a:gd name="T20" fmla="*/ 24 w 25"/>
                  <a:gd name="T21" fmla="*/ 20 h 27"/>
                  <a:gd name="T22" fmla="*/ 25 w 25"/>
                  <a:gd name="T23" fmla="*/ 20 h 27"/>
                  <a:gd name="T24" fmla="*/ 8 w 25"/>
                  <a:gd name="T25"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7">
                    <a:moveTo>
                      <a:pt x="8" y="27"/>
                    </a:moveTo>
                    <a:cubicBezTo>
                      <a:pt x="0" y="9"/>
                      <a:pt x="0" y="9"/>
                      <a:pt x="0" y="9"/>
                    </a:cubicBezTo>
                    <a:cubicBezTo>
                      <a:pt x="17" y="2"/>
                      <a:pt x="17" y="2"/>
                      <a:pt x="17" y="2"/>
                    </a:cubicBezTo>
                    <a:cubicBezTo>
                      <a:pt x="18" y="1"/>
                      <a:pt x="19" y="1"/>
                      <a:pt x="19" y="1"/>
                    </a:cubicBezTo>
                    <a:cubicBezTo>
                      <a:pt x="21" y="0"/>
                      <a:pt x="21" y="0"/>
                      <a:pt x="21" y="0"/>
                    </a:cubicBezTo>
                    <a:cubicBezTo>
                      <a:pt x="22" y="10"/>
                      <a:pt x="22" y="10"/>
                      <a:pt x="22" y="10"/>
                    </a:cubicBezTo>
                    <a:cubicBezTo>
                      <a:pt x="25" y="20"/>
                      <a:pt x="25" y="20"/>
                      <a:pt x="25" y="20"/>
                    </a:cubicBezTo>
                    <a:cubicBezTo>
                      <a:pt x="25" y="20"/>
                      <a:pt x="25" y="20"/>
                      <a:pt x="25" y="20"/>
                    </a:cubicBezTo>
                    <a:cubicBezTo>
                      <a:pt x="25" y="20"/>
                      <a:pt x="25" y="20"/>
                      <a:pt x="25" y="20"/>
                    </a:cubicBezTo>
                    <a:cubicBezTo>
                      <a:pt x="24" y="20"/>
                      <a:pt x="24" y="20"/>
                      <a:pt x="24" y="20"/>
                    </a:cubicBezTo>
                    <a:cubicBezTo>
                      <a:pt x="24" y="20"/>
                      <a:pt x="24" y="20"/>
                      <a:pt x="24" y="20"/>
                    </a:cubicBezTo>
                    <a:cubicBezTo>
                      <a:pt x="24" y="20"/>
                      <a:pt x="24" y="20"/>
                      <a:pt x="25" y="20"/>
                    </a:cubicBezTo>
                    <a:lnTo>
                      <a:pt x="8"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 name="ïšḻí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DE44117-A6D7-48F8-913F-3830757E76F5}"/>
                  </a:ext>
                </a:extLst>
              </p:cNvPr>
              <p:cNvSpPr/>
              <p:nvPr/>
            </p:nvSpPr>
            <p:spPr bwMode="auto">
              <a:xfrm>
                <a:off x="3971926" y="1174750"/>
                <a:ext cx="34925" cy="30163"/>
              </a:xfrm>
              <a:custGeom>
                <a:avLst/>
                <a:gdLst>
                  <a:gd name="T0" fmla="*/ 17 w 31"/>
                  <a:gd name="T1" fmla="*/ 27 h 27"/>
                  <a:gd name="T2" fmla="*/ 0 w 31"/>
                  <a:gd name="T3" fmla="*/ 20 h 27"/>
                  <a:gd name="T4" fmla="*/ 0 w 31"/>
                  <a:gd name="T5" fmla="*/ 20 h 27"/>
                  <a:gd name="T6" fmla="*/ 0 w 31"/>
                  <a:gd name="T7" fmla="*/ 20 h 27"/>
                  <a:gd name="T8" fmla="*/ 0 w 31"/>
                  <a:gd name="T9" fmla="*/ 20 h 27"/>
                  <a:gd name="T10" fmla="*/ 1 w 31"/>
                  <a:gd name="T11" fmla="*/ 17 h 27"/>
                  <a:gd name="T12" fmla="*/ 4 w 31"/>
                  <a:gd name="T13" fmla="*/ 0 h 27"/>
                  <a:gd name="T14" fmla="*/ 6 w 31"/>
                  <a:gd name="T15" fmla="*/ 1 h 27"/>
                  <a:gd name="T16" fmla="*/ 8 w 31"/>
                  <a:gd name="T17" fmla="*/ 2 h 27"/>
                  <a:gd name="T18" fmla="*/ 31 w 31"/>
                  <a:gd name="T19" fmla="*/ 12 h 27"/>
                  <a:gd name="T20" fmla="*/ 31 w 31"/>
                  <a:gd name="T21" fmla="*/ 18 h 27"/>
                  <a:gd name="T22" fmla="*/ 21 w 31"/>
                  <a:gd name="T23" fmla="*/ 18 h 27"/>
                  <a:gd name="T24" fmla="*/ 17 w 31"/>
                  <a:gd name="T25"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27">
                    <a:moveTo>
                      <a:pt x="17" y="27"/>
                    </a:moveTo>
                    <a:cubicBezTo>
                      <a:pt x="0" y="20"/>
                      <a:pt x="0" y="20"/>
                      <a:pt x="0" y="20"/>
                    </a:cubicBezTo>
                    <a:cubicBezTo>
                      <a:pt x="0" y="20"/>
                      <a:pt x="0" y="20"/>
                      <a:pt x="0" y="20"/>
                    </a:cubicBezTo>
                    <a:cubicBezTo>
                      <a:pt x="0" y="20"/>
                      <a:pt x="0" y="20"/>
                      <a:pt x="0" y="20"/>
                    </a:cubicBezTo>
                    <a:cubicBezTo>
                      <a:pt x="0" y="20"/>
                      <a:pt x="0" y="20"/>
                      <a:pt x="0" y="20"/>
                    </a:cubicBezTo>
                    <a:cubicBezTo>
                      <a:pt x="1" y="17"/>
                      <a:pt x="1" y="17"/>
                      <a:pt x="1" y="17"/>
                    </a:cubicBezTo>
                    <a:cubicBezTo>
                      <a:pt x="4" y="0"/>
                      <a:pt x="4" y="0"/>
                      <a:pt x="4" y="0"/>
                    </a:cubicBezTo>
                    <a:cubicBezTo>
                      <a:pt x="5" y="1"/>
                      <a:pt x="6" y="1"/>
                      <a:pt x="6" y="1"/>
                    </a:cubicBezTo>
                    <a:cubicBezTo>
                      <a:pt x="7" y="1"/>
                      <a:pt x="7" y="1"/>
                      <a:pt x="8" y="2"/>
                    </a:cubicBezTo>
                    <a:cubicBezTo>
                      <a:pt x="31" y="12"/>
                      <a:pt x="31" y="12"/>
                      <a:pt x="31" y="12"/>
                    </a:cubicBezTo>
                    <a:cubicBezTo>
                      <a:pt x="31" y="18"/>
                      <a:pt x="31" y="18"/>
                      <a:pt x="31" y="18"/>
                    </a:cubicBezTo>
                    <a:cubicBezTo>
                      <a:pt x="21" y="18"/>
                      <a:pt x="21" y="18"/>
                      <a:pt x="21" y="18"/>
                    </a:cubicBezTo>
                    <a:lnTo>
                      <a:pt x="17"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 name="ïṧ1ï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A272DD3-24F1-4068-98DA-1C46437EF14F}"/>
                  </a:ext>
                </a:extLst>
              </p:cNvPr>
              <p:cNvSpPr/>
              <p:nvPr/>
            </p:nvSpPr>
            <p:spPr bwMode="auto">
              <a:xfrm>
                <a:off x="3990976" y="1185863"/>
                <a:ext cx="334963" cy="161925"/>
              </a:xfrm>
              <a:custGeom>
                <a:avLst/>
                <a:gdLst>
                  <a:gd name="T0" fmla="*/ 289 w 299"/>
                  <a:gd name="T1" fmla="*/ 146 h 146"/>
                  <a:gd name="T2" fmla="*/ 288 w 299"/>
                  <a:gd name="T3" fmla="*/ 145 h 146"/>
                  <a:gd name="T4" fmla="*/ 286 w 299"/>
                  <a:gd name="T5" fmla="*/ 144 h 146"/>
                  <a:gd name="T6" fmla="*/ 0 w 299"/>
                  <a:gd name="T7" fmla="*/ 18 h 146"/>
                  <a:gd name="T8" fmla="*/ 8 w 299"/>
                  <a:gd name="T9" fmla="*/ 0 h 146"/>
                  <a:gd name="T10" fmla="*/ 294 w 299"/>
                  <a:gd name="T11" fmla="*/ 126 h 146"/>
                  <a:gd name="T12" fmla="*/ 298 w 299"/>
                  <a:gd name="T13" fmla="*/ 128 h 146"/>
                  <a:gd name="T14" fmla="*/ 299 w 299"/>
                  <a:gd name="T15" fmla="*/ 128 h 146"/>
                  <a:gd name="T16" fmla="*/ 289 w 299"/>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146">
                    <a:moveTo>
                      <a:pt x="289" y="146"/>
                    </a:moveTo>
                    <a:cubicBezTo>
                      <a:pt x="288" y="145"/>
                      <a:pt x="288" y="145"/>
                      <a:pt x="288" y="145"/>
                    </a:cubicBezTo>
                    <a:cubicBezTo>
                      <a:pt x="287" y="145"/>
                      <a:pt x="287" y="144"/>
                      <a:pt x="286" y="144"/>
                    </a:cubicBezTo>
                    <a:cubicBezTo>
                      <a:pt x="0" y="18"/>
                      <a:pt x="0" y="18"/>
                      <a:pt x="0" y="18"/>
                    </a:cubicBezTo>
                    <a:cubicBezTo>
                      <a:pt x="8" y="0"/>
                      <a:pt x="8" y="0"/>
                      <a:pt x="8" y="0"/>
                    </a:cubicBezTo>
                    <a:cubicBezTo>
                      <a:pt x="294" y="126"/>
                      <a:pt x="294" y="126"/>
                      <a:pt x="294" y="126"/>
                    </a:cubicBezTo>
                    <a:cubicBezTo>
                      <a:pt x="295" y="126"/>
                      <a:pt x="297" y="127"/>
                      <a:pt x="298" y="128"/>
                    </a:cubicBezTo>
                    <a:cubicBezTo>
                      <a:pt x="299" y="128"/>
                      <a:pt x="299" y="128"/>
                      <a:pt x="299" y="128"/>
                    </a:cubicBezTo>
                    <a:lnTo>
                      <a:pt x="289"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 name="îślî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EFF86C2-ACEB-4FE0-B7AA-489EB5EDFA22}"/>
                  </a:ext>
                </a:extLst>
              </p:cNvPr>
              <p:cNvSpPr/>
              <p:nvPr/>
            </p:nvSpPr>
            <p:spPr bwMode="auto">
              <a:xfrm>
                <a:off x="3292476" y="1174750"/>
                <a:ext cx="361950" cy="173038"/>
              </a:xfrm>
              <a:custGeom>
                <a:avLst/>
                <a:gdLst>
                  <a:gd name="T0" fmla="*/ 10 w 324"/>
                  <a:gd name="T1" fmla="*/ 156 h 156"/>
                  <a:gd name="T2" fmla="*/ 0 w 324"/>
                  <a:gd name="T3" fmla="*/ 138 h 156"/>
                  <a:gd name="T4" fmla="*/ 1 w 324"/>
                  <a:gd name="T5" fmla="*/ 138 h 156"/>
                  <a:gd name="T6" fmla="*/ 5 w 324"/>
                  <a:gd name="T7" fmla="*/ 136 h 156"/>
                  <a:gd name="T8" fmla="*/ 309 w 324"/>
                  <a:gd name="T9" fmla="*/ 2 h 156"/>
                  <a:gd name="T10" fmla="*/ 310 w 324"/>
                  <a:gd name="T11" fmla="*/ 2 h 156"/>
                  <a:gd name="T12" fmla="*/ 312 w 324"/>
                  <a:gd name="T13" fmla="*/ 1 h 156"/>
                  <a:gd name="T14" fmla="*/ 322 w 324"/>
                  <a:gd name="T15" fmla="*/ 0 h 156"/>
                  <a:gd name="T16" fmla="*/ 324 w 324"/>
                  <a:gd name="T17" fmla="*/ 11 h 156"/>
                  <a:gd name="T18" fmla="*/ 324 w 324"/>
                  <a:gd name="T19" fmla="*/ 11 h 156"/>
                  <a:gd name="T20" fmla="*/ 324 w 324"/>
                  <a:gd name="T21" fmla="*/ 19 h 156"/>
                  <a:gd name="T22" fmla="*/ 316 w 324"/>
                  <a:gd name="T23" fmla="*/ 21 h 156"/>
                  <a:gd name="T24" fmla="*/ 300 w 324"/>
                  <a:gd name="T25" fmla="*/ 28 h 156"/>
                  <a:gd name="T26" fmla="*/ 300 w 324"/>
                  <a:gd name="T27" fmla="*/ 28 h 156"/>
                  <a:gd name="T28" fmla="*/ 13 w 324"/>
                  <a:gd name="T29" fmla="*/ 154 h 156"/>
                  <a:gd name="T30" fmla="*/ 11 w 324"/>
                  <a:gd name="T31" fmla="*/ 155 h 156"/>
                  <a:gd name="T32" fmla="*/ 10 w 324"/>
                  <a:gd name="T3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4" h="156">
                    <a:moveTo>
                      <a:pt x="10" y="156"/>
                    </a:moveTo>
                    <a:cubicBezTo>
                      <a:pt x="0" y="138"/>
                      <a:pt x="0" y="138"/>
                      <a:pt x="0" y="138"/>
                    </a:cubicBezTo>
                    <a:cubicBezTo>
                      <a:pt x="1" y="138"/>
                      <a:pt x="1" y="138"/>
                      <a:pt x="1" y="138"/>
                    </a:cubicBezTo>
                    <a:cubicBezTo>
                      <a:pt x="2" y="137"/>
                      <a:pt x="4" y="136"/>
                      <a:pt x="5" y="136"/>
                    </a:cubicBezTo>
                    <a:cubicBezTo>
                      <a:pt x="309" y="2"/>
                      <a:pt x="309" y="2"/>
                      <a:pt x="309" y="2"/>
                    </a:cubicBezTo>
                    <a:cubicBezTo>
                      <a:pt x="310" y="2"/>
                      <a:pt x="310" y="2"/>
                      <a:pt x="310" y="2"/>
                    </a:cubicBezTo>
                    <a:cubicBezTo>
                      <a:pt x="310" y="2"/>
                      <a:pt x="311" y="2"/>
                      <a:pt x="312" y="1"/>
                    </a:cubicBezTo>
                    <a:cubicBezTo>
                      <a:pt x="322" y="0"/>
                      <a:pt x="322" y="0"/>
                      <a:pt x="322" y="0"/>
                    </a:cubicBezTo>
                    <a:cubicBezTo>
                      <a:pt x="324" y="11"/>
                      <a:pt x="324" y="11"/>
                      <a:pt x="324" y="11"/>
                    </a:cubicBezTo>
                    <a:cubicBezTo>
                      <a:pt x="324" y="11"/>
                      <a:pt x="324" y="11"/>
                      <a:pt x="324" y="11"/>
                    </a:cubicBezTo>
                    <a:cubicBezTo>
                      <a:pt x="324" y="19"/>
                      <a:pt x="324" y="19"/>
                      <a:pt x="324" y="19"/>
                    </a:cubicBezTo>
                    <a:cubicBezTo>
                      <a:pt x="316" y="21"/>
                      <a:pt x="316" y="21"/>
                      <a:pt x="316" y="21"/>
                    </a:cubicBezTo>
                    <a:cubicBezTo>
                      <a:pt x="300" y="28"/>
                      <a:pt x="300" y="28"/>
                      <a:pt x="300" y="28"/>
                    </a:cubicBezTo>
                    <a:cubicBezTo>
                      <a:pt x="300" y="28"/>
                      <a:pt x="300" y="28"/>
                      <a:pt x="300" y="28"/>
                    </a:cubicBezTo>
                    <a:cubicBezTo>
                      <a:pt x="13" y="154"/>
                      <a:pt x="13" y="154"/>
                      <a:pt x="13" y="154"/>
                    </a:cubicBezTo>
                    <a:cubicBezTo>
                      <a:pt x="12" y="154"/>
                      <a:pt x="12" y="155"/>
                      <a:pt x="11" y="155"/>
                    </a:cubicBezTo>
                    <a:lnTo>
                      <a:pt x="1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 name="îsļí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3D9C1C0-5017-4545-A805-EC792538ED2A}"/>
                  </a:ext>
                </a:extLst>
              </p:cNvPr>
              <p:cNvSpPr/>
              <p:nvPr/>
            </p:nvSpPr>
            <p:spPr bwMode="auto">
              <a:xfrm>
                <a:off x="4240213" y="1325563"/>
                <a:ext cx="198438" cy="330200"/>
              </a:xfrm>
              <a:custGeom>
                <a:avLst/>
                <a:gdLst>
                  <a:gd name="T0" fmla="*/ 177 w 177"/>
                  <a:gd name="T1" fmla="*/ 296 h 296"/>
                  <a:gd name="T2" fmla="*/ 0 w 177"/>
                  <a:gd name="T3" fmla="*/ 296 h 296"/>
                  <a:gd name="T4" fmla="*/ 0 w 177"/>
                  <a:gd name="T5" fmla="*/ 276 h 296"/>
                  <a:gd name="T6" fmla="*/ 152 w 177"/>
                  <a:gd name="T7" fmla="*/ 276 h 296"/>
                  <a:gd name="T8" fmla="*/ 101 w 177"/>
                  <a:gd name="T9" fmla="*/ 64 h 296"/>
                  <a:gd name="T10" fmla="*/ 99 w 177"/>
                  <a:gd name="T11" fmla="*/ 58 h 296"/>
                  <a:gd name="T12" fmla="*/ 99 w 177"/>
                  <a:gd name="T13" fmla="*/ 57 h 296"/>
                  <a:gd name="T14" fmla="*/ 98 w 177"/>
                  <a:gd name="T15" fmla="*/ 56 h 296"/>
                  <a:gd name="T16" fmla="*/ 98 w 177"/>
                  <a:gd name="T17" fmla="*/ 55 h 296"/>
                  <a:gd name="T18" fmla="*/ 96 w 177"/>
                  <a:gd name="T19" fmla="*/ 52 h 296"/>
                  <a:gd name="T20" fmla="*/ 95 w 177"/>
                  <a:gd name="T21" fmla="*/ 50 h 296"/>
                  <a:gd name="T22" fmla="*/ 94 w 177"/>
                  <a:gd name="T23" fmla="*/ 48 h 296"/>
                  <a:gd name="T24" fmla="*/ 92 w 177"/>
                  <a:gd name="T25" fmla="*/ 45 h 296"/>
                  <a:gd name="T26" fmla="*/ 90 w 177"/>
                  <a:gd name="T27" fmla="*/ 43 h 296"/>
                  <a:gd name="T28" fmla="*/ 89 w 177"/>
                  <a:gd name="T29" fmla="*/ 42 h 296"/>
                  <a:gd name="T30" fmla="*/ 87 w 177"/>
                  <a:gd name="T31" fmla="*/ 39 h 296"/>
                  <a:gd name="T32" fmla="*/ 85 w 177"/>
                  <a:gd name="T33" fmla="*/ 36 h 296"/>
                  <a:gd name="T34" fmla="*/ 85 w 177"/>
                  <a:gd name="T35" fmla="*/ 36 h 296"/>
                  <a:gd name="T36" fmla="*/ 82 w 177"/>
                  <a:gd name="T37" fmla="*/ 33 h 296"/>
                  <a:gd name="T38" fmla="*/ 79 w 177"/>
                  <a:gd name="T39" fmla="*/ 30 h 296"/>
                  <a:gd name="T40" fmla="*/ 76 w 177"/>
                  <a:gd name="T41" fmla="*/ 28 h 296"/>
                  <a:gd name="T42" fmla="*/ 73 w 177"/>
                  <a:gd name="T43" fmla="*/ 25 h 296"/>
                  <a:gd name="T44" fmla="*/ 70 w 177"/>
                  <a:gd name="T45" fmla="*/ 23 h 296"/>
                  <a:gd name="T46" fmla="*/ 67 w 177"/>
                  <a:gd name="T47" fmla="*/ 21 h 296"/>
                  <a:gd name="T48" fmla="*/ 66 w 177"/>
                  <a:gd name="T49" fmla="*/ 21 h 296"/>
                  <a:gd name="T50" fmla="*/ 71 w 177"/>
                  <a:gd name="T51" fmla="*/ 12 h 296"/>
                  <a:gd name="T52" fmla="*/ 65 w 177"/>
                  <a:gd name="T53" fmla="*/ 5 h 296"/>
                  <a:gd name="T54" fmla="*/ 65 w 177"/>
                  <a:gd name="T55" fmla="*/ 4 h 296"/>
                  <a:gd name="T56" fmla="*/ 70 w 177"/>
                  <a:gd name="T57" fmla="*/ 0 h 296"/>
                  <a:gd name="T58" fmla="*/ 76 w 177"/>
                  <a:gd name="T59" fmla="*/ 3 h 296"/>
                  <a:gd name="T60" fmla="*/ 78 w 177"/>
                  <a:gd name="T61" fmla="*/ 4 h 296"/>
                  <a:gd name="T62" fmla="*/ 82 w 177"/>
                  <a:gd name="T63" fmla="*/ 7 h 296"/>
                  <a:gd name="T64" fmla="*/ 85 w 177"/>
                  <a:gd name="T65" fmla="*/ 10 h 296"/>
                  <a:gd name="T66" fmla="*/ 89 w 177"/>
                  <a:gd name="T67" fmla="*/ 12 h 296"/>
                  <a:gd name="T68" fmla="*/ 93 w 177"/>
                  <a:gd name="T69" fmla="*/ 16 h 296"/>
                  <a:gd name="T70" fmla="*/ 96 w 177"/>
                  <a:gd name="T71" fmla="*/ 19 h 296"/>
                  <a:gd name="T72" fmla="*/ 99 w 177"/>
                  <a:gd name="T73" fmla="*/ 23 h 296"/>
                  <a:gd name="T74" fmla="*/ 100 w 177"/>
                  <a:gd name="T75" fmla="*/ 23 h 296"/>
                  <a:gd name="T76" fmla="*/ 102 w 177"/>
                  <a:gd name="T77" fmla="*/ 26 h 296"/>
                  <a:gd name="T78" fmla="*/ 105 w 177"/>
                  <a:gd name="T79" fmla="*/ 30 h 296"/>
                  <a:gd name="T80" fmla="*/ 106 w 177"/>
                  <a:gd name="T81" fmla="*/ 31 h 296"/>
                  <a:gd name="T82" fmla="*/ 108 w 177"/>
                  <a:gd name="T83" fmla="*/ 34 h 296"/>
                  <a:gd name="T84" fmla="*/ 111 w 177"/>
                  <a:gd name="T85" fmla="*/ 38 h 296"/>
                  <a:gd name="T86" fmla="*/ 112 w 177"/>
                  <a:gd name="T87" fmla="*/ 39 h 296"/>
                  <a:gd name="T88" fmla="*/ 113 w 177"/>
                  <a:gd name="T89" fmla="*/ 42 h 296"/>
                  <a:gd name="T90" fmla="*/ 116 w 177"/>
                  <a:gd name="T91" fmla="*/ 46 h 296"/>
                  <a:gd name="T92" fmla="*/ 117 w 177"/>
                  <a:gd name="T93" fmla="*/ 48 h 296"/>
                  <a:gd name="T94" fmla="*/ 118 w 177"/>
                  <a:gd name="T95" fmla="*/ 50 h 296"/>
                  <a:gd name="T96" fmla="*/ 121 w 177"/>
                  <a:gd name="T97" fmla="*/ 59 h 296"/>
                  <a:gd name="T98" fmla="*/ 121 w 177"/>
                  <a:gd name="T99" fmla="*/ 59 h 296"/>
                  <a:gd name="T100" fmla="*/ 177 w 177"/>
                  <a:gd name="T101" fmla="*/ 2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7" h="296">
                    <a:moveTo>
                      <a:pt x="177" y="296"/>
                    </a:moveTo>
                    <a:cubicBezTo>
                      <a:pt x="0" y="296"/>
                      <a:pt x="0" y="296"/>
                      <a:pt x="0" y="296"/>
                    </a:cubicBezTo>
                    <a:cubicBezTo>
                      <a:pt x="0" y="276"/>
                      <a:pt x="0" y="276"/>
                      <a:pt x="0" y="276"/>
                    </a:cubicBezTo>
                    <a:cubicBezTo>
                      <a:pt x="152" y="276"/>
                      <a:pt x="152" y="276"/>
                      <a:pt x="152" y="276"/>
                    </a:cubicBezTo>
                    <a:cubicBezTo>
                      <a:pt x="101" y="64"/>
                      <a:pt x="101" y="64"/>
                      <a:pt x="101" y="64"/>
                    </a:cubicBezTo>
                    <a:cubicBezTo>
                      <a:pt x="101" y="62"/>
                      <a:pt x="100" y="60"/>
                      <a:pt x="99" y="58"/>
                    </a:cubicBezTo>
                    <a:cubicBezTo>
                      <a:pt x="99" y="58"/>
                      <a:pt x="99" y="57"/>
                      <a:pt x="99" y="57"/>
                    </a:cubicBezTo>
                    <a:cubicBezTo>
                      <a:pt x="98" y="57"/>
                      <a:pt x="98" y="56"/>
                      <a:pt x="98" y="56"/>
                    </a:cubicBezTo>
                    <a:cubicBezTo>
                      <a:pt x="98" y="55"/>
                      <a:pt x="98" y="55"/>
                      <a:pt x="98" y="55"/>
                    </a:cubicBezTo>
                    <a:cubicBezTo>
                      <a:pt x="97" y="54"/>
                      <a:pt x="97" y="53"/>
                      <a:pt x="96" y="52"/>
                    </a:cubicBezTo>
                    <a:cubicBezTo>
                      <a:pt x="96" y="51"/>
                      <a:pt x="95" y="50"/>
                      <a:pt x="95" y="50"/>
                    </a:cubicBezTo>
                    <a:cubicBezTo>
                      <a:pt x="94" y="48"/>
                      <a:pt x="94" y="48"/>
                      <a:pt x="94" y="48"/>
                    </a:cubicBezTo>
                    <a:cubicBezTo>
                      <a:pt x="93" y="47"/>
                      <a:pt x="93" y="46"/>
                      <a:pt x="92" y="45"/>
                    </a:cubicBezTo>
                    <a:cubicBezTo>
                      <a:pt x="91" y="44"/>
                      <a:pt x="91" y="44"/>
                      <a:pt x="90" y="43"/>
                    </a:cubicBezTo>
                    <a:cubicBezTo>
                      <a:pt x="89" y="42"/>
                      <a:pt x="89" y="42"/>
                      <a:pt x="89" y="42"/>
                    </a:cubicBezTo>
                    <a:cubicBezTo>
                      <a:pt x="89" y="41"/>
                      <a:pt x="88" y="40"/>
                      <a:pt x="87" y="39"/>
                    </a:cubicBezTo>
                    <a:cubicBezTo>
                      <a:pt x="86" y="38"/>
                      <a:pt x="86" y="37"/>
                      <a:pt x="85" y="36"/>
                    </a:cubicBezTo>
                    <a:cubicBezTo>
                      <a:pt x="85" y="36"/>
                      <a:pt x="85" y="36"/>
                      <a:pt x="85" y="36"/>
                    </a:cubicBezTo>
                    <a:cubicBezTo>
                      <a:pt x="84" y="35"/>
                      <a:pt x="83" y="34"/>
                      <a:pt x="82" y="33"/>
                    </a:cubicBezTo>
                    <a:cubicBezTo>
                      <a:pt x="81" y="32"/>
                      <a:pt x="80" y="31"/>
                      <a:pt x="79" y="30"/>
                    </a:cubicBezTo>
                    <a:cubicBezTo>
                      <a:pt x="78" y="29"/>
                      <a:pt x="77" y="29"/>
                      <a:pt x="76" y="28"/>
                    </a:cubicBezTo>
                    <a:cubicBezTo>
                      <a:pt x="75" y="27"/>
                      <a:pt x="74" y="26"/>
                      <a:pt x="73" y="25"/>
                    </a:cubicBezTo>
                    <a:cubicBezTo>
                      <a:pt x="72" y="25"/>
                      <a:pt x="71" y="24"/>
                      <a:pt x="70" y="23"/>
                    </a:cubicBezTo>
                    <a:cubicBezTo>
                      <a:pt x="69" y="23"/>
                      <a:pt x="68" y="22"/>
                      <a:pt x="67" y="21"/>
                    </a:cubicBezTo>
                    <a:cubicBezTo>
                      <a:pt x="67" y="21"/>
                      <a:pt x="67" y="21"/>
                      <a:pt x="66" y="21"/>
                    </a:cubicBezTo>
                    <a:cubicBezTo>
                      <a:pt x="71" y="12"/>
                      <a:pt x="71" y="12"/>
                      <a:pt x="71" y="12"/>
                    </a:cubicBezTo>
                    <a:cubicBezTo>
                      <a:pt x="65" y="5"/>
                      <a:pt x="65" y="5"/>
                      <a:pt x="65" y="5"/>
                    </a:cubicBezTo>
                    <a:cubicBezTo>
                      <a:pt x="65" y="4"/>
                      <a:pt x="65" y="4"/>
                      <a:pt x="65" y="4"/>
                    </a:cubicBezTo>
                    <a:cubicBezTo>
                      <a:pt x="70" y="0"/>
                      <a:pt x="70" y="0"/>
                      <a:pt x="70" y="0"/>
                    </a:cubicBezTo>
                    <a:cubicBezTo>
                      <a:pt x="76" y="3"/>
                      <a:pt x="76" y="3"/>
                      <a:pt x="76" y="3"/>
                    </a:cubicBezTo>
                    <a:cubicBezTo>
                      <a:pt x="77" y="4"/>
                      <a:pt x="77" y="4"/>
                      <a:pt x="78" y="4"/>
                    </a:cubicBezTo>
                    <a:cubicBezTo>
                      <a:pt x="79" y="5"/>
                      <a:pt x="80" y="6"/>
                      <a:pt x="82" y="7"/>
                    </a:cubicBezTo>
                    <a:cubicBezTo>
                      <a:pt x="83" y="8"/>
                      <a:pt x="84" y="9"/>
                      <a:pt x="85" y="10"/>
                    </a:cubicBezTo>
                    <a:cubicBezTo>
                      <a:pt x="87" y="10"/>
                      <a:pt x="88" y="11"/>
                      <a:pt x="89" y="12"/>
                    </a:cubicBezTo>
                    <a:cubicBezTo>
                      <a:pt x="90" y="14"/>
                      <a:pt x="91" y="15"/>
                      <a:pt x="93" y="16"/>
                    </a:cubicBezTo>
                    <a:cubicBezTo>
                      <a:pt x="94" y="17"/>
                      <a:pt x="95" y="18"/>
                      <a:pt x="96" y="19"/>
                    </a:cubicBezTo>
                    <a:cubicBezTo>
                      <a:pt x="97" y="20"/>
                      <a:pt x="98" y="21"/>
                      <a:pt x="99" y="23"/>
                    </a:cubicBezTo>
                    <a:cubicBezTo>
                      <a:pt x="100" y="23"/>
                      <a:pt x="100" y="23"/>
                      <a:pt x="100" y="23"/>
                    </a:cubicBezTo>
                    <a:cubicBezTo>
                      <a:pt x="101" y="24"/>
                      <a:pt x="102" y="25"/>
                      <a:pt x="102" y="26"/>
                    </a:cubicBezTo>
                    <a:cubicBezTo>
                      <a:pt x="103" y="27"/>
                      <a:pt x="104" y="28"/>
                      <a:pt x="105" y="30"/>
                    </a:cubicBezTo>
                    <a:cubicBezTo>
                      <a:pt x="106" y="31"/>
                      <a:pt x="106" y="31"/>
                      <a:pt x="106" y="31"/>
                    </a:cubicBezTo>
                    <a:cubicBezTo>
                      <a:pt x="107" y="32"/>
                      <a:pt x="108" y="33"/>
                      <a:pt x="108" y="34"/>
                    </a:cubicBezTo>
                    <a:cubicBezTo>
                      <a:pt x="109" y="35"/>
                      <a:pt x="110" y="36"/>
                      <a:pt x="111" y="38"/>
                    </a:cubicBezTo>
                    <a:cubicBezTo>
                      <a:pt x="112" y="39"/>
                      <a:pt x="112" y="39"/>
                      <a:pt x="112" y="39"/>
                    </a:cubicBezTo>
                    <a:cubicBezTo>
                      <a:pt x="112" y="40"/>
                      <a:pt x="113" y="41"/>
                      <a:pt x="113" y="42"/>
                    </a:cubicBezTo>
                    <a:cubicBezTo>
                      <a:pt x="114" y="43"/>
                      <a:pt x="115" y="45"/>
                      <a:pt x="116" y="46"/>
                    </a:cubicBezTo>
                    <a:cubicBezTo>
                      <a:pt x="117" y="48"/>
                      <a:pt x="117" y="48"/>
                      <a:pt x="117" y="48"/>
                    </a:cubicBezTo>
                    <a:cubicBezTo>
                      <a:pt x="117" y="49"/>
                      <a:pt x="117" y="49"/>
                      <a:pt x="118" y="50"/>
                    </a:cubicBezTo>
                    <a:cubicBezTo>
                      <a:pt x="119" y="53"/>
                      <a:pt x="120" y="56"/>
                      <a:pt x="121" y="59"/>
                    </a:cubicBezTo>
                    <a:cubicBezTo>
                      <a:pt x="121" y="59"/>
                      <a:pt x="121" y="59"/>
                      <a:pt x="121" y="59"/>
                    </a:cubicBezTo>
                    <a:lnTo>
                      <a:pt x="177" y="2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 name="ïṣḷî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2A731A0-5290-4FEE-B8CD-8440BA76383F}"/>
                  </a:ext>
                </a:extLst>
              </p:cNvPr>
              <p:cNvSpPr/>
              <p:nvPr/>
            </p:nvSpPr>
            <p:spPr bwMode="auto">
              <a:xfrm>
                <a:off x="3378201" y="1633538"/>
                <a:ext cx="862013"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 name="išḻî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2D47554-F5E9-41DF-9FE5-8175B3078E65}"/>
                  </a:ext>
                </a:extLst>
              </p:cNvPr>
              <p:cNvSpPr/>
              <p:nvPr/>
            </p:nvSpPr>
            <p:spPr bwMode="auto">
              <a:xfrm>
                <a:off x="3179763" y="1325563"/>
                <a:ext cx="198438" cy="330200"/>
              </a:xfrm>
              <a:custGeom>
                <a:avLst/>
                <a:gdLst>
                  <a:gd name="T0" fmla="*/ 178 w 178"/>
                  <a:gd name="T1" fmla="*/ 296 h 296"/>
                  <a:gd name="T2" fmla="*/ 0 w 178"/>
                  <a:gd name="T3" fmla="*/ 296 h 296"/>
                  <a:gd name="T4" fmla="*/ 56 w 178"/>
                  <a:gd name="T5" fmla="*/ 59 h 296"/>
                  <a:gd name="T6" fmla="*/ 59 w 178"/>
                  <a:gd name="T7" fmla="*/ 50 h 296"/>
                  <a:gd name="T8" fmla="*/ 60 w 178"/>
                  <a:gd name="T9" fmla="*/ 48 h 296"/>
                  <a:gd name="T10" fmla="*/ 61 w 178"/>
                  <a:gd name="T11" fmla="*/ 47 h 296"/>
                  <a:gd name="T12" fmla="*/ 64 w 178"/>
                  <a:gd name="T13" fmla="*/ 42 h 296"/>
                  <a:gd name="T14" fmla="*/ 65 w 178"/>
                  <a:gd name="T15" fmla="*/ 39 h 296"/>
                  <a:gd name="T16" fmla="*/ 66 w 178"/>
                  <a:gd name="T17" fmla="*/ 39 h 296"/>
                  <a:gd name="T18" fmla="*/ 69 w 178"/>
                  <a:gd name="T19" fmla="*/ 34 h 296"/>
                  <a:gd name="T20" fmla="*/ 71 w 178"/>
                  <a:gd name="T21" fmla="*/ 31 h 296"/>
                  <a:gd name="T22" fmla="*/ 71 w 178"/>
                  <a:gd name="T23" fmla="*/ 30 h 296"/>
                  <a:gd name="T24" fmla="*/ 75 w 178"/>
                  <a:gd name="T25" fmla="*/ 26 h 296"/>
                  <a:gd name="T26" fmla="*/ 77 w 178"/>
                  <a:gd name="T27" fmla="*/ 23 h 296"/>
                  <a:gd name="T28" fmla="*/ 78 w 178"/>
                  <a:gd name="T29" fmla="*/ 23 h 296"/>
                  <a:gd name="T30" fmla="*/ 81 w 178"/>
                  <a:gd name="T31" fmla="*/ 19 h 296"/>
                  <a:gd name="T32" fmla="*/ 84 w 178"/>
                  <a:gd name="T33" fmla="*/ 16 h 296"/>
                  <a:gd name="T34" fmla="*/ 88 w 178"/>
                  <a:gd name="T35" fmla="*/ 12 h 296"/>
                  <a:gd name="T36" fmla="*/ 92 w 178"/>
                  <a:gd name="T37" fmla="*/ 10 h 296"/>
                  <a:gd name="T38" fmla="*/ 95 w 178"/>
                  <a:gd name="T39" fmla="*/ 7 h 296"/>
                  <a:gd name="T40" fmla="*/ 99 w 178"/>
                  <a:gd name="T41" fmla="*/ 4 h 296"/>
                  <a:gd name="T42" fmla="*/ 101 w 178"/>
                  <a:gd name="T43" fmla="*/ 3 h 296"/>
                  <a:gd name="T44" fmla="*/ 106 w 178"/>
                  <a:gd name="T45" fmla="*/ 0 h 296"/>
                  <a:gd name="T46" fmla="*/ 112 w 178"/>
                  <a:gd name="T47" fmla="*/ 4 h 296"/>
                  <a:gd name="T48" fmla="*/ 106 w 178"/>
                  <a:gd name="T49" fmla="*/ 12 h 296"/>
                  <a:gd name="T50" fmla="*/ 111 w 178"/>
                  <a:gd name="T51" fmla="*/ 21 h 296"/>
                  <a:gd name="T52" fmla="*/ 110 w 178"/>
                  <a:gd name="T53" fmla="*/ 21 h 296"/>
                  <a:gd name="T54" fmla="*/ 107 w 178"/>
                  <a:gd name="T55" fmla="*/ 23 h 296"/>
                  <a:gd name="T56" fmla="*/ 104 w 178"/>
                  <a:gd name="T57" fmla="*/ 25 h 296"/>
                  <a:gd name="T58" fmla="*/ 101 w 178"/>
                  <a:gd name="T59" fmla="*/ 28 h 296"/>
                  <a:gd name="T60" fmla="*/ 98 w 178"/>
                  <a:gd name="T61" fmla="*/ 30 h 296"/>
                  <a:gd name="T62" fmla="*/ 95 w 178"/>
                  <a:gd name="T63" fmla="*/ 33 h 296"/>
                  <a:gd name="T64" fmla="*/ 92 w 178"/>
                  <a:gd name="T65" fmla="*/ 36 h 296"/>
                  <a:gd name="T66" fmla="*/ 92 w 178"/>
                  <a:gd name="T67" fmla="*/ 36 h 296"/>
                  <a:gd name="T68" fmla="*/ 90 w 178"/>
                  <a:gd name="T69" fmla="*/ 39 h 296"/>
                  <a:gd name="T70" fmla="*/ 87 w 178"/>
                  <a:gd name="T71" fmla="*/ 42 h 296"/>
                  <a:gd name="T72" fmla="*/ 87 w 178"/>
                  <a:gd name="T73" fmla="*/ 43 h 296"/>
                  <a:gd name="T74" fmla="*/ 85 w 178"/>
                  <a:gd name="T75" fmla="*/ 45 h 296"/>
                  <a:gd name="T76" fmla="*/ 83 w 178"/>
                  <a:gd name="T77" fmla="*/ 49 h 296"/>
                  <a:gd name="T78" fmla="*/ 82 w 178"/>
                  <a:gd name="T79" fmla="*/ 50 h 296"/>
                  <a:gd name="T80" fmla="*/ 81 w 178"/>
                  <a:gd name="T81" fmla="*/ 52 h 296"/>
                  <a:gd name="T82" fmla="*/ 79 w 178"/>
                  <a:gd name="T83" fmla="*/ 55 h 296"/>
                  <a:gd name="T84" fmla="*/ 79 w 178"/>
                  <a:gd name="T85" fmla="*/ 56 h 296"/>
                  <a:gd name="T86" fmla="*/ 78 w 178"/>
                  <a:gd name="T87" fmla="*/ 57 h 296"/>
                  <a:gd name="T88" fmla="*/ 78 w 178"/>
                  <a:gd name="T89" fmla="*/ 58 h 296"/>
                  <a:gd name="T90" fmla="*/ 76 w 178"/>
                  <a:gd name="T91" fmla="*/ 64 h 296"/>
                  <a:gd name="T92" fmla="*/ 25 w 178"/>
                  <a:gd name="T93" fmla="*/ 276 h 296"/>
                  <a:gd name="T94" fmla="*/ 178 w 178"/>
                  <a:gd name="T95" fmla="*/ 276 h 296"/>
                  <a:gd name="T96" fmla="*/ 178 w 178"/>
                  <a:gd name="T97" fmla="*/ 2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8" h="296">
                    <a:moveTo>
                      <a:pt x="178" y="296"/>
                    </a:moveTo>
                    <a:cubicBezTo>
                      <a:pt x="0" y="296"/>
                      <a:pt x="0" y="296"/>
                      <a:pt x="0" y="296"/>
                    </a:cubicBezTo>
                    <a:cubicBezTo>
                      <a:pt x="56" y="59"/>
                      <a:pt x="56" y="59"/>
                      <a:pt x="56" y="59"/>
                    </a:cubicBezTo>
                    <a:cubicBezTo>
                      <a:pt x="57" y="56"/>
                      <a:pt x="58" y="53"/>
                      <a:pt x="59" y="50"/>
                    </a:cubicBezTo>
                    <a:cubicBezTo>
                      <a:pt x="60" y="49"/>
                      <a:pt x="60" y="49"/>
                      <a:pt x="60" y="48"/>
                    </a:cubicBezTo>
                    <a:cubicBezTo>
                      <a:pt x="61" y="47"/>
                      <a:pt x="61" y="47"/>
                      <a:pt x="61" y="47"/>
                    </a:cubicBezTo>
                    <a:cubicBezTo>
                      <a:pt x="62" y="45"/>
                      <a:pt x="63" y="43"/>
                      <a:pt x="64" y="42"/>
                    </a:cubicBezTo>
                    <a:cubicBezTo>
                      <a:pt x="64" y="41"/>
                      <a:pt x="65" y="40"/>
                      <a:pt x="65" y="39"/>
                    </a:cubicBezTo>
                    <a:cubicBezTo>
                      <a:pt x="66" y="39"/>
                      <a:pt x="66" y="39"/>
                      <a:pt x="66" y="39"/>
                    </a:cubicBezTo>
                    <a:cubicBezTo>
                      <a:pt x="67" y="37"/>
                      <a:pt x="68" y="35"/>
                      <a:pt x="69" y="34"/>
                    </a:cubicBezTo>
                    <a:cubicBezTo>
                      <a:pt x="69" y="33"/>
                      <a:pt x="70" y="32"/>
                      <a:pt x="71" y="31"/>
                    </a:cubicBezTo>
                    <a:cubicBezTo>
                      <a:pt x="71" y="30"/>
                      <a:pt x="71" y="30"/>
                      <a:pt x="71" y="30"/>
                    </a:cubicBezTo>
                    <a:cubicBezTo>
                      <a:pt x="72" y="29"/>
                      <a:pt x="73" y="27"/>
                      <a:pt x="75" y="26"/>
                    </a:cubicBezTo>
                    <a:cubicBezTo>
                      <a:pt x="75" y="25"/>
                      <a:pt x="76" y="24"/>
                      <a:pt x="77" y="23"/>
                    </a:cubicBezTo>
                    <a:cubicBezTo>
                      <a:pt x="78" y="23"/>
                      <a:pt x="78" y="23"/>
                      <a:pt x="78" y="23"/>
                    </a:cubicBezTo>
                    <a:cubicBezTo>
                      <a:pt x="79" y="21"/>
                      <a:pt x="80" y="20"/>
                      <a:pt x="81" y="19"/>
                    </a:cubicBezTo>
                    <a:cubicBezTo>
                      <a:pt x="82" y="18"/>
                      <a:pt x="83" y="17"/>
                      <a:pt x="84" y="16"/>
                    </a:cubicBezTo>
                    <a:cubicBezTo>
                      <a:pt x="86" y="15"/>
                      <a:pt x="87" y="14"/>
                      <a:pt x="88" y="12"/>
                    </a:cubicBezTo>
                    <a:cubicBezTo>
                      <a:pt x="89" y="11"/>
                      <a:pt x="90" y="10"/>
                      <a:pt x="92" y="10"/>
                    </a:cubicBezTo>
                    <a:cubicBezTo>
                      <a:pt x="93" y="9"/>
                      <a:pt x="94" y="8"/>
                      <a:pt x="95" y="7"/>
                    </a:cubicBezTo>
                    <a:cubicBezTo>
                      <a:pt x="97" y="6"/>
                      <a:pt x="98" y="5"/>
                      <a:pt x="99" y="4"/>
                    </a:cubicBezTo>
                    <a:cubicBezTo>
                      <a:pt x="100" y="4"/>
                      <a:pt x="100" y="4"/>
                      <a:pt x="101" y="3"/>
                    </a:cubicBezTo>
                    <a:cubicBezTo>
                      <a:pt x="106" y="0"/>
                      <a:pt x="106" y="0"/>
                      <a:pt x="106" y="0"/>
                    </a:cubicBezTo>
                    <a:cubicBezTo>
                      <a:pt x="112" y="4"/>
                      <a:pt x="112" y="4"/>
                      <a:pt x="112" y="4"/>
                    </a:cubicBezTo>
                    <a:cubicBezTo>
                      <a:pt x="106" y="12"/>
                      <a:pt x="106" y="12"/>
                      <a:pt x="106" y="12"/>
                    </a:cubicBezTo>
                    <a:cubicBezTo>
                      <a:pt x="111" y="21"/>
                      <a:pt x="111" y="21"/>
                      <a:pt x="111" y="21"/>
                    </a:cubicBezTo>
                    <a:cubicBezTo>
                      <a:pt x="110" y="21"/>
                      <a:pt x="110" y="21"/>
                      <a:pt x="110" y="21"/>
                    </a:cubicBezTo>
                    <a:cubicBezTo>
                      <a:pt x="109" y="22"/>
                      <a:pt x="108" y="23"/>
                      <a:pt x="107" y="23"/>
                    </a:cubicBezTo>
                    <a:cubicBezTo>
                      <a:pt x="106" y="24"/>
                      <a:pt x="105" y="25"/>
                      <a:pt x="104" y="25"/>
                    </a:cubicBezTo>
                    <a:cubicBezTo>
                      <a:pt x="103" y="26"/>
                      <a:pt x="102" y="27"/>
                      <a:pt x="101" y="28"/>
                    </a:cubicBezTo>
                    <a:cubicBezTo>
                      <a:pt x="100" y="29"/>
                      <a:pt x="99" y="29"/>
                      <a:pt x="98" y="30"/>
                    </a:cubicBezTo>
                    <a:cubicBezTo>
                      <a:pt x="97" y="31"/>
                      <a:pt x="96" y="32"/>
                      <a:pt x="95" y="33"/>
                    </a:cubicBezTo>
                    <a:cubicBezTo>
                      <a:pt x="94" y="34"/>
                      <a:pt x="93" y="35"/>
                      <a:pt x="92" y="36"/>
                    </a:cubicBezTo>
                    <a:cubicBezTo>
                      <a:pt x="92" y="36"/>
                      <a:pt x="92" y="36"/>
                      <a:pt x="92" y="36"/>
                    </a:cubicBezTo>
                    <a:cubicBezTo>
                      <a:pt x="91" y="37"/>
                      <a:pt x="91" y="38"/>
                      <a:pt x="90" y="39"/>
                    </a:cubicBezTo>
                    <a:cubicBezTo>
                      <a:pt x="89" y="40"/>
                      <a:pt x="88" y="41"/>
                      <a:pt x="87" y="42"/>
                    </a:cubicBezTo>
                    <a:cubicBezTo>
                      <a:pt x="87" y="43"/>
                      <a:pt x="87" y="43"/>
                      <a:pt x="87" y="43"/>
                    </a:cubicBezTo>
                    <a:cubicBezTo>
                      <a:pt x="86" y="44"/>
                      <a:pt x="86" y="44"/>
                      <a:pt x="85" y="45"/>
                    </a:cubicBezTo>
                    <a:cubicBezTo>
                      <a:pt x="84" y="46"/>
                      <a:pt x="83" y="48"/>
                      <a:pt x="83" y="49"/>
                    </a:cubicBezTo>
                    <a:cubicBezTo>
                      <a:pt x="82" y="50"/>
                      <a:pt x="82" y="50"/>
                      <a:pt x="82" y="50"/>
                    </a:cubicBezTo>
                    <a:cubicBezTo>
                      <a:pt x="82" y="51"/>
                      <a:pt x="81" y="51"/>
                      <a:pt x="81" y="52"/>
                    </a:cubicBezTo>
                    <a:cubicBezTo>
                      <a:pt x="80" y="53"/>
                      <a:pt x="80" y="54"/>
                      <a:pt x="79" y="55"/>
                    </a:cubicBezTo>
                    <a:cubicBezTo>
                      <a:pt x="79" y="56"/>
                      <a:pt x="79" y="56"/>
                      <a:pt x="79" y="56"/>
                    </a:cubicBezTo>
                    <a:cubicBezTo>
                      <a:pt x="79" y="56"/>
                      <a:pt x="78" y="57"/>
                      <a:pt x="78" y="57"/>
                    </a:cubicBezTo>
                    <a:cubicBezTo>
                      <a:pt x="78" y="57"/>
                      <a:pt x="78" y="58"/>
                      <a:pt x="78" y="58"/>
                    </a:cubicBezTo>
                    <a:cubicBezTo>
                      <a:pt x="77" y="60"/>
                      <a:pt x="76" y="62"/>
                      <a:pt x="76" y="64"/>
                    </a:cubicBezTo>
                    <a:cubicBezTo>
                      <a:pt x="25" y="276"/>
                      <a:pt x="25" y="276"/>
                      <a:pt x="25" y="276"/>
                    </a:cubicBezTo>
                    <a:cubicBezTo>
                      <a:pt x="178" y="276"/>
                      <a:pt x="178" y="276"/>
                      <a:pt x="178" y="276"/>
                    </a:cubicBezTo>
                    <a:lnTo>
                      <a:pt x="178" y="2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 name="ïṣli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3220ACF-DC8C-4700-A1D9-58FEB14E78B3}"/>
                  </a:ext>
                </a:extLst>
              </p:cNvPr>
              <p:cNvSpPr/>
              <p:nvPr/>
            </p:nvSpPr>
            <p:spPr bwMode="auto">
              <a:xfrm>
                <a:off x="3484563" y="723900"/>
                <a:ext cx="644525"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 name="ïṥľi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1E1791A-E39A-420D-A670-9E7086F0A4F7}"/>
                  </a:ext>
                </a:extLst>
              </p:cNvPr>
              <p:cNvSpPr/>
              <p:nvPr/>
            </p:nvSpPr>
            <p:spPr bwMode="auto">
              <a:xfrm>
                <a:off x="3473451" y="712788"/>
                <a:ext cx="666750" cy="46038"/>
              </a:xfrm>
              <a:custGeom>
                <a:avLst/>
                <a:gdLst>
                  <a:gd name="T0" fmla="*/ 420 w 420"/>
                  <a:gd name="T1" fmla="*/ 29 h 29"/>
                  <a:gd name="T2" fmla="*/ 406 w 420"/>
                  <a:gd name="T3" fmla="*/ 29 h 29"/>
                  <a:gd name="T4" fmla="*/ 406 w 420"/>
                  <a:gd name="T5" fmla="*/ 14 h 29"/>
                  <a:gd name="T6" fmla="*/ 14 w 420"/>
                  <a:gd name="T7" fmla="*/ 14 h 29"/>
                  <a:gd name="T8" fmla="*/ 14 w 420"/>
                  <a:gd name="T9" fmla="*/ 29 h 29"/>
                  <a:gd name="T10" fmla="*/ 0 w 420"/>
                  <a:gd name="T11" fmla="*/ 29 h 29"/>
                  <a:gd name="T12" fmla="*/ 0 w 420"/>
                  <a:gd name="T13" fmla="*/ 0 h 29"/>
                  <a:gd name="T14" fmla="*/ 420 w 420"/>
                  <a:gd name="T15" fmla="*/ 0 h 29"/>
                  <a:gd name="T16" fmla="*/ 420 w 420"/>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29">
                    <a:moveTo>
                      <a:pt x="420" y="29"/>
                    </a:moveTo>
                    <a:lnTo>
                      <a:pt x="406" y="29"/>
                    </a:lnTo>
                    <a:lnTo>
                      <a:pt x="406" y="14"/>
                    </a:lnTo>
                    <a:lnTo>
                      <a:pt x="14" y="14"/>
                    </a:lnTo>
                    <a:lnTo>
                      <a:pt x="14" y="29"/>
                    </a:lnTo>
                    <a:lnTo>
                      <a:pt x="0" y="29"/>
                    </a:lnTo>
                    <a:lnTo>
                      <a:pt x="0" y="0"/>
                    </a:lnTo>
                    <a:lnTo>
                      <a:pt x="420" y="0"/>
                    </a:lnTo>
                    <a:lnTo>
                      <a:pt x="42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 name="íśḻ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3BF88B9-67CA-45BD-AC2F-C8C62E403D03}"/>
                  </a:ext>
                </a:extLst>
              </p:cNvPr>
              <p:cNvSpPr/>
              <p:nvPr/>
            </p:nvSpPr>
            <p:spPr bwMode="auto">
              <a:xfrm>
                <a:off x="3502026" y="973138"/>
                <a:ext cx="609600" cy="36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 name="iṩļ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952624B-C36E-43C8-8C8D-22E12E544CCA}"/>
                  </a:ext>
                </a:extLst>
              </p:cNvPr>
              <p:cNvSpPr/>
              <p:nvPr/>
            </p:nvSpPr>
            <p:spPr bwMode="auto">
              <a:xfrm>
                <a:off x="3490913" y="973138"/>
                <a:ext cx="631825" cy="47625"/>
              </a:xfrm>
              <a:custGeom>
                <a:avLst/>
                <a:gdLst>
                  <a:gd name="T0" fmla="*/ 398 w 398"/>
                  <a:gd name="T1" fmla="*/ 30 h 30"/>
                  <a:gd name="T2" fmla="*/ 0 w 398"/>
                  <a:gd name="T3" fmla="*/ 30 h 30"/>
                  <a:gd name="T4" fmla="*/ 0 w 398"/>
                  <a:gd name="T5" fmla="*/ 0 h 30"/>
                  <a:gd name="T6" fmla="*/ 15 w 398"/>
                  <a:gd name="T7" fmla="*/ 0 h 30"/>
                  <a:gd name="T8" fmla="*/ 15 w 398"/>
                  <a:gd name="T9" fmla="*/ 16 h 30"/>
                  <a:gd name="T10" fmla="*/ 383 w 398"/>
                  <a:gd name="T11" fmla="*/ 16 h 30"/>
                  <a:gd name="T12" fmla="*/ 383 w 398"/>
                  <a:gd name="T13" fmla="*/ 0 h 30"/>
                  <a:gd name="T14" fmla="*/ 398 w 398"/>
                  <a:gd name="T15" fmla="*/ 0 h 30"/>
                  <a:gd name="T16" fmla="*/ 398 w 398"/>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8" h="30">
                    <a:moveTo>
                      <a:pt x="398" y="30"/>
                    </a:moveTo>
                    <a:lnTo>
                      <a:pt x="0" y="30"/>
                    </a:lnTo>
                    <a:lnTo>
                      <a:pt x="0" y="0"/>
                    </a:lnTo>
                    <a:lnTo>
                      <a:pt x="15" y="0"/>
                    </a:lnTo>
                    <a:lnTo>
                      <a:pt x="15" y="16"/>
                    </a:lnTo>
                    <a:lnTo>
                      <a:pt x="383" y="16"/>
                    </a:lnTo>
                    <a:lnTo>
                      <a:pt x="383" y="0"/>
                    </a:lnTo>
                    <a:lnTo>
                      <a:pt x="398" y="0"/>
                    </a:lnTo>
                    <a:lnTo>
                      <a:pt x="398"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 name="íSḻï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E8D012D-9BEE-4E24-9539-7C7AD07587AE}"/>
                  </a:ext>
                </a:extLst>
              </p:cNvPr>
              <p:cNvSpPr/>
              <p:nvPr/>
            </p:nvSpPr>
            <p:spPr bwMode="auto">
              <a:xfrm>
                <a:off x="3467101" y="758825"/>
                <a:ext cx="679450"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 name="îšļ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9BE0AD4-6691-4D18-9318-EB8F7F8C73FE}"/>
                  </a:ext>
                </a:extLst>
              </p:cNvPr>
              <p:cNvSpPr/>
              <p:nvPr/>
            </p:nvSpPr>
            <p:spPr bwMode="auto">
              <a:xfrm>
                <a:off x="3455988" y="747713"/>
                <a:ext cx="701675" cy="236538"/>
              </a:xfrm>
              <a:custGeom>
                <a:avLst/>
                <a:gdLst>
                  <a:gd name="T0" fmla="*/ 442 w 442"/>
                  <a:gd name="T1" fmla="*/ 149 h 149"/>
                  <a:gd name="T2" fmla="*/ 0 w 442"/>
                  <a:gd name="T3" fmla="*/ 149 h 149"/>
                  <a:gd name="T4" fmla="*/ 0 w 442"/>
                  <a:gd name="T5" fmla="*/ 0 h 149"/>
                  <a:gd name="T6" fmla="*/ 442 w 442"/>
                  <a:gd name="T7" fmla="*/ 0 h 149"/>
                  <a:gd name="T8" fmla="*/ 442 w 442"/>
                  <a:gd name="T9" fmla="*/ 149 h 149"/>
                  <a:gd name="T10" fmla="*/ 14 w 442"/>
                  <a:gd name="T11" fmla="*/ 135 h 149"/>
                  <a:gd name="T12" fmla="*/ 428 w 442"/>
                  <a:gd name="T13" fmla="*/ 135 h 149"/>
                  <a:gd name="T14" fmla="*/ 428 w 442"/>
                  <a:gd name="T15" fmla="*/ 14 h 149"/>
                  <a:gd name="T16" fmla="*/ 14 w 442"/>
                  <a:gd name="T17" fmla="*/ 14 h 149"/>
                  <a:gd name="T18" fmla="*/ 14 w 442"/>
                  <a:gd name="T19" fmla="*/ 13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2" h="149">
                    <a:moveTo>
                      <a:pt x="442" y="149"/>
                    </a:moveTo>
                    <a:lnTo>
                      <a:pt x="0" y="149"/>
                    </a:lnTo>
                    <a:lnTo>
                      <a:pt x="0" y="0"/>
                    </a:lnTo>
                    <a:lnTo>
                      <a:pt x="442" y="0"/>
                    </a:lnTo>
                    <a:lnTo>
                      <a:pt x="442" y="149"/>
                    </a:lnTo>
                    <a:close/>
                    <a:moveTo>
                      <a:pt x="14" y="135"/>
                    </a:moveTo>
                    <a:lnTo>
                      <a:pt x="428" y="135"/>
                    </a:lnTo>
                    <a:lnTo>
                      <a:pt x="428" y="14"/>
                    </a:lnTo>
                    <a:lnTo>
                      <a:pt x="14" y="14"/>
                    </a:lnTo>
                    <a:lnTo>
                      <a:pt x="14"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 name="íṩḻ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8DBBACB-83D7-4501-9F34-B13C85D88B4E}"/>
                  </a:ext>
                </a:extLst>
              </p:cNvPr>
              <p:cNvSpPr/>
              <p:nvPr/>
            </p:nvSpPr>
            <p:spPr bwMode="auto">
              <a:xfrm>
                <a:off x="3502026" y="795338"/>
                <a:ext cx="36513"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 name="îṧ1î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FA86C8E-9EB4-4104-8C95-8C17EF550245}"/>
                  </a:ext>
                </a:extLst>
              </p:cNvPr>
              <p:cNvSpPr/>
              <p:nvPr/>
            </p:nvSpPr>
            <p:spPr bwMode="auto">
              <a:xfrm>
                <a:off x="3490913" y="784225"/>
                <a:ext cx="58738" cy="57150"/>
              </a:xfrm>
              <a:custGeom>
                <a:avLst/>
                <a:gdLst>
                  <a:gd name="T0" fmla="*/ 37 w 37"/>
                  <a:gd name="T1" fmla="*/ 36 h 36"/>
                  <a:gd name="T2" fmla="*/ 0 w 37"/>
                  <a:gd name="T3" fmla="*/ 36 h 36"/>
                  <a:gd name="T4" fmla="*/ 0 w 37"/>
                  <a:gd name="T5" fmla="*/ 0 h 36"/>
                  <a:gd name="T6" fmla="*/ 37 w 37"/>
                  <a:gd name="T7" fmla="*/ 0 h 36"/>
                  <a:gd name="T8" fmla="*/ 37 w 37"/>
                  <a:gd name="T9" fmla="*/ 36 h 36"/>
                  <a:gd name="T10" fmla="*/ 15 w 37"/>
                  <a:gd name="T11" fmla="*/ 22 h 36"/>
                  <a:gd name="T12" fmla="*/ 23 w 37"/>
                  <a:gd name="T13" fmla="*/ 22 h 36"/>
                  <a:gd name="T14" fmla="*/ 23 w 37"/>
                  <a:gd name="T15" fmla="*/ 14 h 36"/>
                  <a:gd name="T16" fmla="*/ 15 w 37"/>
                  <a:gd name="T17" fmla="*/ 14 h 36"/>
                  <a:gd name="T18" fmla="*/ 15 w 37"/>
                  <a:gd name="T19"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7" y="36"/>
                    </a:moveTo>
                    <a:lnTo>
                      <a:pt x="0" y="36"/>
                    </a:lnTo>
                    <a:lnTo>
                      <a:pt x="0" y="0"/>
                    </a:lnTo>
                    <a:lnTo>
                      <a:pt x="37" y="0"/>
                    </a:lnTo>
                    <a:lnTo>
                      <a:pt x="37" y="36"/>
                    </a:lnTo>
                    <a:close/>
                    <a:moveTo>
                      <a:pt x="15" y="22"/>
                    </a:moveTo>
                    <a:lnTo>
                      <a:pt x="23" y="22"/>
                    </a:lnTo>
                    <a:lnTo>
                      <a:pt x="23" y="14"/>
                    </a:lnTo>
                    <a:lnTo>
                      <a:pt x="15" y="14"/>
                    </a:lnTo>
                    <a:lnTo>
                      <a:pt x="15"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 name="íSļí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48C54AD-3807-48D4-8A85-49722C726D7C}"/>
                  </a:ext>
                </a:extLst>
              </p:cNvPr>
              <p:cNvSpPr/>
              <p:nvPr/>
            </p:nvSpPr>
            <p:spPr bwMode="auto">
              <a:xfrm>
                <a:off x="3395663" y="893763"/>
                <a:ext cx="73025" cy="750888"/>
              </a:xfrm>
              <a:custGeom>
                <a:avLst/>
                <a:gdLst>
                  <a:gd name="T0" fmla="*/ 0 w 65"/>
                  <a:gd name="T1" fmla="*/ 673 h 673"/>
                  <a:gd name="T2" fmla="*/ 0 w 65"/>
                  <a:gd name="T3" fmla="*/ 64 h 673"/>
                  <a:gd name="T4" fmla="*/ 64 w 65"/>
                  <a:gd name="T5" fmla="*/ 0 h 673"/>
                  <a:gd name="T6" fmla="*/ 65 w 65"/>
                  <a:gd name="T7" fmla="*/ 32 h 673"/>
                  <a:gd name="T8" fmla="*/ 33 w 65"/>
                  <a:gd name="T9" fmla="*/ 64 h 673"/>
                  <a:gd name="T10" fmla="*/ 33 w 65"/>
                  <a:gd name="T11" fmla="*/ 673 h 673"/>
                  <a:gd name="T12" fmla="*/ 0 w 65"/>
                  <a:gd name="T13" fmla="*/ 673 h 673"/>
                </a:gdLst>
                <a:ahLst/>
                <a:cxnLst>
                  <a:cxn ang="0">
                    <a:pos x="T0" y="T1"/>
                  </a:cxn>
                  <a:cxn ang="0">
                    <a:pos x="T2" y="T3"/>
                  </a:cxn>
                  <a:cxn ang="0">
                    <a:pos x="T4" y="T5"/>
                  </a:cxn>
                  <a:cxn ang="0">
                    <a:pos x="T6" y="T7"/>
                  </a:cxn>
                  <a:cxn ang="0">
                    <a:pos x="T8" y="T9"/>
                  </a:cxn>
                  <a:cxn ang="0">
                    <a:pos x="T10" y="T11"/>
                  </a:cxn>
                  <a:cxn ang="0">
                    <a:pos x="T12" y="T13"/>
                  </a:cxn>
                </a:cxnLst>
                <a:rect l="0" t="0" r="r" b="b"/>
                <a:pathLst>
                  <a:path w="65" h="673">
                    <a:moveTo>
                      <a:pt x="0" y="673"/>
                    </a:moveTo>
                    <a:cubicBezTo>
                      <a:pt x="0" y="64"/>
                      <a:pt x="0" y="64"/>
                      <a:pt x="0" y="64"/>
                    </a:cubicBezTo>
                    <a:cubicBezTo>
                      <a:pt x="0" y="29"/>
                      <a:pt x="29" y="0"/>
                      <a:pt x="64" y="0"/>
                    </a:cubicBezTo>
                    <a:cubicBezTo>
                      <a:pt x="65" y="32"/>
                      <a:pt x="65" y="32"/>
                      <a:pt x="65" y="32"/>
                    </a:cubicBezTo>
                    <a:cubicBezTo>
                      <a:pt x="47" y="32"/>
                      <a:pt x="33" y="46"/>
                      <a:pt x="33" y="64"/>
                    </a:cubicBezTo>
                    <a:cubicBezTo>
                      <a:pt x="33" y="673"/>
                      <a:pt x="33" y="673"/>
                      <a:pt x="33" y="673"/>
                    </a:cubicBezTo>
                    <a:lnTo>
                      <a:pt x="0" y="6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 name="iSlî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0BFAA6A-6564-49F5-A3D5-BCF03D92119B}"/>
                  </a:ext>
                </a:extLst>
              </p:cNvPr>
              <p:cNvSpPr/>
              <p:nvPr/>
            </p:nvSpPr>
            <p:spPr bwMode="auto">
              <a:xfrm>
                <a:off x="3384551" y="881063"/>
                <a:ext cx="95250" cy="774700"/>
              </a:xfrm>
              <a:custGeom>
                <a:avLst/>
                <a:gdLst>
                  <a:gd name="T0" fmla="*/ 53 w 85"/>
                  <a:gd name="T1" fmla="*/ 693 h 693"/>
                  <a:gd name="T2" fmla="*/ 0 w 85"/>
                  <a:gd name="T3" fmla="*/ 693 h 693"/>
                  <a:gd name="T4" fmla="*/ 0 w 85"/>
                  <a:gd name="T5" fmla="*/ 74 h 693"/>
                  <a:gd name="T6" fmla="*/ 74 w 85"/>
                  <a:gd name="T7" fmla="*/ 0 h 693"/>
                  <a:gd name="T8" fmla="*/ 84 w 85"/>
                  <a:gd name="T9" fmla="*/ 0 h 693"/>
                  <a:gd name="T10" fmla="*/ 85 w 85"/>
                  <a:gd name="T11" fmla="*/ 52 h 693"/>
                  <a:gd name="T12" fmla="*/ 75 w 85"/>
                  <a:gd name="T13" fmla="*/ 52 h 693"/>
                  <a:gd name="T14" fmla="*/ 53 w 85"/>
                  <a:gd name="T15" fmla="*/ 74 h 693"/>
                  <a:gd name="T16" fmla="*/ 53 w 85"/>
                  <a:gd name="T17" fmla="*/ 693 h 693"/>
                  <a:gd name="T18" fmla="*/ 20 w 85"/>
                  <a:gd name="T19" fmla="*/ 673 h 693"/>
                  <a:gd name="T20" fmla="*/ 33 w 85"/>
                  <a:gd name="T21" fmla="*/ 673 h 693"/>
                  <a:gd name="T22" fmla="*/ 33 w 85"/>
                  <a:gd name="T23" fmla="*/ 74 h 693"/>
                  <a:gd name="T24" fmla="*/ 64 w 85"/>
                  <a:gd name="T25" fmla="*/ 33 h 693"/>
                  <a:gd name="T26" fmla="*/ 64 w 85"/>
                  <a:gd name="T27" fmla="*/ 21 h 693"/>
                  <a:gd name="T28" fmla="*/ 20 w 85"/>
                  <a:gd name="T29" fmla="*/ 74 h 693"/>
                  <a:gd name="T30" fmla="*/ 20 w 85"/>
                  <a:gd name="T31" fmla="*/ 67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693">
                    <a:moveTo>
                      <a:pt x="53" y="693"/>
                    </a:moveTo>
                    <a:cubicBezTo>
                      <a:pt x="0" y="693"/>
                      <a:pt x="0" y="693"/>
                      <a:pt x="0" y="693"/>
                    </a:cubicBezTo>
                    <a:cubicBezTo>
                      <a:pt x="0" y="74"/>
                      <a:pt x="0" y="74"/>
                      <a:pt x="0" y="74"/>
                    </a:cubicBezTo>
                    <a:cubicBezTo>
                      <a:pt x="0" y="33"/>
                      <a:pt x="33" y="0"/>
                      <a:pt x="74" y="0"/>
                    </a:cubicBezTo>
                    <a:cubicBezTo>
                      <a:pt x="84" y="0"/>
                      <a:pt x="84" y="0"/>
                      <a:pt x="84" y="0"/>
                    </a:cubicBezTo>
                    <a:cubicBezTo>
                      <a:pt x="85" y="52"/>
                      <a:pt x="85" y="52"/>
                      <a:pt x="85" y="52"/>
                    </a:cubicBezTo>
                    <a:cubicBezTo>
                      <a:pt x="75" y="52"/>
                      <a:pt x="75" y="52"/>
                      <a:pt x="75" y="52"/>
                    </a:cubicBezTo>
                    <a:cubicBezTo>
                      <a:pt x="62" y="52"/>
                      <a:pt x="53" y="62"/>
                      <a:pt x="53" y="74"/>
                    </a:cubicBezTo>
                    <a:lnTo>
                      <a:pt x="53" y="693"/>
                    </a:lnTo>
                    <a:close/>
                    <a:moveTo>
                      <a:pt x="20" y="673"/>
                    </a:moveTo>
                    <a:cubicBezTo>
                      <a:pt x="33" y="673"/>
                      <a:pt x="33" y="673"/>
                      <a:pt x="33" y="673"/>
                    </a:cubicBezTo>
                    <a:cubicBezTo>
                      <a:pt x="33" y="74"/>
                      <a:pt x="33" y="74"/>
                      <a:pt x="33" y="74"/>
                    </a:cubicBezTo>
                    <a:cubicBezTo>
                      <a:pt x="33" y="54"/>
                      <a:pt x="46" y="38"/>
                      <a:pt x="64" y="33"/>
                    </a:cubicBezTo>
                    <a:cubicBezTo>
                      <a:pt x="64" y="21"/>
                      <a:pt x="64" y="21"/>
                      <a:pt x="64" y="21"/>
                    </a:cubicBezTo>
                    <a:cubicBezTo>
                      <a:pt x="39" y="26"/>
                      <a:pt x="20" y="48"/>
                      <a:pt x="20" y="74"/>
                    </a:cubicBezTo>
                    <a:lnTo>
                      <a:pt x="20" y="6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8" name="i$lí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AD20136-1F24-4175-8E92-E5CDA45AA1E9}"/>
                </a:ext>
              </a:extLst>
            </p:cNvPr>
            <p:cNvGrpSpPr/>
            <p:nvPr/>
          </p:nvGrpSpPr>
          <p:grpSpPr>
            <a:xfrm>
              <a:off x="7694872" y="1611277"/>
              <a:ext cx="4005000" cy="1061971"/>
              <a:chOff x="786000" y="2257309"/>
              <a:chExt cx="4005000" cy="1061971"/>
            </a:xfrm>
          </p:grpSpPr>
          <p:sp>
            <p:nvSpPr>
              <p:cNvPr id="21" name="ïsḷï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884D08F-4300-4BF7-B90E-5D7CE2AAF2B9}"/>
                  </a:ext>
                </a:extLst>
              </p:cNvPr>
              <p:cNvSpPr/>
              <p:nvPr/>
            </p:nvSpPr>
            <p:spPr bwMode="auto">
              <a:xfrm>
                <a:off x="786001" y="2257309"/>
                <a:ext cx="1169997" cy="363483"/>
              </a:xfrm>
              <a:prstGeom prst="roundRect">
                <a:avLst>
                  <a:gd name="adj" fmla="val 14047"/>
                </a:avLst>
              </a:prstGeom>
              <a:solidFill>
                <a:schemeClr val="accent1"/>
              </a:solidFill>
              <a:ln w="38100">
                <a:noFill/>
              </a:ln>
              <a:extLst/>
            </p:spPr>
            <p:style>
              <a:lnRef idx="2">
                <a:schemeClr val="dk1"/>
              </a:lnRef>
              <a:fillRef idx="1">
                <a:schemeClr val="lt1"/>
              </a:fillRef>
              <a:effectRef idx="0">
                <a:schemeClr val="dk1"/>
              </a:effectRef>
              <a:fontRef idx="minor">
                <a:schemeClr val="dk1"/>
              </a:fontRef>
            </p:style>
            <p:txBody>
              <a:bodyPr wrap="none" rtlCol="0" anchor="ctr">
                <a:normAutofit lnSpcReduction="10000"/>
              </a:bodyPr>
              <a:lstStyle/>
              <a:p>
                <a:r>
                  <a:rPr lang="zh-CN" altLang="en-US" sz="1600" b="1" dirty="0" smtClean="0">
                    <a:solidFill>
                      <a:schemeClr val="bg1"/>
                    </a:solidFill>
                    <a:cs typeface="+mn-ea"/>
                    <a:sym typeface="+mn-lt"/>
                  </a:rPr>
                  <a:t>是什么？</a:t>
                </a:r>
                <a:endParaRPr lang="en-US" altLang="zh-CN" sz="1600" b="1" dirty="0">
                  <a:solidFill>
                    <a:schemeClr val="bg1"/>
                  </a:solidFill>
                  <a:cs typeface="+mn-ea"/>
                  <a:sym typeface="+mn-lt"/>
                </a:endParaRPr>
              </a:p>
            </p:txBody>
          </p:sp>
          <p:sp>
            <p:nvSpPr>
              <p:cNvPr id="22" name="îṧlí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814C61E-74F3-42A9-AF02-2026CED7D0E1}"/>
                  </a:ext>
                </a:extLst>
              </p:cNvPr>
              <p:cNvSpPr/>
              <p:nvPr/>
            </p:nvSpPr>
            <p:spPr>
              <a:xfrm>
                <a:off x="786000" y="2660061"/>
                <a:ext cx="4005000" cy="659219"/>
              </a:xfrm>
              <a:prstGeom prst="snip2SameRect">
                <a:avLst>
                  <a:gd name="adj1" fmla="val 0"/>
                  <a:gd name="adj2" fmla="val 0"/>
                </a:avLst>
              </a:prstGeom>
              <a:ln>
                <a:noFill/>
              </a:ln>
            </p:spPr>
            <p:txBody>
              <a:bodyPr wrap="square" anchor="t">
                <a:noAutofit/>
              </a:bodyPr>
              <a:lstStyle/>
              <a:p>
                <a:pPr>
                  <a:lnSpc>
                    <a:spcPct val="170000"/>
                  </a:lnSpc>
                </a:pPr>
                <a:r>
                  <a:rPr lang="zh-CN" altLang="en-US" sz="1400" dirty="0">
                    <a:cs typeface="+mn-ea"/>
                    <a:sym typeface="+mn-lt"/>
                  </a:rPr>
                  <a:t>索引是一种数据结构，存储一列的数据，并对这一列的数据按照某种逻辑进行排列。</a:t>
                </a:r>
                <a:endParaRPr lang="en-US" altLang="zh-CN" sz="1400" dirty="0">
                  <a:cs typeface="+mn-ea"/>
                  <a:sym typeface="+mn-lt"/>
                </a:endParaRPr>
              </a:p>
            </p:txBody>
          </p:sp>
        </p:grpSp>
        <p:grpSp>
          <p:nvGrpSpPr>
            <p:cNvPr id="9" name="iŝḷ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1AA55E0-3A27-4583-B90F-962F057020D9}"/>
                </a:ext>
              </a:extLst>
            </p:cNvPr>
            <p:cNvGrpSpPr/>
            <p:nvPr/>
          </p:nvGrpSpPr>
          <p:grpSpPr>
            <a:xfrm>
              <a:off x="7694872" y="3041643"/>
              <a:ext cx="4005000" cy="1061971"/>
              <a:chOff x="786000" y="2369511"/>
              <a:chExt cx="4005000" cy="1061971"/>
            </a:xfrm>
          </p:grpSpPr>
          <p:sp>
            <p:nvSpPr>
              <p:cNvPr id="19" name="îṩ1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872349F-D596-447C-B84B-8A86F9F8F88A}"/>
                  </a:ext>
                </a:extLst>
              </p:cNvPr>
              <p:cNvSpPr/>
              <p:nvPr/>
            </p:nvSpPr>
            <p:spPr bwMode="auto">
              <a:xfrm>
                <a:off x="786001" y="2369511"/>
                <a:ext cx="1169997" cy="363483"/>
              </a:xfrm>
              <a:prstGeom prst="roundRect">
                <a:avLst>
                  <a:gd name="adj" fmla="val 14047"/>
                </a:avLst>
              </a:prstGeom>
              <a:solidFill>
                <a:schemeClr val="accent2"/>
              </a:solidFill>
              <a:ln w="38100">
                <a:noFill/>
              </a:ln>
              <a:extLst/>
            </p:spPr>
            <p:style>
              <a:lnRef idx="2">
                <a:schemeClr val="dk1"/>
              </a:lnRef>
              <a:fillRef idx="1">
                <a:schemeClr val="lt1"/>
              </a:fillRef>
              <a:effectRef idx="0">
                <a:schemeClr val="dk1"/>
              </a:effectRef>
              <a:fontRef idx="minor">
                <a:schemeClr val="dk1"/>
              </a:fontRef>
            </p:style>
            <p:txBody>
              <a:bodyPr wrap="none" rtlCol="0" anchor="ctr">
                <a:normAutofit lnSpcReduction="10000"/>
              </a:bodyPr>
              <a:lstStyle/>
              <a:p>
                <a:r>
                  <a:rPr lang="zh-CN" altLang="en-US" sz="1600" b="1" dirty="0" smtClean="0">
                    <a:solidFill>
                      <a:schemeClr val="bg1"/>
                    </a:solidFill>
                    <a:cs typeface="+mn-ea"/>
                    <a:sym typeface="+mn-lt"/>
                  </a:rPr>
                  <a:t>为什么？</a:t>
                </a:r>
                <a:endParaRPr lang="en-US" altLang="zh-CN" sz="1600" b="1" dirty="0">
                  <a:solidFill>
                    <a:schemeClr val="bg1"/>
                  </a:solidFill>
                  <a:cs typeface="+mn-ea"/>
                  <a:sym typeface="+mn-lt"/>
                </a:endParaRPr>
              </a:p>
            </p:txBody>
          </p:sp>
          <p:sp>
            <p:nvSpPr>
              <p:cNvPr id="20" name="îṣḷi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18A06FC-DC03-409C-B133-68AEB80A28A5}"/>
                  </a:ext>
                </a:extLst>
              </p:cNvPr>
              <p:cNvSpPr/>
              <p:nvPr/>
            </p:nvSpPr>
            <p:spPr>
              <a:xfrm>
                <a:off x="786000" y="2772263"/>
                <a:ext cx="4005000" cy="659219"/>
              </a:xfrm>
              <a:prstGeom prst="snip2SameRect">
                <a:avLst>
                  <a:gd name="adj1" fmla="val 0"/>
                  <a:gd name="adj2" fmla="val 0"/>
                </a:avLst>
              </a:prstGeom>
              <a:ln>
                <a:noFill/>
              </a:ln>
            </p:spPr>
            <p:txBody>
              <a:bodyPr wrap="square" anchor="t">
                <a:normAutofit/>
              </a:bodyPr>
              <a:lstStyle/>
              <a:p>
                <a:pPr>
                  <a:lnSpc>
                    <a:spcPct val="150000"/>
                  </a:lnSpc>
                </a:pPr>
                <a:r>
                  <a:rPr lang="zh-CN" altLang="en-US" sz="1400" dirty="0" smtClean="0">
                    <a:cs typeface="+mn-ea"/>
                    <a:sym typeface="+mn-lt"/>
                  </a:rPr>
                  <a:t>快速查找记录。</a:t>
                </a:r>
                <a:endParaRPr lang="en-US" altLang="zh-CN" sz="1400" dirty="0">
                  <a:cs typeface="+mn-ea"/>
                  <a:sym typeface="+mn-lt"/>
                </a:endParaRPr>
              </a:p>
            </p:txBody>
          </p:sp>
        </p:grpSp>
        <p:grpSp>
          <p:nvGrpSpPr>
            <p:cNvPr id="11" name="ísļí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986AF33-B550-4A40-AA9F-CEA2E34CE857}"/>
                </a:ext>
              </a:extLst>
            </p:cNvPr>
            <p:cNvGrpSpPr/>
            <p:nvPr/>
          </p:nvGrpSpPr>
          <p:grpSpPr>
            <a:xfrm>
              <a:off x="7694872" y="4425467"/>
              <a:ext cx="4005000" cy="1061971"/>
              <a:chOff x="786000" y="1117007"/>
              <a:chExt cx="4005000" cy="1061971"/>
            </a:xfrm>
          </p:grpSpPr>
          <p:sp>
            <p:nvSpPr>
              <p:cNvPr id="15" name="ïŝl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BB8B58D-D7DD-4EDA-9BDF-4449C41EDA71}"/>
                  </a:ext>
                </a:extLst>
              </p:cNvPr>
              <p:cNvSpPr/>
              <p:nvPr/>
            </p:nvSpPr>
            <p:spPr bwMode="auto">
              <a:xfrm>
                <a:off x="786001" y="1117007"/>
                <a:ext cx="1169997" cy="363483"/>
              </a:xfrm>
              <a:prstGeom prst="roundRect">
                <a:avLst>
                  <a:gd name="adj" fmla="val 14047"/>
                </a:avLst>
              </a:prstGeom>
              <a:solidFill>
                <a:schemeClr val="accent4"/>
              </a:solidFill>
              <a:ln w="38100">
                <a:noFill/>
              </a:ln>
              <a:extLst/>
            </p:spPr>
            <p:style>
              <a:lnRef idx="2">
                <a:schemeClr val="dk1"/>
              </a:lnRef>
              <a:fillRef idx="1">
                <a:schemeClr val="lt1"/>
              </a:fillRef>
              <a:effectRef idx="0">
                <a:schemeClr val="dk1"/>
              </a:effectRef>
              <a:fontRef idx="minor">
                <a:schemeClr val="dk1"/>
              </a:fontRef>
            </p:style>
            <p:txBody>
              <a:bodyPr wrap="none" rtlCol="0" anchor="ctr">
                <a:normAutofit lnSpcReduction="10000"/>
              </a:bodyPr>
              <a:lstStyle/>
              <a:p>
                <a:r>
                  <a:rPr lang="zh-CN" altLang="en-US" sz="1600" b="1" dirty="0" smtClean="0">
                    <a:solidFill>
                      <a:schemeClr val="bg1"/>
                    </a:solidFill>
                    <a:cs typeface="+mn-ea"/>
                    <a:sym typeface="+mn-lt"/>
                  </a:rPr>
                  <a:t>特点</a:t>
                </a:r>
                <a:endParaRPr lang="en-US" altLang="zh-CN" sz="1600" b="1" dirty="0">
                  <a:solidFill>
                    <a:schemeClr val="bg1"/>
                  </a:solidFill>
                  <a:cs typeface="+mn-ea"/>
                  <a:sym typeface="+mn-lt"/>
                </a:endParaRPr>
              </a:p>
            </p:txBody>
          </p:sp>
          <p:sp>
            <p:nvSpPr>
              <p:cNvPr id="16" name="íSľ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6A05B42-A02E-4CEB-B87C-6444F2DB3EB8}"/>
                  </a:ext>
                </a:extLst>
              </p:cNvPr>
              <p:cNvSpPr/>
              <p:nvPr/>
            </p:nvSpPr>
            <p:spPr>
              <a:xfrm>
                <a:off x="786000" y="1519759"/>
                <a:ext cx="4005000" cy="659219"/>
              </a:xfrm>
              <a:prstGeom prst="snip2SameRect">
                <a:avLst>
                  <a:gd name="adj1" fmla="val 0"/>
                  <a:gd name="adj2" fmla="val 0"/>
                </a:avLst>
              </a:prstGeom>
              <a:ln>
                <a:noFill/>
              </a:ln>
            </p:spPr>
            <p:txBody>
              <a:bodyPr wrap="square" anchor="t">
                <a:noAutofit/>
              </a:bodyPr>
              <a:lstStyle/>
              <a:p>
                <a:pPr>
                  <a:lnSpc>
                    <a:spcPct val="150000"/>
                  </a:lnSpc>
                </a:pPr>
                <a:r>
                  <a:rPr lang="zh-CN" altLang="en-US" sz="1400" dirty="0">
                    <a:cs typeface="+mn-ea"/>
                    <a:sym typeface="+mn-lt"/>
                  </a:rPr>
                  <a:t>索引是在存储引擎实现的，也就是说不同的存储引擎，可能会有不同的索引。即使是相同的索引，不同的存储引擎实现方式和存储结构也可能不相同。</a:t>
                </a:r>
                <a:endParaRPr lang="en-US" altLang="zh-CN" sz="1400" dirty="0">
                  <a:cs typeface="+mn-ea"/>
                  <a:sym typeface="+mn-lt"/>
                </a:endParaRPr>
              </a:p>
            </p:txBody>
          </p:sp>
        </p:grpSp>
        <p:cxnSp>
          <p:nvCxnSpPr>
            <p:cNvPr id="12" name="直接连接符 11">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7BCC467-54CC-49E8-A447-D54AE0C51C27}"/>
                </a:ext>
              </a:extLst>
            </p:cNvPr>
            <p:cNvCxnSpPr>
              <a:cxnSpLocks/>
            </p:cNvCxnSpPr>
            <p:nvPr/>
          </p:nvCxnSpPr>
          <p:spPr>
            <a:xfrm>
              <a:off x="7694872" y="2889148"/>
              <a:ext cx="382561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77D5FC0-D72E-448A-A0B8-35B931ECDA9C}"/>
                </a:ext>
              </a:extLst>
            </p:cNvPr>
            <p:cNvCxnSpPr>
              <a:cxnSpLocks/>
            </p:cNvCxnSpPr>
            <p:nvPr/>
          </p:nvCxnSpPr>
          <p:spPr>
            <a:xfrm>
              <a:off x="7694872" y="4002014"/>
              <a:ext cx="382561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D18264F-3C3A-4F49-863B-6B28A291255F}"/>
                </a:ext>
              </a:extLst>
            </p:cNvPr>
            <p:cNvCxnSpPr>
              <a:cxnSpLocks/>
            </p:cNvCxnSpPr>
            <p:nvPr/>
          </p:nvCxnSpPr>
          <p:spPr>
            <a:xfrm>
              <a:off x="7694872" y="6288268"/>
              <a:ext cx="382561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83484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索引的优缺点</a:t>
            </a:r>
          </a:p>
        </p:txBody>
      </p:sp>
      <p:grpSp>
        <p:nvGrpSpPr>
          <p:cNvPr id="3" name="325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5" y="1988288"/>
            <a:ext cx="10969728" cy="3485049"/>
            <a:chOff x="669925" y="1988288"/>
            <a:chExt cx="10969728" cy="3485049"/>
          </a:xfrm>
        </p:grpSpPr>
        <p:grpSp>
          <p:nvGrpSpPr>
            <p:cNvPr id="4" name="îṩḷïdé">
              <a:extLst>
                <a:ext uri="{FF2B5EF4-FFF2-40B4-BE49-F238E27FC236}">
                  <a16:creationId xmlns="" xmlns:lc="http://schemas.openxmlformats.org/drawingml/2006/lockedCanvas" xmlns:a16="http://schemas.microsoft.com/office/drawing/2014/main" id="{D23CA988-1477-4701-BC6D-0F47F6478D11}"/>
                </a:ext>
              </a:extLst>
            </p:cNvPr>
            <p:cNvGrpSpPr/>
            <p:nvPr/>
          </p:nvGrpSpPr>
          <p:grpSpPr>
            <a:xfrm>
              <a:off x="4394200" y="2373317"/>
              <a:ext cx="3403603" cy="2475425"/>
              <a:chOff x="4379297" y="1952067"/>
              <a:chExt cx="3054959" cy="2221859"/>
            </a:xfrm>
          </p:grpSpPr>
          <p:sp>
            <p:nvSpPr>
              <p:cNvPr id="29" name="îšḷïdè">
                <a:extLst>
                  <a:ext uri="{FF2B5EF4-FFF2-40B4-BE49-F238E27FC236}">
                    <a16:creationId xmlns="" xmlns:lc="http://schemas.openxmlformats.org/drawingml/2006/lockedCanvas" xmlns:a16="http://schemas.microsoft.com/office/drawing/2014/main" id="{38130828-A9ED-45DF-B86A-DAC7A6FA41D3}"/>
                  </a:ext>
                </a:extLst>
              </p:cNvPr>
              <p:cNvSpPr/>
              <p:nvPr/>
            </p:nvSpPr>
            <p:spPr>
              <a:xfrm rot="10800000">
                <a:off x="5947546" y="1952067"/>
                <a:ext cx="1486710" cy="1486710"/>
              </a:xfrm>
              <a:prstGeom prst="teardrop">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cs typeface="+mn-ea"/>
                  <a:sym typeface="+mn-lt"/>
                </a:endParaRPr>
              </a:p>
            </p:txBody>
          </p:sp>
          <p:sp>
            <p:nvSpPr>
              <p:cNvPr id="30" name="ïSľïḍê">
                <a:extLst>
                  <a:ext uri="{FF2B5EF4-FFF2-40B4-BE49-F238E27FC236}">
                    <a16:creationId xmlns="" xmlns:lc="http://schemas.openxmlformats.org/drawingml/2006/lockedCanvas" xmlns:a16="http://schemas.microsoft.com/office/drawing/2014/main" id="{36FA7D78-B058-4774-A2C6-89D4F0F41B8D}"/>
                  </a:ext>
                </a:extLst>
              </p:cNvPr>
              <p:cNvSpPr/>
              <p:nvPr/>
            </p:nvSpPr>
            <p:spPr>
              <a:xfrm>
                <a:off x="4379297" y="2687216"/>
                <a:ext cx="1486710" cy="148671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cs typeface="+mn-ea"/>
                  <a:sym typeface="+mn-lt"/>
                </a:endParaRPr>
              </a:p>
            </p:txBody>
          </p:sp>
          <p:sp>
            <p:nvSpPr>
              <p:cNvPr id="31" name="ïṩḻïdê">
                <a:extLst>
                  <a:ext uri="{FF2B5EF4-FFF2-40B4-BE49-F238E27FC236}">
                    <a16:creationId xmlns="" xmlns:lc="http://schemas.openxmlformats.org/drawingml/2006/lockedCanvas" xmlns:a16="http://schemas.microsoft.com/office/drawing/2014/main" id="{0AD009A6-1181-46FA-947F-DB675C37B2B9}"/>
                  </a:ext>
                </a:extLst>
              </p:cNvPr>
              <p:cNvSpPr txBox="1"/>
              <p:nvPr/>
            </p:nvSpPr>
            <p:spPr>
              <a:xfrm>
                <a:off x="6128208" y="2381048"/>
                <a:ext cx="1179384" cy="577461"/>
              </a:xfrm>
              <a:prstGeom prst="rect">
                <a:avLst/>
              </a:prstGeom>
              <a:noFill/>
            </p:spPr>
            <p:txBody>
              <a:bodyPr wrap="square" lIns="91440" tIns="45720" rIns="91440" bIns="45720" anchor="ctr" anchorCtr="1">
                <a:normAutofit/>
              </a:bodyPr>
              <a:lstStyle/>
              <a:p>
                <a:pPr algn="ctr"/>
                <a:r>
                  <a:rPr lang="zh-CN" altLang="en-US" sz="2000" b="1" dirty="0">
                    <a:solidFill>
                      <a:schemeClr val="bg1"/>
                    </a:solidFill>
                    <a:cs typeface="+mn-ea"/>
                    <a:sym typeface="+mn-lt"/>
                  </a:rPr>
                  <a:t>缺点</a:t>
                </a:r>
                <a:endParaRPr lang="zh-CN" altLang="en-US" sz="2000" dirty="0">
                  <a:solidFill>
                    <a:schemeClr val="bg1"/>
                  </a:solidFill>
                  <a:cs typeface="+mn-ea"/>
                  <a:sym typeface="+mn-lt"/>
                </a:endParaRPr>
              </a:p>
            </p:txBody>
          </p:sp>
          <p:sp>
            <p:nvSpPr>
              <p:cNvPr id="32" name="îṧļiďé">
                <a:extLst>
                  <a:ext uri="{FF2B5EF4-FFF2-40B4-BE49-F238E27FC236}">
                    <a16:creationId xmlns="" xmlns:lc="http://schemas.openxmlformats.org/drawingml/2006/lockedCanvas" xmlns:a16="http://schemas.microsoft.com/office/drawing/2014/main" id="{95C3846E-6F00-42A0-8EAC-826E78EF6B32}"/>
                  </a:ext>
                </a:extLst>
              </p:cNvPr>
              <p:cNvSpPr txBox="1"/>
              <p:nvPr/>
            </p:nvSpPr>
            <p:spPr>
              <a:xfrm>
                <a:off x="4508819" y="3116197"/>
                <a:ext cx="1238371" cy="577461"/>
              </a:xfrm>
              <a:prstGeom prst="rect">
                <a:avLst/>
              </a:prstGeom>
              <a:noFill/>
            </p:spPr>
            <p:txBody>
              <a:bodyPr wrap="square" lIns="91440" tIns="45720" rIns="91440" bIns="45720" anchor="ctr" anchorCtr="1">
                <a:normAutofit/>
              </a:bodyPr>
              <a:lstStyle/>
              <a:p>
                <a:pPr algn="ctr"/>
                <a:r>
                  <a:rPr lang="zh-CN" altLang="en-US" sz="2000" b="1" dirty="0" smtClean="0">
                    <a:solidFill>
                      <a:schemeClr val="bg1"/>
                    </a:solidFill>
                    <a:cs typeface="+mn-ea"/>
                    <a:sym typeface="+mn-lt"/>
                  </a:rPr>
                  <a:t>优点</a:t>
                </a:r>
                <a:endParaRPr lang="zh-CN" altLang="en-US" sz="2000" b="1" dirty="0">
                  <a:solidFill>
                    <a:schemeClr val="bg1"/>
                  </a:solidFill>
                  <a:cs typeface="+mn-ea"/>
                  <a:sym typeface="+mn-lt"/>
                </a:endParaRPr>
              </a:p>
            </p:txBody>
          </p:sp>
        </p:grpSp>
        <p:sp>
          <p:nvSpPr>
            <p:cNvPr id="7" name="ïśḷíḓé">
              <a:extLst>
                <a:ext uri="{FF2B5EF4-FFF2-40B4-BE49-F238E27FC236}">
                  <a16:creationId xmlns="" xmlns:lc="http://schemas.openxmlformats.org/drawingml/2006/lockedCanvas" xmlns:a16="http://schemas.microsoft.com/office/drawing/2014/main" id="{C7C6437D-96E5-40DD-B35E-25290D38DFA0}"/>
                </a:ext>
              </a:extLst>
            </p:cNvPr>
            <p:cNvSpPr/>
            <p:nvPr/>
          </p:nvSpPr>
          <p:spPr>
            <a:xfrm>
              <a:off x="669925" y="4586756"/>
              <a:ext cx="3087289" cy="523971"/>
            </a:xfrm>
            <a:prstGeom prst="rect">
              <a:avLst/>
            </a:prstGeom>
            <a:noFill/>
            <a:ln>
              <a:noFill/>
            </a:ln>
          </p:spPr>
          <p:txBody>
            <a:bodyPr wrap="square" lIns="91440" tIns="45720" rIns="91440" bIns="45720" anchor="t" anchorCtr="0">
              <a:noAutofit/>
            </a:bodyPr>
            <a:lstStyle/>
            <a:p>
              <a:r>
                <a:rPr lang="zh-CN" altLang="en-US" sz="1600" dirty="0">
                  <a:cs typeface="+mn-ea"/>
                  <a:sym typeface="+mn-lt"/>
                </a:rPr>
                <a:t>索引可以将随机</a:t>
              </a:r>
              <a:r>
                <a:rPr lang="en-US" altLang="zh-CN" sz="1600" dirty="0">
                  <a:cs typeface="+mn-ea"/>
                  <a:sym typeface="+mn-lt"/>
                </a:rPr>
                <a:t>I/O</a:t>
              </a:r>
              <a:r>
                <a:rPr lang="zh-CN" altLang="en-US" sz="1600" dirty="0">
                  <a:cs typeface="+mn-ea"/>
                  <a:sym typeface="+mn-lt"/>
                </a:rPr>
                <a:t>变为顺序</a:t>
              </a:r>
              <a:r>
                <a:rPr lang="en-US" altLang="zh-CN" sz="1600" dirty="0">
                  <a:cs typeface="+mn-ea"/>
                  <a:sym typeface="+mn-lt"/>
                </a:rPr>
                <a:t>I/O</a:t>
              </a:r>
              <a:endParaRPr lang="zh-CN" altLang="en-US" sz="1600" dirty="0">
                <a:cs typeface="+mn-ea"/>
                <a:sym typeface="+mn-lt"/>
              </a:endParaRPr>
            </a:p>
          </p:txBody>
        </p:sp>
        <p:sp>
          <p:nvSpPr>
            <p:cNvPr id="9" name="îŝľîḑe">
              <a:extLst>
                <a:ext uri="{FF2B5EF4-FFF2-40B4-BE49-F238E27FC236}">
                  <a16:creationId xmlns="" xmlns:lc="http://schemas.openxmlformats.org/drawingml/2006/lockedCanvas" xmlns:a16="http://schemas.microsoft.com/office/drawing/2014/main" id="{2A7B9F8E-0BB7-42D4-9493-D7815AB7EEFD}"/>
                </a:ext>
              </a:extLst>
            </p:cNvPr>
            <p:cNvSpPr/>
            <p:nvPr/>
          </p:nvSpPr>
          <p:spPr>
            <a:xfrm>
              <a:off x="669925" y="2200018"/>
              <a:ext cx="3087289" cy="523971"/>
            </a:xfrm>
            <a:prstGeom prst="rect">
              <a:avLst/>
            </a:prstGeom>
            <a:noFill/>
            <a:ln>
              <a:noFill/>
            </a:ln>
          </p:spPr>
          <p:txBody>
            <a:bodyPr wrap="square" lIns="91440" tIns="45720" rIns="91440" bIns="45720" anchor="t" anchorCtr="0">
              <a:noAutofit/>
            </a:bodyPr>
            <a:lstStyle/>
            <a:p>
              <a:r>
                <a:rPr lang="zh-CN" altLang="en-US" sz="1600" dirty="0">
                  <a:cs typeface="+mn-ea"/>
                  <a:sym typeface="+mn-lt"/>
                </a:rPr>
                <a:t>能够大大减少服务器需要扫描的数据</a:t>
              </a:r>
              <a:r>
                <a:rPr lang="zh-CN" altLang="en-US" sz="1600" dirty="0" smtClean="0">
                  <a:cs typeface="+mn-ea"/>
                  <a:sym typeface="+mn-lt"/>
                </a:rPr>
                <a:t>量，提高查询效率</a:t>
              </a:r>
              <a:endParaRPr lang="en-US" altLang="zh-CN" sz="1600" dirty="0">
                <a:cs typeface="+mn-ea"/>
                <a:sym typeface="+mn-lt"/>
              </a:endParaRPr>
            </a:p>
          </p:txBody>
        </p:sp>
        <p:sp>
          <p:nvSpPr>
            <p:cNvPr id="11" name="îsľîḓê">
              <a:extLst>
                <a:ext uri="{FF2B5EF4-FFF2-40B4-BE49-F238E27FC236}">
                  <a16:creationId xmlns="" xmlns:lc="http://schemas.openxmlformats.org/drawingml/2006/lockedCanvas" xmlns:a16="http://schemas.microsoft.com/office/drawing/2014/main" id="{6D6F30BE-8431-4B42-9731-962B7707099E}"/>
                </a:ext>
              </a:extLst>
            </p:cNvPr>
            <p:cNvSpPr/>
            <p:nvPr/>
          </p:nvSpPr>
          <p:spPr>
            <a:xfrm>
              <a:off x="3604634" y="2140262"/>
              <a:ext cx="522466" cy="522466"/>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cs typeface="+mn-ea"/>
                <a:sym typeface="+mn-lt"/>
              </a:endParaRPr>
            </a:p>
          </p:txBody>
        </p:sp>
        <p:sp>
          <p:nvSpPr>
            <p:cNvPr id="12" name="ïṥḻiďê">
              <a:extLst>
                <a:ext uri="{FF2B5EF4-FFF2-40B4-BE49-F238E27FC236}">
                  <a16:creationId xmlns="" xmlns:lc="http://schemas.openxmlformats.org/drawingml/2006/lockedCanvas" xmlns:a16="http://schemas.microsoft.com/office/drawing/2014/main" id="{581FD447-D08E-4A43-85AC-61B55932B47E}"/>
                </a:ext>
              </a:extLst>
            </p:cNvPr>
            <p:cNvSpPr/>
            <p:nvPr/>
          </p:nvSpPr>
          <p:spPr>
            <a:xfrm>
              <a:off x="3604634" y="4546442"/>
              <a:ext cx="522466" cy="522466"/>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cs typeface="+mn-ea"/>
                <a:sym typeface="+mn-lt"/>
              </a:endParaRPr>
            </a:p>
          </p:txBody>
        </p:sp>
        <p:sp>
          <p:nvSpPr>
            <p:cNvPr id="13" name="i$1iďé">
              <a:extLst>
                <a:ext uri="{FF2B5EF4-FFF2-40B4-BE49-F238E27FC236}">
                  <a16:creationId xmlns="" xmlns:lc="http://schemas.openxmlformats.org/drawingml/2006/lockedCanvas" xmlns:a16="http://schemas.microsoft.com/office/drawing/2014/main" id="{F76989E2-9C90-4271-945E-F2C5619DD90F}"/>
                </a:ext>
              </a:extLst>
            </p:cNvPr>
            <p:cNvSpPr/>
            <p:nvPr/>
          </p:nvSpPr>
          <p:spPr>
            <a:xfrm>
              <a:off x="3604634" y="3292747"/>
              <a:ext cx="522466" cy="522466"/>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cs typeface="+mn-ea"/>
                <a:sym typeface="+mn-lt"/>
              </a:endParaRPr>
            </a:p>
          </p:txBody>
        </p:sp>
        <p:sp>
          <p:nvSpPr>
            <p:cNvPr id="14" name="ïsḷîḍê">
              <a:extLst>
                <a:ext uri="{FF2B5EF4-FFF2-40B4-BE49-F238E27FC236}">
                  <a16:creationId xmlns="" xmlns:lc="http://schemas.openxmlformats.org/drawingml/2006/lockedCanvas" xmlns:a16="http://schemas.microsoft.com/office/drawing/2014/main" id="{7BA0EF4F-6410-4B5F-B5A3-CC61D9660A5E}"/>
                </a:ext>
              </a:extLst>
            </p:cNvPr>
            <p:cNvSpPr/>
            <p:nvPr/>
          </p:nvSpPr>
          <p:spPr>
            <a:xfrm>
              <a:off x="3757214" y="2298366"/>
              <a:ext cx="217308" cy="20626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accent1"/>
            </a:solidFill>
            <a:ln>
              <a:noFill/>
            </a:ln>
            <a:effectLst/>
          </p:spPr>
          <p:txBody>
            <a:bodyPr wrap="square" lIns="91440" tIns="45720" rIns="91440" bIns="45720" anchor="ctr">
              <a:normAutofit fontScale="25000" lnSpcReduction="20000"/>
            </a:bodyPr>
            <a:lstStyle/>
            <a:p>
              <a:pPr algn="ctr"/>
              <a:endParaRPr>
                <a:cs typeface="+mn-ea"/>
                <a:sym typeface="+mn-lt"/>
              </a:endParaRPr>
            </a:p>
          </p:txBody>
        </p:sp>
        <p:sp>
          <p:nvSpPr>
            <p:cNvPr id="15" name="íṥḻîdê">
              <a:extLst>
                <a:ext uri="{FF2B5EF4-FFF2-40B4-BE49-F238E27FC236}">
                  <a16:creationId xmlns="" xmlns:lc="http://schemas.openxmlformats.org/drawingml/2006/lockedCanvas" xmlns:a16="http://schemas.microsoft.com/office/drawing/2014/main" id="{C2F4C207-CE47-42C2-8789-EB80CCE2C5E5}"/>
                </a:ext>
              </a:extLst>
            </p:cNvPr>
            <p:cNvSpPr/>
            <p:nvPr/>
          </p:nvSpPr>
          <p:spPr>
            <a:xfrm>
              <a:off x="3757214" y="3458783"/>
              <a:ext cx="217308" cy="19039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accent1"/>
            </a:solidFill>
            <a:ln>
              <a:noFill/>
            </a:ln>
            <a:effectLst/>
          </p:spPr>
          <p:txBody>
            <a:bodyPr wrap="square" lIns="91440" tIns="45720" rIns="91440" bIns="45720" anchor="ctr">
              <a:normAutofit fontScale="25000" lnSpcReduction="20000"/>
            </a:bodyPr>
            <a:lstStyle/>
            <a:p>
              <a:pPr algn="ctr"/>
              <a:endParaRPr>
                <a:cs typeface="+mn-ea"/>
                <a:sym typeface="+mn-lt"/>
              </a:endParaRPr>
            </a:p>
          </p:txBody>
        </p:sp>
        <p:sp>
          <p:nvSpPr>
            <p:cNvPr id="16" name="ïṣliďé">
              <a:extLst>
                <a:ext uri="{FF2B5EF4-FFF2-40B4-BE49-F238E27FC236}">
                  <a16:creationId xmlns="" xmlns:lc="http://schemas.openxmlformats.org/drawingml/2006/lockedCanvas" xmlns:a16="http://schemas.microsoft.com/office/drawing/2014/main" id="{1E9101B2-78BC-4333-9836-0E0F8C9248D0}"/>
                </a:ext>
              </a:extLst>
            </p:cNvPr>
            <p:cNvSpPr/>
            <p:nvPr/>
          </p:nvSpPr>
          <p:spPr>
            <a:xfrm>
              <a:off x="3777833" y="4699789"/>
              <a:ext cx="176066" cy="21577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accent1"/>
            </a:solidFill>
            <a:ln>
              <a:noFill/>
            </a:ln>
            <a:effectLst/>
          </p:spPr>
          <p:txBody>
            <a:bodyPr wrap="square" lIns="91440" tIns="45720" rIns="91440" bIns="45720" anchor="ctr">
              <a:normAutofit fontScale="25000" lnSpcReduction="20000"/>
            </a:bodyPr>
            <a:lstStyle/>
            <a:p>
              <a:pPr algn="ctr"/>
              <a:endParaRPr>
                <a:cs typeface="+mn-ea"/>
                <a:sym typeface="+mn-lt"/>
              </a:endParaRPr>
            </a:p>
          </p:txBody>
        </p:sp>
        <p:sp>
          <p:nvSpPr>
            <p:cNvPr id="17" name="iṥļïďè">
              <a:extLst>
                <a:ext uri="{FF2B5EF4-FFF2-40B4-BE49-F238E27FC236}">
                  <a16:creationId xmlns="" xmlns:lc="http://schemas.openxmlformats.org/drawingml/2006/lockedCanvas" xmlns:a16="http://schemas.microsoft.com/office/drawing/2014/main" id="{44BEB40B-9E58-493B-B078-D2F35CE795CC}"/>
                </a:ext>
              </a:extLst>
            </p:cNvPr>
            <p:cNvSpPr/>
            <p:nvPr/>
          </p:nvSpPr>
          <p:spPr>
            <a:xfrm>
              <a:off x="8697731" y="3258914"/>
              <a:ext cx="2941922" cy="523971"/>
            </a:xfrm>
            <a:prstGeom prst="rect">
              <a:avLst/>
            </a:prstGeom>
            <a:noFill/>
            <a:ln>
              <a:noFill/>
            </a:ln>
          </p:spPr>
          <p:txBody>
            <a:bodyPr wrap="square" lIns="91440" tIns="45720" rIns="91440" bIns="45720" anchor="t" anchorCtr="0">
              <a:noAutofit/>
            </a:bodyPr>
            <a:lstStyle/>
            <a:p>
              <a:pPr>
                <a:lnSpc>
                  <a:spcPct val="120000"/>
                </a:lnSpc>
              </a:pPr>
              <a:r>
                <a:rPr lang="zh-CN" altLang="en-US" sz="1600" dirty="0">
                  <a:cs typeface="+mn-ea"/>
                  <a:sym typeface="+mn-lt"/>
                </a:rPr>
                <a:t>索引表的维护和创建需要时间成本，这个成本随着数据量增大而增大</a:t>
              </a:r>
              <a:endParaRPr lang="en-US" altLang="zh-CN" sz="1600" dirty="0">
                <a:cs typeface="+mn-ea"/>
                <a:sym typeface="+mn-lt"/>
              </a:endParaRPr>
            </a:p>
          </p:txBody>
        </p:sp>
        <p:sp>
          <p:nvSpPr>
            <p:cNvPr id="19" name="işļíḍê">
              <a:extLst>
                <a:ext uri="{FF2B5EF4-FFF2-40B4-BE49-F238E27FC236}">
                  <a16:creationId xmlns="" xmlns:lc="http://schemas.openxmlformats.org/drawingml/2006/lockedCanvas" xmlns:a16="http://schemas.microsoft.com/office/drawing/2014/main" id="{95F7E21A-57A3-4089-940D-5FC1B930A4BA}"/>
                </a:ext>
              </a:extLst>
            </p:cNvPr>
            <p:cNvSpPr/>
            <p:nvPr/>
          </p:nvSpPr>
          <p:spPr>
            <a:xfrm>
              <a:off x="8676330" y="4357793"/>
              <a:ext cx="2941922" cy="1115544"/>
            </a:xfrm>
            <a:prstGeom prst="rect">
              <a:avLst/>
            </a:prstGeom>
            <a:noFill/>
            <a:ln>
              <a:noFill/>
            </a:ln>
          </p:spPr>
          <p:txBody>
            <a:bodyPr wrap="square" lIns="91440" tIns="45720" rIns="91440" bIns="45720" anchor="t" anchorCtr="0">
              <a:noAutofit/>
            </a:bodyPr>
            <a:lstStyle/>
            <a:p>
              <a:pPr>
                <a:lnSpc>
                  <a:spcPct val="120000"/>
                </a:lnSpc>
              </a:pPr>
              <a:r>
                <a:rPr lang="zh-CN" altLang="en-US" sz="1600" dirty="0">
                  <a:cs typeface="+mn-ea"/>
                  <a:sym typeface="+mn-lt"/>
                </a:rPr>
                <a:t>构建索引会降低数据表的修改操作（删除，添加，修改）的效率，因为在修改数据表的同时还需要修改索引表；</a:t>
              </a:r>
              <a:endParaRPr lang="en-US" altLang="zh-CN" sz="1600" dirty="0">
                <a:cs typeface="+mn-ea"/>
                <a:sym typeface="+mn-lt"/>
              </a:endParaRPr>
            </a:p>
          </p:txBody>
        </p:sp>
        <p:sp>
          <p:nvSpPr>
            <p:cNvPr id="21" name="ï$ľidè">
              <a:extLst>
                <a:ext uri="{FF2B5EF4-FFF2-40B4-BE49-F238E27FC236}">
                  <a16:creationId xmlns="" xmlns:lc="http://schemas.openxmlformats.org/drawingml/2006/lockedCanvas" xmlns:a16="http://schemas.microsoft.com/office/drawing/2014/main" id="{01CAE35F-CBE2-492E-8E84-96DEB183CABA}"/>
                </a:ext>
              </a:extLst>
            </p:cNvPr>
            <p:cNvSpPr/>
            <p:nvPr/>
          </p:nvSpPr>
          <p:spPr>
            <a:xfrm>
              <a:off x="8676330" y="1988288"/>
              <a:ext cx="2941922" cy="826414"/>
            </a:xfrm>
            <a:prstGeom prst="rect">
              <a:avLst/>
            </a:prstGeom>
            <a:noFill/>
            <a:ln>
              <a:noFill/>
            </a:ln>
          </p:spPr>
          <p:txBody>
            <a:bodyPr wrap="square" lIns="91440" tIns="45720" rIns="91440" bIns="45720" anchor="t" anchorCtr="0">
              <a:noAutofit/>
            </a:bodyPr>
            <a:lstStyle/>
            <a:p>
              <a:pPr>
                <a:lnSpc>
                  <a:spcPct val="120000"/>
                </a:lnSpc>
              </a:pPr>
              <a:r>
                <a:rPr lang="zh-CN" altLang="en-US" sz="1600" dirty="0">
                  <a:cs typeface="+mn-ea"/>
                  <a:sym typeface="+mn-lt"/>
                </a:rPr>
                <a:t>索引本身也是表，因此会占用</a:t>
              </a:r>
              <a:r>
                <a:rPr lang="zh-CN" altLang="en-US" sz="1600" dirty="0" smtClean="0">
                  <a:cs typeface="+mn-ea"/>
                  <a:sym typeface="+mn-lt"/>
                </a:rPr>
                <a:t>存储空间</a:t>
              </a:r>
              <a:r>
                <a:rPr lang="zh-CN" altLang="en-US" sz="1600" dirty="0">
                  <a:cs typeface="+mn-ea"/>
                  <a:sym typeface="+mn-lt"/>
                </a:rPr>
                <a:t>。</a:t>
              </a:r>
              <a:endParaRPr lang="en-US" altLang="zh-CN" sz="1600" dirty="0">
                <a:cs typeface="+mn-ea"/>
                <a:sym typeface="+mn-lt"/>
              </a:endParaRPr>
            </a:p>
          </p:txBody>
        </p:sp>
        <p:sp>
          <p:nvSpPr>
            <p:cNvPr id="23" name="ïṧlíḋê">
              <a:extLst>
                <a:ext uri="{FF2B5EF4-FFF2-40B4-BE49-F238E27FC236}">
                  <a16:creationId xmlns="" xmlns:lc="http://schemas.openxmlformats.org/drawingml/2006/lockedCanvas" xmlns:a16="http://schemas.microsoft.com/office/drawing/2014/main" id="{7F752C24-8C51-4C08-8ECC-CD41D5A77D41}"/>
                </a:ext>
              </a:extLst>
            </p:cNvPr>
            <p:cNvSpPr/>
            <p:nvPr/>
          </p:nvSpPr>
          <p:spPr>
            <a:xfrm>
              <a:off x="7986534" y="2140262"/>
              <a:ext cx="522466" cy="522466"/>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cs typeface="+mn-ea"/>
                <a:sym typeface="+mn-lt"/>
              </a:endParaRPr>
            </a:p>
          </p:txBody>
        </p:sp>
        <p:sp>
          <p:nvSpPr>
            <p:cNvPr id="24" name="íṣ1îḑe">
              <a:extLst>
                <a:ext uri="{FF2B5EF4-FFF2-40B4-BE49-F238E27FC236}">
                  <a16:creationId xmlns="" xmlns:lc="http://schemas.openxmlformats.org/drawingml/2006/lockedCanvas" xmlns:a16="http://schemas.microsoft.com/office/drawing/2014/main" id="{786EDD44-3F56-4ADA-8F2A-027C3C47A80E}"/>
                </a:ext>
              </a:extLst>
            </p:cNvPr>
            <p:cNvSpPr/>
            <p:nvPr/>
          </p:nvSpPr>
          <p:spPr>
            <a:xfrm>
              <a:off x="7986534" y="4546442"/>
              <a:ext cx="522466" cy="522466"/>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cs typeface="+mn-ea"/>
                <a:sym typeface="+mn-lt"/>
              </a:endParaRPr>
            </a:p>
          </p:txBody>
        </p:sp>
        <p:sp>
          <p:nvSpPr>
            <p:cNvPr id="25" name="íṩ1íḋê">
              <a:extLst>
                <a:ext uri="{FF2B5EF4-FFF2-40B4-BE49-F238E27FC236}">
                  <a16:creationId xmlns="" xmlns:lc="http://schemas.openxmlformats.org/drawingml/2006/lockedCanvas" xmlns:a16="http://schemas.microsoft.com/office/drawing/2014/main" id="{624F063E-6C67-4CDA-A08D-0917FFD25FA0}"/>
                </a:ext>
              </a:extLst>
            </p:cNvPr>
            <p:cNvSpPr/>
            <p:nvPr/>
          </p:nvSpPr>
          <p:spPr>
            <a:xfrm>
              <a:off x="7986534" y="3292747"/>
              <a:ext cx="522466" cy="522466"/>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cs typeface="+mn-ea"/>
                <a:sym typeface="+mn-lt"/>
              </a:endParaRPr>
            </a:p>
          </p:txBody>
        </p:sp>
        <p:sp>
          <p:nvSpPr>
            <p:cNvPr id="26" name="ïṧlídé">
              <a:extLst>
                <a:ext uri="{FF2B5EF4-FFF2-40B4-BE49-F238E27FC236}">
                  <a16:creationId xmlns="" xmlns:lc="http://schemas.openxmlformats.org/drawingml/2006/lockedCanvas" xmlns:a16="http://schemas.microsoft.com/office/drawing/2014/main" id="{4DB44935-B0A3-4FC5-8CFE-CBB626FA0B25}"/>
                </a:ext>
              </a:extLst>
            </p:cNvPr>
            <p:cNvSpPr/>
            <p:nvPr/>
          </p:nvSpPr>
          <p:spPr>
            <a:xfrm>
              <a:off x="8153864" y="2298367"/>
              <a:ext cx="217308" cy="20626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cs typeface="+mn-ea"/>
                <a:sym typeface="+mn-lt"/>
              </a:endParaRPr>
            </a:p>
          </p:txBody>
        </p:sp>
        <p:sp>
          <p:nvSpPr>
            <p:cNvPr id="27" name="ï$ľíḋe">
              <a:extLst>
                <a:ext uri="{FF2B5EF4-FFF2-40B4-BE49-F238E27FC236}">
                  <a16:creationId xmlns="" xmlns:lc="http://schemas.openxmlformats.org/drawingml/2006/lockedCanvas" xmlns:a16="http://schemas.microsoft.com/office/drawing/2014/main" id="{F4590D0A-659A-42F7-8511-C7813B6DDB5D}"/>
                </a:ext>
              </a:extLst>
            </p:cNvPr>
            <p:cNvSpPr/>
            <p:nvPr/>
          </p:nvSpPr>
          <p:spPr>
            <a:xfrm>
              <a:off x="8153864" y="3473531"/>
              <a:ext cx="217308" cy="19039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cs typeface="+mn-ea"/>
                <a:sym typeface="+mn-lt"/>
              </a:endParaRPr>
            </a:p>
          </p:txBody>
        </p:sp>
        <p:sp>
          <p:nvSpPr>
            <p:cNvPr id="28" name="iṥ1iḑé">
              <a:extLst>
                <a:ext uri="{FF2B5EF4-FFF2-40B4-BE49-F238E27FC236}">
                  <a16:creationId xmlns="" xmlns:lc="http://schemas.openxmlformats.org/drawingml/2006/lockedCanvas" xmlns:a16="http://schemas.microsoft.com/office/drawing/2014/main" id="{D7667757-63B0-4445-9B3C-1F133E41B002}"/>
                </a:ext>
              </a:extLst>
            </p:cNvPr>
            <p:cNvSpPr/>
            <p:nvPr/>
          </p:nvSpPr>
          <p:spPr>
            <a:xfrm>
              <a:off x="8174482" y="4699789"/>
              <a:ext cx="176066" cy="21577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cs typeface="+mn-ea"/>
                <a:sym typeface="+mn-lt"/>
              </a:endParaRPr>
            </a:p>
          </p:txBody>
        </p:sp>
      </p:grpSp>
      <p:sp>
        <p:nvSpPr>
          <p:cNvPr id="33" name="矩形 32"/>
          <p:cNvSpPr/>
          <p:nvPr/>
        </p:nvSpPr>
        <p:spPr>
          <a:xfrm>
            <a:off x="669925" y="3295316"/>
            <a:ext cx="2843865" cy="584775"/>
          </a:xfrm>
          <a:prstGeom prst="rect">
            <a:avLst/>
          </a:prstGeom>
        </p:spPr>
        <p:txBody>
          <a:bodyPr wrap="square">
            <a:spAutoFit/>
          </a:bodyPr>
          <a:lstStyle/>
          <a:p>
            <a:r>
              <a:rPr lang="zh-CN" altLang="en-US" sz="1600" dirty="0">
                <a:cs typeface="+mn-ea"/>
                <a:sym typeface="+mn-lt"/>
              </a:rPr>
              <a:t>索引可以帮助服务器避免排序和临时表</a:t>
            </a:r>
            <a:endParaRPr lang="en-US" altLang="zh-CN" sz="1600" dirty="0">
              <a:cs typeface="+mn-ea"/>
              <a:sym typeface="+mn-lt"/>
            </a:endParaRPr>
          </a:p>
        </p:txBody>
      </p:sp>
    </p:spTree>
    <p:extLst>
      <p:ext uri="{BB962C8B-B14F-4D97-AF65-F5344CB8AC3E}">
        <p14:creationId xmlns:p14="http://schemas.microsoft.com/office/powerpoint/2010/main" val="4891632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cs typeface="+mn-ea"/>
                <a:sym typeface="+mn-lt"/>
              </a:rPr>
              <a:t>索引的分类</a:t>
            </a:r>
            <a:endParaRPr lang="zh-CN" altLang="en-US" dirty="0">
              <a:latin typeface="+mn-lt"/>
              <a:ea typeface="+mn-ea"/>
              <a:cs typeface="+mn-ea"/>
              <a:sym typeface="+mn-lt"/>
            </a:endParaRPr>
          </a:p>
        </p:txBody>
      </p:sp>
      <p:sp>
        <p:nvSpPr>
          <p:cNvPr id="4" name="圆角矩形 3"/>
          <p:cNvSpPr/>
          <p:nvPr/>
        </p:nvSpPr>
        <p:spPr>
          <a:xfrm>
            <a:off x="3309186" y="2537159"/>
            <a:ext cx="540000" cy="540000"/>
          </a:xfrm>
          <a:prstGeom prst="roundRect">
            <a:avLst/>
          </a:prstGeom>
          <a:solidFill>
            <a:srgbClr val="415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cs typeface="+mn-ea"/>
                <a:sym typeface="+mn-lt"/>
              </a:rPr>
              <a:t>1</a:t>
            </a:r>
            <a:endParaRPr lang="zh-CN" altLang="en-US" b="1" dirty="0">
              <a:cs typeface="+mn-ea"/>
              <a:sym typeface="+mn-lt"/>
            </a:endParaRPr>
          </a:p>
        </p:txBody>
      </p:sp>
      <p:sp>
        <p:nvSpPr>
          <p:cNvPr id="5" name="圆角矩形 4"/>
          <p:cNvSpPr/>
          <p:nvPr/>
        </p:nvSpPr>
        <p:spPr>
          <a:xfrm>
            <a:off x="3309186" y="3166855"/>
            <a:ext cx="540000" cy="540000"/>
          </a:xfrm>
          <a:prstGeom prst="roundRect">
            <a:avLst/>
          </a:prstGeom>
          <a:solidFill>
            <a:srgbClr val="415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cs typeface="+mn-ea"/>
                <a:sym typeface="+mn-lt"/>
              </a:rPr>
              <a:t>2</a:t>
            </a:r>
            <a:endParaRPr lang="zh-CN" altLang="en-US" b="1" dirty="0">
              <a:cs typeface="+mn-ea"/>
              <a:sym typeface="+mn-lt"/>
            </a:endParaRPr>
          </a:p>
        </p:txBody>
      </p:sp>
      <p:sp>
        <p:nvSpPr>
          <p:cNvPr id="6" name="圆角矩形 5"/>
          <p:cNvSpPr/>
          <p:nvPr/>
        </p:nvSpPr>
        <p:spPr>
          <a:xfrm>
            <a:off x="3309186" y="3796551"/>
            <a:ext cx="540000" cy="540000"/>
          </a:xfrm>
          <a:prstGeom prst="roundRect">
            <a:avLst/>
          </a:prstGeom>
          <a:solidFill>
            <a:srgbClr val="415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cs typeface="+mn-ea"/>
                <a:sym typeface="+mn-lt"/>
              </a:rPr>
              <a:t>3</a:t>
            </a:r>
            <a:endParaRPr lang="zh-CN" altLang="en-US" b="1" dirty="0">
              <a:cs typeface="+mn-ea"/>
              <a:sym typeface="+mn-lt"/>
            </a:endParaRPr>
          </a:p>
        </p:txBody>
      </p:sp>
      <p:sp>
        <p:nvSpPr>
          <p:cNvPr id="7" name="圆角矩形 6"/>
          <p:cNvSpPr/>
          <p:nvPr/>
        </p:nvSpPr>
        <p:spPr>
          <a:xfrm>
            <a:off x="3928311" y="2537159"/>
            <a:ext cx="5105400" cy="540000"/>
          </a:xfrm>
          <a:prstGeom prst="roundRect">
            <a:avLst/>
          </a:prstGeom>
          <a:solidFill>
            <a:schemeClr val="bg1"/>
          </a:solidFill>
          <a:ln>
            <a:solidFill>
              <a:srgbClr val="415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415EFF"/>
                </a:solidFill>
                <a:cs typeface="+mn-ea"/>
                <a:sym typeface="+mn-lt"/>
              </a:rPr>
              <a:t>BTREE</a:t>
            </a:r>
            <a:r>
              <a:rPr lang="zh-CN" altLang="en-US" sz="2400" dirty="0" smtClean="0">
                <a:solidFill>
                  <a:srgbClr val="415EFF"/>
                </a:solidFill>
                <a:cs typeface="+mn-ea"/>
                <a:sym typeface="+mn-lt"/>
              </a:rPr>
              <a:t>索引</a:t>
            </a:r>
            <a:endParaRPr lang="zh-CN" altLang="en-US" sz="2400" dirty="0">
              <a:solidFill>
                <a:srgbClr val="415EFF"/>
              </a:solidFill>
              <a:cs typeface="+mn-ea"/>
              <a:sym typeface="+mn-lt"/>
            </a:endParaRPr>
          </a:p>
        </p:txBody>
      </p:sp>
      <p:sp>
        <p:nvSpPr>
          <p:cNvPr id="8" name="圆角矩形 7"/>
          <p:cNvSpPr/>
          <p:nvPr/>
        </p:nvSpPr>
        <p:spPr>
          <a:xfrm>
            <a:off x="3928311" y="3166855"/>
            <a:ext cx="5105400" cy="540000"/>
          </a:xfrm>
          <a:prstGeom prst="roundRect">
            <a:avLst/>
          </a:prstGeom>
          <a:solidFill>
            <a:schemeClr val="bg1"/>
          </a:solidFill>
          <a:ln>
            <a:solidFill>
              <a:srgbClr val="415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415EFF"/>
                </a:solidFill>
                <a:cs typeface="+mn-ea"/>
                <a:sym typeface="+mn-lt"/>
              </a:rPr>
              <a:t>哈希索引</a:t>
            </a:r>
            <a:endParaRPr lang="zh-CN" altLang="en-US" sz="2400" dirty="0">
              <a:solidFill>
                <a:srgbClr val="415EFF"/>
              </a:solidFill>
              <a:cs typeface="+mn-ea"/>
              <a:sym typeface="+mn-lt"/>
            </a:endParaRPr>
          </a:p>
        </p:txBody>
      </p:sp>
      <p:sp>
        <p:nvSpPr>
          <p:cNvPr id="9" name="圆角矩形 8"/>
          <p:cNvSpPr/>
          <p:nvPr/>
        </p:nvSpPr>
        <p:spPr>
          <a:xfrm>
            <a:off x="3928311" y="3796551"/>
            <a:ext cx="5105400" cy="540000"/>
          </a:xfrm>
          <a:prstGeom prst="roundRect">
            <a:avLst/>
          </a:prstGeom>
          <a:solidFill>
            <a:schemeClr val="bg1"/>
          </a:solidFill>
          <a:ln>
            <a:solidFill>
              <a:srgbClr val="415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415EFF"/>
                </a:solidFill>
                <a:cs typeface="+mn-ea"/>
                <a:sym typeface="+mn-lt"/>
              </a:rPr>
              <a:t>全文索引</a:t>
            </a:r>
            <a:endParaRPr lang="zh-CN" altLang="en-US" sz="2400" dirty="0">
              <a:solidFill>
                <a:srgbClr val="415EFF"/>
              </a:solidFill>
              <a:cs typeface="+mn-ea"/>
              <a:sym typeface="+mn-lt"/>
            </a:endParaRPr>
          </a:p>
        </p:txBody>
      </p:sp>
    </p:spTree>
    <p:extLst>
      <p:ext uri="{BB962C8B-B14F-4D97-AF65-F5344CB8AC3E}">
        <p14:creationId xmlns:p14="http://schemas.microsoft.com/office/powerpoint/2010/main" val="7740926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n-lt"/>
                <a:ea typeface="+mn-ea"/>
                <a:cs typeface="+mn-ea"/>
                <a:sym typeface="+mn-lt"/>
              </a:rPr>
              <a:t>BTREE</a:t>
            </a:r>
            <a:r>
              <a:rPr lang="zh-CN" altLang="en-US" dirty="0">
                <a:latin typeface="+mn-lt"/>
                <a:ea typeface="+mn-ea"/>
                <a:cs typeface="+mn-ea"/>
                <a:sym typeface="+mn-lt"/>
              </a:rPr>
              <a:t>索引</a:t>
            </a:r>
          </a:p>
        </p:txBody>
      </p:sp>
      <p:sp>
        <p:nvSpPr>
          <p:cNvPr id="4" name="圆角矩形 3"/>
          <p:cNvSpPr/>
          <p:nvPr/>
        </p:nvSpPr>
        <p:spPr>
          <a:xfrm>
            <a:off x="3309186" y="2537159"/>
            <a:ext cx="540000" cy="540000"/>
          </a:xfrm>
          <a:prstGeom prst="roundRect">
            <a:avLst/>
          </a:prstGeom>
          <a:solidFill>
            <a:srgbClr val="415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cs typeface="+mn-ea"/>
                <a:sym typeface="+mn-lt"/>
              </a:rPr>
              <a:t>1</a:t>
            </a:r>
            <a:endParaRPr lang="zh-CN" altLang="en-US" b="1" dirty="0">
              <a:cs typeface="+mn-ea"/>
              <a:sym typeface="+mn-lt"/>
            </a:endParaRPr>
          </a:p>
        </p:txBody>
      </p:sp>
      <p:sp>
        <p:nvSpPr>
          <p:cNvPr id="5" name="圆角矩形 4"/>
          <p:cNvSpPr/>
          <p:nvPr/>
        </p:nvSpPr>
        <p:spPr>
          <a:xfrm>
            <a:off x="3309186" y="3166855"/>
            <a:ext cx="540000" cy="540000"/>
          </a:xfrm>
          <a:prstGeom prst="roundRect">
            <a:avLst/>
          </a:prstGeom>
          <a:solidFill>
            <a:srgbClr val="415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cs typeface="+mn-ea"/>
                <a:sym typeface="+mn-lt"/>
              </a:rPr>
              <a:t>2</a:t>
            </a:r>
            <a:endParaRPr lang="zh-CN" altLang="en-US" b="1" dirty="0">
              <a:cs typeface="+mn-ea"/>
              <a:sym typeface="+mn-lt"/>
            </a:endParaRPr>
          </a:p>
        </p:txBody>
      </p:sp>
      <p:sp>
        <p:nvSpPr>
          <p:cNvPr id="7" name="圆角矩形 6"/>
          <p:cNvSpPr/>
          <p:nvPr/>
        </p:nvSpPr>
        <p:spPr>
          <a:xfrm>
            <a:off x="3928311" y="2537159"/>
            <a:ext cx="6256212" cy="540000"/>
          </a:xfrm>
          <a:prstGeom prst="roundRect">
            <a:avLst/>
          </a:prstGeom>
          <a:solidFill>
            <a:schemeClr val="bg1"/>
          </a:solidFill>
          <a:ln>
            <a:solidFill>
              <a:srgbClr val="415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415EFF"/>
                </a:solidFill>
                <a:cs typeface="+mn-ea"/>
                <a:sym typeface="+mn-lt"/>
              </a:rPr>
              <a:t>B-Tree</a:t>
            </a:r>
            <a:r>
              <a:rPr lang="zh-CN" altLang="en-US" sz="2400" dirty="0" smtClean="0">
                <a:solidFill>
                  <a:srgbClr val="415EFF"/>
                </a:solidFill>
                <a:cs typeface="+mn-ea"/>
                <a:sym typeface="+mn-lt"/>
              </a:rPr>
              <a:t>和</a:t>
            </a:r>
            <a:r>
              <a:rPr lang="en-US" altLang="zh-CN" sz="2400" dirty="0" err="1" smtClean="0">
                <a:solidFill>
                  <a:srgbClr val="415EFF"/>
                </a:solidFill>
                <a:cs typeface="+mn-ea"/>
                <a:sym typeface="+mn-lt"/>
              </a:rPr>
              <a:t>B+tree</a:t>
            </a:r>
            <a:r>
              <a:rPr lang="zh-CN" altLang="en-US" sz="2400" dirty="0" smtClean="0">
                <a:solidFill>
                  <a:srgbClr val="415EFF"/>
                </a:solidFill>
                <a:cs typeface="+mn-ea"/>
                <a:sym typeface="+mn-lt"/>
              </a:rPr>
              <a:t>结构</a:t>
            </a:r>
            <a:endParaRPr lang="zh-CN" altLang="en-US" sz="2400" dirty="0">
              <a:solidFill>
                <a:srgbClr val="415EFF"/>
              </a:solidFill>
              <a:cs typeface="+mn-ea"/>
              <a:sym typeface="+mn-lt"/>
            </a:endParaRPr>
          </a:p>
        </p:txBody>
      </p:sp>
      <p:sp>
        <p:nvSpPr>
          <p:cNvPr id="8" name="圆角矩形 7"/>
          <p:cNvSpPr/>
          <p:nvPr/>
        </p:nvSpPr>
        <p:spPr>
          <a:xfrm>
            <a:off x="3928310" y="3166855"/>
            <a:ext cx="6256213" cy="540000"/>
          </a:xfrm>
          <a:prstGeom prst="roundRect">
            <a:avLst/>
          </a:prstGeom>
          <a:solidFill>
            <a:schemeClr val="bg1"/>
          </a:solidFill>
          <a:ln>
            <a:solidFill>
              <a:srgbClr val="415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415EFF"/>
                </a:solidFill>
                <a:cs typeface="+mn-ea"/>
                <a:sym typeface="+mn-lt"/>
              </a:rPr>
              <a:t>为什么选择</a:t>
            </a:r>
            <a:r>
              <a:rPr lang="en-US" altLang="zh-CN" sz="2400" dirty="0" err="1" smtClean="0">
                <a:solidFill>
                  <a:srgbClr val="415EFF"/>
                </a:solidFill>
                <a:cs typeface="+mn-ea"/>
                <a:sym typeface="+mn-lt"/>
              </a:rPr>
              <a:t>B+tree</a:t>
            </a:r>
            <a:r>
              <a:rPr lang="en-US" altLang="zh-CN" sz="2400" dirty="0" smtClean="0">
                <a:solidFill>
                  <a:srgbClr val="415EFF"/>
                </a:solidFill>
                <a:cs typeface="+mn-ea"/>
                <a:sym typeface="+mn-lt"/>
              </a:rPr>
              <a:t>/B-tree</a:t>
            </a:r>
            <a:r>
              <a:rPr lang="zh-CN" altLang="en-US" sz="2400" dirty="0" smtClean="0">
                <a:solidFill>
                  <a:srgbClr val="415EFF"/>
                </a:solidFill>
                <a:cs typeface="+mn-ea"/>
                <a:sym typeface="+mn-lt"/>
              </a:rPr>
              <a:t>作为索引的实现？</a:t>
            </a:r>
            <a:endParaRPr lang="zh-CN" altLang="en-US" sz="2400" dirty="0">
              <a:solidFill>
                <a:srgbClr val="415EFF"/>
              </a:solidFill>
              <a:cs typeface="+mn-ea"/>
              <a:sym typeface="+mn-lt"/>
            </a:endParaRPr>
          </a:p>
        </p:txBody>
      </p:sp>
      <p:sp>
        <p:nvSpPr>
          <p:cNvPr id="10" name="圆角矩形 9"/>
          <p:cNvSpPr/>
          <p:nvPr/>
        </p:nvSpPr>
        <p:spPr>
          <a:xfrm>
            <a:off x="3309186" y="3870440"/>
            <a:ext cx="540000" cy="540000"/>
          </a:xfrm>
          <a:prstGeom prst="roundRect">
            <a:avLst/>
          </a:prstGeom>
          <a:solidFill>
            <a:srgbClr val="415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cs typeface="+mn-ea"/>
                <a:sym typeface="+mn-lt"/>
              </a:rPr>
              <a:t>3</a:t>
            </a:r>
            <a:endParaRPr lang="zh-CN" altLang="en-US" b="1" dirty="0">
              <a:cs typeface="+mn-ea"/>
              <a:sym typeface="+mn-lt"/>
            </a:endParaRPr>
          </a:p>
        </p:txBody>
      </p:sp>
      <p:sp>
        <p:nvSpPr>
          <p:cNvPr id="11" name="圆角矩形 10"/>
          <p:cNvSpPr/>
          <p:nvPr/>
        </p:nvSpPr>
        <p:spPr>
          <a:xfrm>
            <a:off x="3928311" y="3870440"/>
            <a:ext cx="6256212" cy="540000"/>
          </a:xfrm>
          <a:prstGeom prst="roundRect">
            <a:avLst/>
          </a:prstGeom>
          <a:solidFill>
            <a:schemeClr val="bg1"/>
          </a:solidFill>
          <a:ln>
            <a:solidFill>
              <a:srgbClr val="415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415EFF"/>
                </a:solidFill>
                <a:cs typeface="+mn-ea"/>
                <a:sym typeface="+mn-lt"/>
              </a:rPr>
              <a:t>BTREE</a:t>
            </a:r>
            <a:r>
              <a:rPr lang="zh-CN" altLang="en-US" sz="2400" dirty="0" smtClean="0">
                <a:solidFill>
                  <a:srgbClr val="415EFF"/>
                </a:solidFill>
                <a:cs typeface="+mn-ea"/>
                <a:sym typeface="+mn-lt"/>
              </a:rPr>
              <a:t>索引常见概念</a:t>
            </a:r>
            <a:endParaRPr lang="zh-CN" altLang="en-US" sz="2400" dirty="0">
              <a:solidFill>
                <a:srgbClr val="415EFF"/>
              </a:solidFill>
              <a:cs typeface="+mn-ea"/>
              <a:sym typeface="+mn-lt"/>
            </a:endParaRPr>
          </a:p>
        </p:txBody>
      </p:sp>
    </p:spTree>
    <p:extLst>
      <p:ext uri="{BB962C8B-B14F-4D97-AF65-F5344CB8AC3E}">
        <p14:creationId xmlns:p14="http://schemas.microsoft.com/office/powerpoint/2010/main" val="25573417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cs typeface="+mn-ea"/>
                <a:sym typeface="+mn-lt"/>
              </a:rPr>
              <a:t>B-Tree</a:t>
            </a:r>
            <a:r>
              <a:rPr lang="zh-CN" altLang="en-US" dirty="0" smtClean="0">
                <a:cs typeface="+mn-ea"/>
                <a:sym typeface="+mn-lt"/>
              </a:rPr>
              <a:t>结构</a:t>
            </a:r>
            <a:endParaRPr lang="zh-CN" altLang="en-US" dirty="0">
              <a:cs typeface="+mn-ea"/>
              <a:sym typeface="+mn-lt"/>
            </a:endParaRPr>
          </a:p>
        </p:txBody>
      </p:sp>
      <p:sp>
        <p:nvSpPr>
          <p:cNvPr id="109" name="文本框 108"/>
          <p:cNvSpPr txBox="1"/>
          <p:nvPr/>
        </p:nvSpPr>
        <p:spPr>
          <a:xfrm>
            <a:off x="6729859" y="2757651"/>
            <a:ext cx="5146324" cy="1754326"/>
          </a:xfrm>
          <a:prstGeom prst="rect">
            <a:avLst/>
          </a:prstGeom>
          <a:noFill/>
        </p:spPr>
        <p:txBody>
          <a:bodyPr wrap="square" rtlCol="0">
            <a:spAutoFit/>
          </a:bodyPr>
          <a:lstStyle/>
          <a:p>
            <a:r>
              <a:rPr lang="zh-CN" altLang="en-US" dirty="0">
                <a:solidFill>
                  <a:srgbClr val="4965FF"/>
                </a:solidFill>
                <a:cs typeface="+mn-ea"/>
                <a:sym typeface="+mn-lt"/>
              </a:rPr>
              <a:t>一颗 </a:t>
            </a:r>
            <a:r>
              <a:rPr lang="en-US" altLang="zh-CN" dirty="0" smtClean="0">
                <a:solidFill>
                  <a:srgbClr val="4965FF"/>
                </a:solidFill>
                <a:cs typeface="+mn-ea"/>
                <a:sym typeface="+mn-lt"/>
              </a:rPr>
              <a:t>M</a:t>
            </a:r>
            <a:r>
              <a:rPr lang="zh-CN" altLang="en-US" dirty="0" smtClean="0">
                <a:solidFill>
                  <a:srgbClr val="4965FF"/>
                </a:solidFill>
                <a:cs typeface="+mn-ea"/>
                <a:sym typeface="+mn-lt"/>
              </a:rPr>
              <a:t>阶</a:t>
            </a:r>
            <a:r>
              <a:rPr lang="en-US" altLang="zh-CN" dirty="0" smtClean="0">
                <a:solidFill>
                  <a:srgbClr val="4965FF"/>
                </a:solidFill>
                <a:cs typeface="+mn-ea"/>
                <a:sym typeface="+mn-lt"/>
              </a:rPr>
              <a:t>B-tree</a:t>
            </a:r>
            <a:r>
              <a:rPr lang="zh-CN" altLang="en-US" dirty="0" smtClean="0">
                <a:solidFill>
                  <a:srgbClr val="4965FF"/>
                </a:solidFill>
                <a:cs typeface="+mn-ea"/>
                <a:sym typeface="+mn-lt"/>
              </a:rPr>
              <a:t>的特性：</a:t>
            </a:r>
            <a:endParaRPr lang="en-US" altLang="zh-CN" dirty="0" smtClean="0">
              <a:solidFill>
                <a:srgbClr val="4965FF"/>
              </a:solidFill>
              <a:cs typeface="+mn-ea"/>
              <a:sym typeface="+mn-lt"/>
            </a:endParaRPr>
          </a:p>
          <a:p>
            <a:r>
              <a:rPr lang="zh-CN" altLang="en-US" dirty="0" smtClean="0">
                <a:cs typeface="+mn-ea"/>
                <a:sym typeface="+mn-lt"/>
              </a:rPr>
              <a:t>     </a:t>
            </a:r>
            <a:r>
              <a:rPr lang="en-US" altLang="zh-CN" dirty="0" smtClean="0">
                <a:cs typeface="+mn-ea"/>
                <a:sym typeface="+mn-lt"/>
              </a:rPr>
              <a:t>1</a:t>
            </a:r>
            <a:r>
              <a:rPr lang="en-US" altLang="zh-CN" dirty="0">
                <a:cs typeface="+mn-ea"/>
                <a:sym typeface="+mn-lt"/>
              </a:rPr>
              <a:t>.</a:t>
            </a:r>
            <a:r>
              <a:rPr lang="zh-CN" altLang="en-US" dirty="0" smtClean="0">
                <a:cs typeface="+mn-ea"/>
                <a:sym typeface="+mn-lt"/>
              </a:rPr>
              <a:t>根</a:t>
            </a:r>
            <a:r>
              <a:rPr lang="zh-CN" altLang="en-US" dirty="0">
                <a:cs typeface="+mn-ea"/>
                <a:sym typeface="+mn-lt"/>
              </a:rPr>
              <a:t>节点至少有两个子</a:t>
            </a:r>
            <a:r>
              <a:rPr lang="zh-CN" altLang="en-US" dirty="0" smtClean="0">
                <a:cs typeface="+mn-ea"/>
                <a:sym typeface="+mn-lt"/>
              </a:rPr>
              <a:t>节点</a:t>
            </a:r>
            <a:endParaRPr lang="en-US" altLang="zh-CN" dirty="0" smtClean="0">
              <a:cs typeface="+mn-ea"/>
              <a:sym typeface="+mn-lt"/>
            </a:endParaRPr>
          </a:p>
          <a:p>
            <a:r>
              <a:rPr lang="en-US" altLang="zh-CN" dirty="0">
                <a:cs typeface="+mn-ea"/>
                <a:sym typeface="+mn-lt"/>
              </a:rPr>
              <a:t> </a:t>
            </a:r>
            <a:r>
              <a:rPr lang="en-US" altLang="zh-CN" dirty="0" smtClean="0">
                <a:cs typeface="+mn-ea"/>
                <a:sym typeface="+mn-lt"/>
              </a:rPr>
              <a:t>    2.</a:t>
            </a:r>
            <a:r>
              <a:rPr lang="zh-CN" altLang="en-US" dirty="0" smtClean="0">
                <a:cs typeface="+mn-ea"/>
                <a:sym typeface="+mn-lt"/>
              </a:rPr>
              <a:t>每个</a:t>
            </a:r>
            <a:r>
              <a:rPr lang="zh-CN" altLang="en-US" dirty="0">
                <a:cs typeface="+mn-ea"/>
                <a:sym typeface="+mn-lt"/>
              </a:rPr>
              <a:t>节点有</a:t>
            </a:r>
            <a:r>
              <a:rPr lang="en-US" altLang="zh-CN" dirty="0">
                <a:cs typeface="+mn-ea"/>
                <a:sym typeface="+mn-lt"/>
              </a:rPr>
              <a:t>M-1</a:t>
            </a:r>
            <a:r>
              <a:rPr lang="zh-CN" altLang="en-US" dirty="0">
                <a:cs typeface="+mn-ea"/>
                <a:sym typeface="+mn-lt"/>
              </a:rPr>
              <a:t>个</a:t>
            </a:r>
            <a:r>
              <a:rPr lang="en-US" altLang="zh-CN" dirty="0">
                <a:cs typeface="+mn-ea"/>
                <a:sym typeface="+mn-lt"/>
              </a:rPr>
              <a:t>key</a:t>
            </a:r>
            <a:r>
              <a:rPr lang="zh-CN" altLang="en-US" dirty="0">
                <a:cs typeface="+mn-ea"/>
                <a:sym typeface="+mn-lt"/>
              </a:rPr>
              <a:t>，并且以</a:t>
            </a:r>
            <a:r>
              <a:rPr lang="zh-CN" altLang="en-US" dirty="0" smtClean="0">
                <a:cs typeface="+mn-ea"/>
                <a:sym typeface="+mn-lt"/>
              </a:rPr>
              <a:t>升序排列</a:t>
            </a:r>
            <a:endParaRPr lang="en-US" altLang="zh-CN" dirty="0" smtClean="0">
              <a:cs typeface="+mn-ea"/>
              <a:sym typeface="+mn-lt"/>
            </a:endParaRPr>
          </a:p>
          <a:p>
            <a:r>
              <a:rPr lang="en-US" altLang="zh-CN" dirty="0">
                <a:cs typeface="+mn-ea"/>
                <a:sym typeface="+mn-lt"/>
              </a:rPr>
              <a:t> </a:t>
            </a:r>
            <a:r>
              <a:rPr lang="en-US" altLang="zh-CN" dirty="0" smtClean="0">
                <a:cs typeface="+mn-ea"/>
                <a:sym typeface="+mn-lt"/>
              </a:rPr>
              <a:t>    3.</a:t>
            </a:r>
            <a:r>
              <a:rPr lang="zh-CN" altLang="en-US" dirty="0" smtClean="0">
                <a:cs typeface="+mn-ea"/>
                <a:sym typeface="+mn-lt"/>
              </a:rPr>
              <a:t>位于</a:t>
            </a:r>
            <a:r>
              <a:rPr lang="en-US" altLang="zh-CN" dirty="0">
                <a:cs typeface="+mn-ea"/>
                <a:sym typeface="+mn-lt"/>
              </a:rPr>
              <a:t>n</a:t>
            </a:r>
            <a:r>
              <a:rPr lang="en-US" altLang="zh-CN" dirty="0" smtClean="0">
                <a:cs typeface="+mn-ea"/>
                <a:sym typeface="+mn-lt"/>
              </a:rPr>
              <a:t>-1</a:t>
            </a:r>
            <a:r>
              <a:rPr lang="zh-CN" altLang="en-US" dirty="0" smtClean="0">
                <a:cs typeface="+mn-ea"/>
                <a:sym typeface="+mn-lt"/>
              </a:rPr>
              <a:t>和</a:t>
            </a:r>
            <a:r>
              <a:rPr lang="en-US" altLang="zh-CN" dirty="0">
                <a:cs typeface="+mn-ea"/>
                <a:sym typeface="+mn-lt"/>
              </a:rPr>
              <a:t>n</a:t>
            </a:r>
            <a:r>
              <a:rPr lang="en-US" altLang="zh-CN" dirty="0" smtClean="0">
                <a:cs typeface="+mn-ea"/>
                <a:sym typeface="+mn-lt"/>
              </a:rPr>
              <a:t> </a:t>
            </a:r>
            <a:r>
              <a:rPr lang="en-US" altLang="zh-CN" dirty="0">
                <a:cs typeface="+mn-ea"/>
                <a:sym typeface="+mn-lt"/>
              </a:rPr>
              <a:t>key</a:t>
            </a:r>
            <a:r>
              <a:rPr lang="zh-CN" altLang="en-US" dirty="0">
                <a:cs typeface="+mn-ea"/>
                <a:sym typeface="+mn-lt"/>
              </a:rPr>
              <a:t>的子节点的值</a:t>
            </a:r>
            <a:r>
              <a:rPr lang="zh-CN" altLang="en-US" dirty="0" smtClean="0">
                <a:cs typeface="+mn-ea"/>
                <a:sym typeface="+mn-lt"/>
              </a:rPr>
              <a:t>位于</a:t>
            </a:r>
            <a:r>
              <a:rPr lang="en-US" altLang="zh-CN" dirty="0">
                <a:cs typeface="+mn-ea"/>
                <a:sym typeface="+mn-lt"/>
              </a:rPr>
              <a:t>n</a:t>
            </a:r>
            <a:r>
              <a:rPr lang="en-US" altLang="zh-CN" dirty="0" smtClean="0">
                <a:cs typeface="+mn-ea"/>
                <a:sym typeface="+mn-lt"/>
              </a:rPr>
              <a:t>-1 </a:t>
            </a:r>
            <a:r>
              <a:rPr lang="zh-CN" altLang="en-US" dirty="0" smtClean="0">
                <a:cs typeface="+mn-ea"/>
                <a:sym typeface="+mn-lt"/>
              </a:rPr>
              <a:t>和</a:t>
            </a:r>
            <a:r>
              <a:rPr lang="en-US" altLang="zh-CN" dirty="0">
                <a:cs typeface="+mn-ea"/>
                <a:sym typeface="+mn-lt"/>
              </a:rPr>
              <a:t>n</a:t>
            </a:r>
            <a:r>
              <a:rPr lang="en-US" altLang="zh-CN" dirty="0" smtClean="0">
                <a:cs typeface="+mn-ea"/>
                <a:sym typeface="+mn-lt"/>
              </a:rPr>
              <a:t> </a:t>
            </a:r>
            <a:r>
              <a:rPr lang="en-US" altLang="zh-CN" dirty="0">
                <a:cs typeface="+mn-ea"/>
                <a:sym typeface="+mn-lt"/>
              </a:rPr>
              <a:t>key</a:t>
            </a:r>
            <a:r>
              <a:rPr lang="zh-CN" altLang="en-US" dirty="0">
                <a:cs typeface="+mn-ea"/>
                <a:sym typeface="+mn-lt"/>
              </a:rPr>
              <a:t>对应</a:t>
            </a:r>
            <a:r>
              <a:rPr lang="zh-CN" altLang="en-US" dirty="0" smtClean="0">
                <a:cs typeface="+mn-ea"/>
                <a:sym typeface="+mn-lt"/>
              </a:rPr>
              <a:t>的</a:t>
            </a:r>
            <a:r>
              <a:rPr lang="en-US" altLang="zh-CN" dirty="0" smtClean="0">
                <a:cs typeface="+mn-ea"/>
                <a:sym typeface="+mn-lt"/>
              </a:rPr>
              <a:t>data</a:t>
            </a:r>
            <a:r>
              <a:rPr lang="zh-CN" altLang="en-US" dirty="0" smtClean="0">
                <a:cs typeface="+mn-ea"/>
                <a:sym typeface="+mn-lt"/>
              </a:rPr>
              <a:t>之间</a:t>
            </a:r>
            <a:endParaRPr lang="en-US" altLang="zh-CN" dirty="0" smtClean="0">
              <a:cs typeface="+mn-ea"/>
              <a:sym typeface="+mn-lt"/>
            </a:endParaRPr>
          </a:p>
          <a:p>
            <a:r>
              <a:rPr lang="en-US" altLang="zh-CN" dirty="0">
                <a:cs typeface="+mn-ea"/>
                <a:sym typeface="+mn-lt"/>
              </a:rPr>
              <a:t> </a:t>
            </a:r>
            <a:r>
              <a:rPr lang="en-US" altLang="zh-CN" dirty="0" smtClean="0">
                <a:cs typeface="+mn-ea"/>
                <a:sym typeface="+mn-lt"/>
              </a:rPr>
              <a:t>    4.</a:t>
            </a:r>
            <a:r>
              <a:rPr lang="zh-CN" altLang="en-US" dirty="0" smtClean="0">
                <a:cs typeface="+mn-ea"/>
                <a:sym typeface="+mn-lt"/>
              </a:rPr>
              <a:t>除根节点，其它</a:t>
            </a:r>
            <a:r>
              <a:rPr lang="zh-CN" altLang="en-US" dirty="0">
                <a:cs typeface="+mn-ea"/>
                <a:sym typeface="+mn-lt"/>
              </a:rPr>
              <a:t>节点至少有</a:t>
            </a:r>
            <a:r>
              <a:rPr lang="en-US" altLang="zh-CN" dirty="0">
                <a:cs typeface="+mn-ea"/>
                <a:sym typeface="+mn-lt"/>
              </a:rPr>
              <a:t>M/2</a:t>
            </a:r>
            <a:r>
              <a:rPr lang="zh-CN" altLang="en-US" dirty="0">
                <a:cs typeface="+mn-ea"/>
                <a:sym typeface="+mn-lt"/>
              </a:rPr>
              <a:t>个子节点</a:t>
            </a:r>
          </a:p>
        </p:txBody>
      </p:sp>
      <p:grpSp>
        <p:nvGrpSpPr>
          <p:cNvPr id="81" name="画布 3"/>
          <p:cNvGrpSpPr/>
          <p:nvPr/>
        </p:nvGrpSpPr>
        <p:grpSpPr>
          <a:xfrm>
            <a:off x="312794" y="3321050"/>
            <a:ext cx="6138806" cy="3076575"/>
            <a:chOff x="0" y="0"/>
            <a:chExt cx="6167120" cy="3076575"/>
          </a:xfrm>
        </p:grpSpPr>
        <p:sp>
          <p:nvSpPr>
            <p:cNvPr id="82" name="矩形 81"/>
            <p:cNvSpPr/>
            <p:nvPr/>
          </p:nvSpPr>
          <p:spPr>
            <a:xfrm>
              <a:off x="0" y="0"/>
              <a:ext cx="6167120" cy="3076575"/>
            </a:xfrm>
            <a:prstGeom prst="rect">
              <a:avLst/>
            </a:prstGeom>
          </p:spPr>
          <p:txBody>
            <a:bodyPr/>
            <a:lstStyle/>
            <a:p>
              <a:endParaRPr lang="zh-CN" altLang="en-US">
                <a:cs typeface="+mn-ea"/>
                <a:sym typeface="+mn-lt"/>
              </a:endParaRPr>
            </a:p>
          </p:txBody>
        </p:sp>
        <p:sp>
          <p:nvSpPr>
            <p:cNvPr id="83" name="矩形 82"/>
            <p:cNvSpPr/>
            <p:nvPr/>
          </p:nvSpPr>
          <p:spPr>
            <a:xfrm>
              <a:off x="510987" y="313764"/>
              <a:ext cx="708213" cy="251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sp>
          <p:nvSpPr>
            <p:cNvPr id="84" name="矩形 83"/>
            <p:cNvSpPr/>
            <p:nvPr/>
          </p:nvSpPr>
          <p:spPr>
            <a:xfrm>
              <a:off x="1201976" y="313951"/>
              <a:ext cx="708025"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dirty="0">
                  <a:effectLst/>
                  <a:cs typeface="+mn-ea"/>
                  <a:sym typeface="+mn-lt"/>
                </a:rPr>
                <a:t>15</a:t>
              </a:r>
              <a:endParaRPr lang="zh-CN" sz="1050" kern="100" dirty="0">
                <a:effectLst/>
                <a:cs typeface="+mn-ea"/>
                <a:sym typeface="+mn-lt"/>
              </a:endParaRPr>
            </a:p>
          </p:txBody>
        </p:sp>
        <p:sp>
          <p:nvSpPr>
            <p:cNvPr id="85" name="矩形 84"/>
            <p:cNvSpPr/>
            <p:nvPr/>
          </p:nvSpPr>
          <p:spPr>
            <a:xfrm>
              <a:off x="1919153" y="313951"/>
              <a:ext cx="708025"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sp>
          <p:nvSpPr>
            <p:cNvPr id="86" name="矩形 85"/>
            <p:cNvSpPr/>
            <p:nvPr/>
          </p:nvSpPr>
          <p:spPr>
            <a:xfrm>
              <a:off x="2636329" y="313764"/>
              <a:ext cx="708025"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cs typeface="+mn-ea"/>
                  <a:sym typeface="+mn-lt"/>
                </a:rPr>
                <a:t>56</a:t>
              </a:r>
              <a:endParaRPr lang="zh-CN" sz="1050" kern="100">
                <a:effectLst/>
                <a:cs typeface="+mn-ea"/>
                <a:sym typeface="+mn-lt"/>
              </a:endParaRPr>
            </a:p>
          </p:txBody>
        </p:sp>
        <p:sp>
          <p:nvSpPr>
            <p:cNvPr id="87" name="矩形 86"/>
            <p:cNvSpPr/>
            <p:nvPr/>
          </p:nvSpPr>
          <p:spPr>
            <a:xfrm>
              <a:off x="3353506" y="313951"/>
              <a:ext cx="708025"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sp>
          <p:nvSpPr>
            <p:cNvPr id="88" name="矩形 87"/>
            <p:cNvSpPr/>
            <p:nvPr/>
          </p:nvSpPr>
          <p:spPr>
            <a:xfrm>
              <a:off x="4061531" y="313764"/>
              <a:ext cx="708025"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cs typeface="+mn-ea"/>
                  <a:sym typeface="+mn-lt"/>
                </a:rPr>
                <a:t>77</a:t>
              </a:r>
              <a:endParaRPr lang="zh-CN" sz="1050" kern="100">
                <a:effectLst/>
                <a:cs typeface="+mn-ea"/>
                <a:sym typeface="+mn-lt"/>
              </a:endParaRPr>
            </a:p>
          </p:txBody>
        </p:sp>
        <p:sp>
          <p:nvSpPr>
            <p:cNvPr id="89" name="矩形 88"/>
            <p:cNvSpPr/>
            <p:nvPr/>
          </p:nvSpPr>
          <p:spPr>
            <a:xfrm>
              <a:off x="4778708" y="313764"/>
              <a:ext cx="708025"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sp>
          <p:nvSpPr>
            <p:cNvPr id="90" name="矩形 89"/>
            <p:cNvSpPr/>
            <p:nvPr/>
          </p:nvSpPr>
          <p:spPr>
            <a:xfrm>
              <a:off x="1201928" y="555624"/>
              <a:ext cx="707390"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dirty="0">
                  <a:effectLst/>
                  <a:cs typeface="+mn-ea"/>
                  <a:sym typeface="+mn-lt"/>
                </a:rPr>
                <a:t>Data</a:t>
              </a:r>
              <a:endParaRPr lang="zh-CN" sz="1050" kern="100" dirty="0">
                <a:effectLst/>
                <a:cs typeface="+mn-ea"/>
                <a:sym typeface="+mn-lt"/>
              </a:endParaRPr>
            </a:p>
          </p:txBody>
        </p:sp>
        <p:sp>
          <p:nvSpPr>
            <p:cNvPr id="91" name="矩形 90"/>
            <p:cNvSpPr/>
            <p:nvPr/>
          </p:nvSpPr>
          <p:spPr>
            <a:xfrm>
              <a:off x="2636260" y="564589"/>
              <a:ext cx="707390"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dirty="0">
                  <a:effectLst/>
                  <a:cs typeface="+mn-ea"/>
                  <a:sym typeface="+mn-lt"/>
                </a:rPr>
                <a:t>Data</a:t>
              </a:r>
              <a:endParaRPr lang="zh-CN" sz="1050" kern="100" dirty="0">
                <a:effectLst/>
                <a:cs typeface="+mn-ea"/>
                <a:sym typeface="+mn-lt"/>
              </a:endParaRPr>
            </a:p>
          </p:txBody>
        </p:sp>
        <p:sp>
          <p:nvSpPr>
            <p:cNvPr id="92" name="矩形 91"/>
            <p:cNvSpPr/>
            <p:nvPr/>
          </p:nvSpPr>
          <p:spPr>
            <a:xfrm>
              <a:off x="4061461" y="555624"/>
              <a:ext cx="707390"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cs typeface="+mn-ea"/>
                  <a:sym typeface="+mn-lt"/>
                </a:rPr>
                <a:t>Data</a:t>
              </a:r>
              <a:endParaRPr lang="zh-CN" sz="1050" kern="100">
                <a:effectLst/>
                <a:cs typeface="+mn-ea"/>
                <a:sym typeface="+mn-lt"/>
              </a:endParaRPr>
            </a:p>
          </p:txBody>
        </p:sp>
        <p:cxnSp>
          <p:nvCxnSpPr>
            <p:cNvPr id="93" name="直接箭头连接符 92"/>
            <p:cNvCxnSpPr/>
            <p:nvPr/>
          </p:nvCxnSpPr>
          <p:spPr>
            <a:xfrm flipH="1">
              <a:off x="555811" y="591670"/>
              <a:ext cx="322730" cy="815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85" idx="2"/>
              <a:endCxn id="102" idx="0"/>
            </p:cNvCxnSpPr>
            <p:nvPr/>
          </p:nvCxnSpPr>
          <p:spPr>
            <a:xfrm>
              <a:off x="2273056" y="564776"/>
              <a:ext cx="334604" cy="869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3683887" y="564776"/>
              <a:ext cx="959831" cy="860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a:off x="5073538" y="618564"/>
              <a:ext cx="592156" cy="726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233082" y="1425388"/>
              <a:ext cx="609600" cy="295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cs typeface="+mn-ea"/>
                  <a:sym typeface="+mn-lt"/>
                </a:rPr>
                <a:t>…….</a:t>
              </a:r>
              <a:endParaRPr lang="zh-CN" sz="1050" kern="100">
                <a:effectLst/>
                <a:cs typeface="+mn-ea"/>
                <a:sym typeface="+mn-lt"/>
              </a:endParaRPr>
            </a:p>
          </p:txBody>
        </p:sp>
        <p:sp>
          <p:nvSpPr>
            <p:cNvPr id="98" name="矩形 97"/>
            <p:cNvSpPr/>
            <p:nvPr/>
          </p:nvSpPr>
          <p:spPr>
            <a:xfrm>
              <a:off x="5397459" y="1389530"/>
              <a:ext cx="608965"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cs typeface="+mn-ea"/>
                  <a:sym typeface="+mn-lt"/>
                </a:rPr>
                <a:t>……</a:t>
              </a:r>
              <a:endParaRPr lang="zh-CN" sz="1200">
                <a:effectLst/>
                <a:cs typeface="+mn-ea"/>
                <a:sym typeface="+mn-lt"/>
              </a:endParaRPr>
            </a:p>
          </p:txBody>
        </p:sp>
        <p:sp>
          <p:nvSpPr>
            <p:cNvPr id="99" name="矩形 98"/>
            <p:cNvSpPr/>
            <p:nvPr/>
          </p:nvSpPr>
          <p:spPr>
            <a:xfrm>
              <a:off x="4348590" y="1434355"/>
              <a:ext cx="608965"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cs typeface="+mn-ea"/>
                  <a:sym typeface="+mn-lt"/>
                </a:rPr>
                <a:t>……</a:t>
              </a:r>
              <a:endParaRPr lang="zh-CN" sz="1200">
                <a:effectLst/>
                <a:cs typeface="+mn-ea"/>
                <a:sym typeface="+mn-lt"/>
              </a:endParaRPr>
            </a:p>
          </p:txBody>
        </p:sp>
        <p:sp>
          <p:nvSpPr>
            <p:cNvPr id="100" name="矩形 99"/>
            <p:cNvSpPr/>
            <p:nvPr/>
          </p:nvSpPr>
          <p:spPr>
            <a:xfrm>
              <a:off x="1085433" y="1434353"/>
              <a:ext cx="608965"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 </a:t>
              </a:r>
              <a:endParaRPr lang="zh-CN" sz="1200">
                <a:effectLst/>
                <a:cs typeface="+mn-ea"/>
                <a:sym typeface="+mn-lt"/>
              </a:endParaRPr>
            </a:p>
          </p:txBody>
        </p:sp>
        <p:sp>
          <p:nvSpPr>
            <p:cNvPr id="101" name="矩形 100"/>
            <p:cNvSpPr/>
            <p:nvPr/>
          </p:nvSpPr>
          <p:spPr>
            <a:xfrm>
              <a:off x="1694368" y="1434353"/>
              <a:ext cx="608965"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20</a:t>
              </a:r>
              <a:endParaRPr lang="zh-CN" sz="1200">
                <a:effectLst/>
                <a:cs typeface="+mn-ea"/>
                <a:sym typeface="+mn-lt"/>
              </a:endParaRPr>
            </a:p>
          </p:txBody>
        </p:sp>
        <p:sp>
          <p:nvSpPr>
            <p:cNvPr id="102" name="矩形 101"/>
            <p:cNvSpPr/>
            <p:nvPr/>
          </p:nvSpPr>
          <p:spPr>
            <a:xfrm>
              <a:off x="2303303" y="1434353"/>
              <a:ext cx="608965"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 </a:t>
              </a:r>
              <a:endParaRPr lang="zh-CN" sz="1200">
                <a:effectLst/>
                <a:cs typeface="+mn-ea"/>
                <a:sym typeface="+mn-lt"/>
              </a:endParaRPr>
            </a:p>
          </p:txBody>
        </p:sp>
        <p:sp>
          <p:nvSpPr>
            <p:cNvPr id="103" name="矩形 102"/>
            <p:cNvSpPr/>
            <p:nvPr/>
          </p:nvSpPr>
          <p:spPr>
            <a:xfrm>
              <a:off x="2921868" y="1425388"/>
              <a:ext cx="608965"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cs typeface="+mn-ea"/>
                  <a:sym typeface="+mn-lt"/>
                </a:rPr>
                <a:t>49</a:t>
              </a:r>
              <a:endParaRPr lang="zh-CN" sz="1200">
                <a:effectLst/>
                <a:cs typeface="+mn-ea"/>
                <a:sym typeface="+mn-lt"/>
              </a:endParaRPr>
            </a:p>
          </p:txBody>
        </p:sp>
        <p:sp>
          <p:nvSpPr>
            <p:cNvPr id="104" name="矩形 103"/>
            <p:cNvSpPr/>
            <p:nvPr/>
          </p:nvSpPr>
          <p:spPr>
            <a:xfrm>
              <a:off x="3530804" y="1425388"/>
              <a:ext cx="608965"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 </a:t>
              </a:r>
              <a:endParaRPr lang="zh-CN" sz="1200">
                <a:effectLst/>
                <a:cs typeface="+mn-ea"/>
                <a:sym typeface="+mn-lt"/>
              </a:endParaRPr>
            </a:p>
          </p:txBody>
        </p:sp>
        <p:sp>
          <p:nvSpPr>
            <p:cNvPr id="105" name="矩形 104"/>
            <p:cNvSpPr/>
            <p:nvPr/>
          </p:nvSpPr>
          <p:spPr>
            <a:xfrm>
              <a:off x="1712255" y="1729630"/>
              <a:ext cx="590815"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cs typeface="+mn-ea"/>
                  <a:sym typeface="+mn-lt"/>
                </a:rPr>
                <a:t>Data</a:t>
              </a:r>
              <a:endParaRPr lang="zh-CN" sz="1050" kern="100">
                <a:effectLst/>
                <a:cs typeface="+mn-ea"/>
                <a:sym typeface="+mn-lt"/>
              </a:endParaRPr>
            </a:p>
          </p:txBody>
        </p:sp>
        <p:sp>
          <p:nvSpPr>
            <p:cNvPr id="106" name="矩形 105"/>
            <p:cNvSpPr/>
            <p:nvPr/>
          </p:nvSpPr>
          <p:spPr>
            <a:xfrm>
              <a:off x="2921660" y="1720665"/>
              <a:ext cx="628360"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cs typeface="+mn-ea"/>
                  <a:sym typeface="+mn-lt"/>
                </a:rPr>
                <a:t>Data</a:t>
              </a:r>
              <a:endParaRPr lang="zh-CN" sz="1050" kern="100">
                <a:effectLst/>
                <a:cs typeface="+mn-ea"/>
                <a:sym typeface="+mn-lt"/>
              </a:endParaRPr>
            </a:p>
          </p:txBody>
        </p:sp>
      </p:grpSp>
      <p:sp>
        <p:nvSpPr>
          <p:cNvPr id="112" name="文本框 111"/>
          <p:cNvSpPr txBox="1"/>
          <p:nvPr/>
        </p:nvSpPr>
        <p:spPr>
          <a:xfrm>
            <a:off x="901700" y="1761438"/>
            <a:ext cx="9961668" cy="646331"/>
          </a:xfrm>
          <a:prstGeom prst="rect">
            <a:avLst/>
          </a:prstGeom>
          <a:noFill/>
        </p:spPr>
        <p:txBody>
          <a:bodyPr wrap="square" rtlCol="0">
            <a:spAutoFit/>
          </a:bodyPr>
          <a:lstStyle/>
          <a:p>
            <a:r>
              <a:rPr lang="en-US" altLang="zh-CN" dirty="0" smtClean="0">
                <a:cs typeface="+mn-ea"/>
                <a:sym typeface="+mn-lt"/>
              </a:rPr>
              <a:t>       B-Tree</a:t>
            </a:r>
            <a:r>
              <a:rPr lang="zh-CN" altLang="en-US" dirty="0">
                <a:cs typeface="+mn-ea"/>
                <a:sym typeface="+mn-lt"/>
              </a:rPr>
              <a:t>的节点是一个二元组</a:t>
            </a:r>
            <a:r>
              <a:rPr lang="en-US" altLang="zh-CN" dirty="0">
                <a:cs typeface="+mn-ea"/>
                <a:sym typeface="+mn-lt"/>
              </a:rPr>
              <a:t>[key, data]</a:t>
            </a:r>
            <a:r>
              <a:rPr lang="zh-CN" altLang="en-US" dirty="0">
                <a:cs typeface="+mn-ea"/>
                <a:sym typeface="+mn-lt"/>
              </a:rPr>
              <a:t>，</a:t>
            </a:r>
            <a:r>
              <a:rPr lang="en-US" altLang="zh-CN" dirty="0">
                <a:cs typeface="+mn-ea"/>
                <a:sym typeface="+mn-lt"/>
              </a:rPr>
              <a:t>key</a:t>
            </a:r>
            <a:r>
              <a:rPr lang="zh-CN" altLang="en-US" dirty="0">
                <a:cs typeface="+mn-ea"/>
                <a:sym typeface="+mn-lt"/>
              </a:rPr>
              <a:t>为记录的键值，</a:t>
            </a:r>
            <a:r>
              <a:rPr lang="en-US" altLang="zh-CN" dirty="0" smtClean="0">
                <a:cs typeface="+mn-ea"/>
                <a:sym typeface="+mn-lt"/>
              </a:rPr>
              <a:t>data</a:t>
            </a:r>
            <a:r>
              <a:rPr lang="zh-CN" altLang="en-US" dirty="0" smtClean="0">
                <a:cs typeface="+mn-ea"/>
                <a:sym typeface="+mn-lt"/>
              </a:rPr>
              <a:t>为键</a:t>
            </a:r>
            <a:r>
              <a:rPr lang="en-US" altLang="zh-CN" dirty="0">
                <a:cs typeface="+mn-ea"/>
                <a:sym typeface="+mn-lt"/>
              </a:rPr>
              <a:t>key</a:t>
            </a:r>
            <a:r>
              <a:rPr lang="zh-CN" altLang="en-US" dirty="0">
                <a:cs typeface="+mn-ea"/>
                <a:sym typeface="+mn-lt"/>
              </a:rPr>
              <a:t>对应的数据。节点左右各有一个指针，分别指向下一层左右两个节点。</a:t>
            </a:r>
          </a:p>
        </p:txBody>
      </p:sp>
    </p:spTree>
    <p:extLst>
      <p:ext uri="{BB962C8B-B14F-4D97-AF65-F5344CB8AC3E}">
        <p14:creationId xmlns:p14="http://schemas.microsoft.com/office/powerpoint/2010/main" val="991549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4965FF"/>
                </a:solidFill>
                <a:cs typeface="+mn-ea"/>
                <a:sym typeface="+mn-lt"/>
              </a:rPr>
              <a:t>B+TREE</a:t>
            </a:r>
            <a:r>
              <a:rPr lang="zh-CN" altLang="en-US" dirty="0">
                <a:solidFill>
                  <a:srgbClr val="4965FF"/>
                </a:solidFill>
                <a:cs typeface="+mn-ea"/>
                <a:sym typeface="+mn-lt"/>
              </a:rPr>
              <a:t>结构</a:t>
            </a:r>
          </a:p>
        </p:txBody>
      </p:sp>
      <p:sp>
        <p:nvSpPr>
          <p:cNvPr id="5" name="文本框 4"/>
          <p:cNvSpPr txBox="1"/>
          <p:nvPr/>
        </p:nvSpPr>
        <p:spPr>
          <a:xfrm>
            <a:off x="1003381" y="1246563"/>
            <a:ext cx="9169400" cy="1200329"/>
          </a:xfrm>
          <a:prstGeom prst="rect">
            <a:avLst/>
          </a:prstGeom>
          <a:noFill/>
        </p:spPr>
        <p:txBody>
          <a:bodyPr wrap="square" rtlCol="0">
            <a:spAutoFit/>
          </a:bodyPr>
          <a:lstStyle/>
          <a:p>
            <a:r>
              <a:rPr lang="en-US" altLang="zh-CN" dirty="0" smtClean="0">
                <a:cs typeface="+mn-ea"/>
                <a:sym typeface="+mn-lt"/>
              </a:rPr>
              <a:t>B+ tree</a:t>
            </a:r>
            <a:r>
              <a:rPr lang="zh-CN" altLang="en-US" dirty="0" smtClean="0">
                <a:cs typeface="+mn-ea"/>
                <a:sym typeface="+mn-lt"/>
              </a:rPr>
              <a:t>是</a:t>
            </a:r>
            <a:r>
              <a:rPr lang="en-US" altLang="zh-CN" dirty="0" smtClean="0">
                <a:cs typeface="+mn-ea"/>
                <a:sym typeface="+mn-lt"/>
              </a:rPr>
              <a:t>BTREE</a:t>
            </a:r>
            <a:r>
              <a:rPr lang="zh-CN" altLang="en-US" dirty="0" smtClean="0">
                <a:cs typeface="+mn-ea"/>
                <a:sym typeface="+mn-lt"/>
              </a:rPr>
              <a:t>的一种变形树，与</a:t>
            </a:r>
            <a:r>
              <a:rPr lang="en-US" altLang="zh-CN" dirty="0" smtClean="0">
                <a:cs typeface="+mn-ea"/>
                <a:sym typeface="+mn-lt"/>
              </a:rPr>
              <a:t>BTREE</a:t>
            </a:r>
            <a:r>
              <a:rPr lang="zh-CN" altLang="en-US" dirty="0" smtClean="0">
                <a:cs typeface="+mn-ea"/>
                <a:sym typeface="+mn-lt"/>
              </a:rPr>
              <a:t>的差异在于：</a:t>
            </a:r>
            <a:endParaRPr lang="en-US" altLang="zh-CN" dirty="0" smtClean="0">
              <a:cs typeface="+mn-ea"/>
              <a:sym typeface="+mn-lt"/>
            </a:endParaRPr>
          </a:p>
          <a:p>
            <a:r>
              <a:rPr lang="en-US" altLang="zh-CN" dirty="0">
                <a:cs typeface="+mn-ea"/>
                <a:sym typeface="+mn-lt"/>
              </a:rPr>
              <a:t> </a:t>
            </a:r>
            <a:r>
              <a:rPr lang="en-US" altLang="zh-CN" dirty="0" smtClean="0">
                <a:cs typeface="+mn-ea"/>
                <a:sym typeface="+mn-lt"/>
              </a:rPr>
              <a:t>  1.</a:t>
            </a:r>
            <a:r>
              <a:rPr lang="zh-CN" altLang="en-US" dirty="0" smtClean="0">
                <a:cs typeface="+mn-ea"/>
                <a:sym typeface="+mn-lt"/>
              </a:rPr>
              <a:t>有</a:t>
            </a:r>
            <a:r>
              <a:rPr lang="en-US" altLang="zh-CN" dirty="0" smtClean="0">
                <a:cs typeface="+mn-ea"/>
                <a:sym typeface="+mn-lt"/>
              </a:rPr>
              <a:t>n</a:t>
            </a:r>
            <a:r>
              <a:rPr lang="zh-CN" altLang="en-US" dirty="0" smtClean="0">
                <a:cs typeface="+mn-ea"/>
                <a:sym typeface="+mn-lt"/>
              </a:rPr>
              <a:t>个子</a:t>
            </a:r>
            <a:r>
              <a:rPr lang="zh-CN" altLang="en-US" dirty="0">
                <a:cs typeface="+mn-ea"/>
                <a:sym typeface="+mn-lt"/>
              </a:rPr>
              <a:t>结点的结点必然</a:t>
            </a:r>
            <a:r>
              <a:rPr lang="zh-CN" altLang="en-US" dirty="0" smtClean="0">
                <a:cs typeface="+mn-ea"/>
                <a:sym typeface="+mn-lt"/>
              </a:rPr>
              <a:t>有</a:t>
            </a:r>
            <a:r>
              <a:rPr lang="en-US" altLang="zh-CN" dirty="0">
                <a:cs typeface="+mn-ea"/>
                <a:sym typeface="+mn-lt"/>
              </a:rPr>
              <a:t>n</a:t>
            </a:r>
            <a:r>
              <a:rPr lang="zh-CN" altLang="en-US" dirty="0" smtClean="0">
                <a:cs typeface="+mn-ea"/>
                <a:sym typeface="+mn-lt"/>
              </a:rPr>
              <a:t>个</a:t>
            </a:r>
            <a:r>
              <a:rPr lang="en-US" altLang="zh-CN" dirty="0" smtClean="0">
                <a:cs typeface="+mn-ea"/>
                <a:sym typeface="+mn-lt"/>
              </a:rPr>
              <a:t>key</a:t>
            </a:r>
          </a:p>
          <a:p>
            <a:r>
              <a:rPr lang="en-US" altLang="zh-CN" dirty="0" smtClean="0">
                <a:cs typeface="+mn-ea"/>
                <a:sym typeface="+mn-lt"/>
              </a:rPr>
              <a:t>   2.</a:t>
            </a:r>
            <a:r>
              <a:rPr lang="zh-CN" altLang="en-US" dirty="0">
                <a:cs typeface="+mn-ea"/>
                <a:sym typeface="+mn-lt"/>
              </a:rPr>
              <a:t>非叶结点仅具有索引作用，跟记录有关的信息均存放在叶结点</a:t>
            </a:r>
            <a:r>
              <a:rPr lang="zh-CN" altLang="en-US" dirty="0" smtClean="0">
                <a:cs typeface="+mn-ea"/>
                <a:sym typeface="+mn-lt"/>
              </a:rPr>
              <a:t>中</a:t>
            </a:r>
            <a:endParaRPr lang="en-US" altLang="zh-CN" dirty="0" smtClean="0">
              <a:cs typeface="+mn-ea"/>
              <a:sym typeface="+mn-lt"/>
            </a:endParaRPr>
          </a:p>
          <a:p>
            <a:r>
              <a:rPr lang="en-US" altLang="zh-CN" dirty="0">
                <a:cs typeface="+mn-ea"/>
                <a:sym typeface="+mn-lt"/>
              </a:rPr>
              <a:t> </a:t>
            </a:r>
            <a:r>
              <a:rPr lang="en-US" altLang="zh-CN" dirty="0" smtClean="0">
                <a:cs typeface="+mn-ea"/>
                <a:sym typeface="+mn-lt"/>
              </a:rPr>
              <a:t>  3.</a:t>
            </a:r>
            <a:r>
              <a:rPr lang="zh-CN" altLang="en-US" dirty="0">
                <a:cs typeface="+mn-ea"/>
                <a:sym typeface="+mn-lt"/>
              </a:rPr>
              <a:t>树的所有叶结点构成一个有序链表，可以按照关键码排序的次序遍历全部记录。</a:t>
            </a:r>
          </a:p>
        </p:txBody>
      </p:sp>
      <p:grpSp>
        <p:nvGrpSpPr>
          <p:cNvPr id="6" name="画布 59"/>
          <p:cNvGrpSpPr/>
          <p:nvPr/>
        </p:nvGrpSpPr>
        <p:grpSpPr>
          <a:xfrm>
            <a:off x="312794" y="3135167"/>
            <a:ext cx="5937698" cy="3038475"/>
            <a:chOff x="0" y="0"/>
            <a:chExt cx="5937698" cy="3038475"/>
          </a:xfrm>
        </p:grpSpPr>
        <p:sp>
          <p:nvSpPr>
            <p:cNvPr id="7" name="矩形 6"/>
            <p:cNvSpPr/>
            <p:nvPr/>
          </p:nvSpPr>
          <p:spPr>
            <a:xfrm>
              <a:off x="0" y="0"/>
              <a:ext cx="5937250" cy="3038475"/>
            </a:xfrm>
            <a:prstGeom prst="rect">
              <a:avLst/>
            </a:prstGeom>
          </p:spPr>
          <p:txBody>
            <a:bodyPr/>
            <a:lstStyle/>
            <a:p>
              <a:endParaRPr lang="zh-CN" altLang="en-US">
                <a:cs typeface="+mn-ea"/>
                <a:sym typeface="+mn-lt"/>
              </a:endParaRPr>
            </a:p>
          </p:txBody>
        </p:sp>
        <p:sp>
          <p:nvSpPr>
            <p:cNvPr id="8" name="矩形 7"/>
            <p:cNvSpPr/>
            <p:nvPr/>
          </p:nvSpPr>
          <p:spPr>
            <a:xfrm>
              <a:off x="1318515" y="313951"/>
              <a:ext cx="708025"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cs typeface="+mn-ea"/>
                  <a:sym typeface="+mn-lt"/>
                </a:rPr>
                <a:t>15</a:t>
              </a:r>
              <a:endParaRPr lang="zh-CN" sz="1050" kern="100">
                <a:effectLst/>
                <a:cs typeface="+mn-ea"/>
                <a:sym typeface="+mn-lt"/>
              </a:endParaRPr>
            </a:p>
          </p:txBody>
        </p:sp>
        <p:sp>
          <p:nvSpPr>
            <p:cNvPr id="9" name="矩形 8"/>
            <p:cNvSpPr/>
            <p:nvPr/>
          </p:nvSpPr>
          <p:spPr>
            <a:xfrm>
              <a:off x="2035692" y="313951"/>
              <a:ext cx="708025"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sp>
          <p:nvSpPr>
            <p:cNvPr id="10" name="矩形 9"/>
            <p:cNvSpPr/>
            <p:nvPr/>
          </p:nvSpPr>
          <p:spPr>
            <a:xfrm>
              <a:off x="2752868" y="313764"/>
              <a:ext cx="708025"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cs typeface="+mn-ea"/>
                  <a:sym typeface="+mn-lt"/>
                </a:rPr>
                <a:t>56</a:t>
              </a:r>
              <a:endParaRPr lang="zh-CN" sz="1050" kern="100">
                <a:effectLst/>
                <a:cs typeface="+mn-ea"/>
                <a:sym typeface="+mn-lt"/>
              </a:endParaRPr>
            </a:p>
          </p:txBody>
        </p:sp>
        <p:sp>
          <p:nvSpPr>
            <p:cNvPr id="11" name="矩形 10"/>
            <p:cNvSpPr/>
            <p:nvPr/>
          </p:nvSpPr>
          <p:spPr>
            <a:xfrm>
              <a:off x="3470045" y="313951"/>
              <a:ext cx="708025"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sp>
          <p:nvSpPr>
            <p:cNvPr id="12" name="矩形 11"/>
            <p:cNvSpPr/>
            <p:nvPr/>
          </p:nvSpPr>
          <p:spPr>
            <a:xfrm>
              <a:off x="4178070" y="313764"/>
              <a:ext cx="708025"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cs typeface="+mn-ea"/>
                  <a:sym typeface="+mn-lt"/>
                </a:rPr>
                <a:t>77</a:t>
              </a:r>
              <a:endParaRPr lang="zh-CN" sz="1050" kern="100">
                <a:effectLst/>
                <a:cs typeface="+mn-ea"/>
                <a:sym typeface="+mn-lt"/>
              </a:endParaRPr>
            </a:p>
          </p:txBody>
        </p:sp>
        <p:sp>
          <p:nvSpPr>
            <p:cNvPr id="13" name="矩形 12"/>
            <p:cNvSpPr/>
            <p:nvPr/>
          </p:nvSpPr>
          <p:spPr>
            <a:xfrm>
              <a:off x="4691789" y="313764"/>
              <a:ext cx="708025"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cxnSp>
          <p:nvCxnSpPr>
            <p:cNvPr id="14" name="直接箭头连接符 13"/>
            <p:cNvCxnSpPr>
              <a:stCxn id="9" idx="2"/>
              <a:endCxn id="21" idx="0"/>
            </p:cNvCxnSpPr>
            <p:nvPr/>
          </p:nvCxnSpPr>
          <p:spPr>
            <a:xfrm flipH="1">
              <a:off x="1612696" y="564776"/>
              <a:ext cx="777009" cy="869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endCxn id="18" idx="0"/>
            </p:cNvCxnSpPr>
            <p:nvPr/>
          </p:nvCxnSpPr>
          <p:spPr>
            <a:xfrm>
              <a:off x="3863789" y="591670"/>
              <a:ext cx="627580" cy="833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endCxn id="17" idx="0"/>
            </p:cNvCxnSpPr>
            <p:nvPr/>
          </p:nvCxnSpPr>
          <p:spPr>
            <a:xfrm>
              <a:off x="5010785" y="519878"/>
              <a:ext cx="622431" cy="869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328733" y="1389530"/>
              <a:ext cx="608965"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cs typeface="+mn-ea"/>
                  <a:sym typeface="+mn-lt"/>
                </a:rPr>
                <a:t>……</a:t>
              </a:r>
              <a:endParaRPr lang="zh-CN" sz="1200">
                <a:effectLst/>
                <a:cs typeface="+mn-ea"/>
                <a:sym typeface="+mn-lt"/>
              </a:endParaRPr>
            </a:p>
          </p:txBody>
        </p:sp>
        <p:sp>
          <p:nvSpPr>
            <p:cNvPr id="18" name="矩形 17"/>
            <p:cNvSpPr/>
            <p:nvPr/>
          </p:nvSpPr>
          <p:spPr>
            <a:xfrm>
              <a:off x="4187225" y="1425389"/>
              <a:ext cx="608965"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cs typeface="+mn-ea"/>
                  <a:sym typeface="+mn-lt"/>
                </a:rPr>
                <a:t>……</a:t>
              </a:r>
              <a:endParaRPr lang="zh-CN" sz="1200">
                <a:effectLst/>
                <a:cs typeface="+mn-ea"/>
                <a:sym typeface="+mn-lt"/>
              </a:endParaRPr>
            </a:p>
          </p:txBody>
        </p:sp>
        <p:sp>
          <p:nvSpPr>
            <p:cNvPr id="19" name="矩形 18"/>
            <p:cNvSpPr/>
            <p:nvPr/>
          </p:nvSpPr>
          <p:spPr>
            <a:xfrm>
              <a:off x="90343" y="1439008"/>
              <a:ext cx="608965" cy="286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dirty="0">
                  <a:effectLst/>
                  <a:cs typeface="+mn-ea"/>
                  <a:sym typeface="+mn-lt"/>
                </a:rPr>
                <a:t>15</a:t>
              </a:r>
              <a:endParaRPr lang="zh-CN" sz="1200" dirty="0">
                <a:effectLst/>
                <a:cs typeface="+mn-ea"/>
                <a:sym typeface="+mn-lt"/>
              </a:endParaRPr>
            </a:p>
          </p:txBody>
        </p:sp>
        <p:sp>
          <p:nvSpPr>
            <p:cNvPr id="20" name="矩形 19"/>
            <p:cNvSpPr/>
            <p:nvPr/>
          </p:nvSpPr>
          <p:spPr>
            <a:xfrm>
              <a:off x="699278" y="1434353"/>
              <a:ext cx="608965"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 </a:t>
              </a:r>
              <a:endParaRPr lang="zh-CN" sz="1200">
                <a:effectLst/>
                <a:cs typeface="+mn-ea"/>
                <a:sym typeface="+mn-lt"/>
              </a:endParaRPr>
            </a:p>
          </p:txBody>
        </p:sp>
        <p:sp>
          <p:nvSpPr>
            <p:cNvPr id="21" name="矩形 20"/>
            <p:cNvSpPr/>
            <p:nvPr/>
          </p:nvSpPr>
          <p:spPr>
            <a:xfrm>
              <a:off x="1308213" y="1434353"/>
              <a:ext cx="608965"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20</a:t>
              </a:r>
              <a:endParaRPr lang="zh-CN" sz="1200">
                <a:effectLst/>
                <a:cs typeface="+mn-ea"/>
                <a:sym typeface="+mn-lt"/>
              </a:endParaRPr>
            </a:p>
          </p:txBody>
        </p:sp>
        <p:sp>
          <p:nvSpPr>
            <p:cNvPr id="22" name="矩形 21"/>
            <p:cNvSpPr/>
            <p:nvPr/>
          </p:nvSpPr>
          <p:spPr>
            <a:xfrm>
              <a:off x="1926778" y="1438088"/>
              <a:ext cx="608965"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 </a:t>
              </a:r>
              <a:endParaRPr lang="zh-CN" sz="1200">
                <a:effectLst/>
                <a:cs typeface="+mn-ea"/>
                <a:sym typeface="+mn-lt"/>
              </a:endParaRPr>
            </a:p>
          </p:txBody>
        </p:sp>
        <p:sp>
          <p:nvSpPr>
            <p:cNvPr id="23" name="矩形 22"/>
            <p:cNvSpPr/>
            <p:nvPr/>
          </p:nvSpPr>
          <p:spPr>
            <a:xfrm>
              <a:off x="2535714" y="1438088"/>
              <a:ext cx="608965"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49</a:t>
              </a:r>
              <a:endParaRPr lang="zh-CN" sz="1200">
                <a:effectLst/>
                <a:cs typeface="+mn-ea"/>
                <a:sym typeface="+mn-lt"/>
              </a:endParaRPr>
            </a:p>
          </p:txBody>
        </p:sp>
        <p:sp>
          <p:nvSpPr>
            <p:cNvPr id="24" name="矩形 23"/>
            <p:cNvSpPr/>
            <p:nvPr/>
          </p:nvSpPr>
          <p:spPr>
            <a:xfrm>
              <a:off x="3156282" y="1438089"/>
              <a:ext cx="608965"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en-US" sz="1200">
                  <a:effectLst/>
                  <a:cs typeface="+mn-ea"/>
                  <a:sym typeface="+mn-lt"/>
                </a:rPr>
                <a:t> </a:t>
              </a:r>
              <a:endParaRPr lang="zh-CN" sz="1200">
                <a:effectLst/>
                <a:cs typeface="+mn-ea"/>
                <a:sym typeface="+mn-lt"/>
              </a:endParaRPr>
            </a:p>
          </p:txBody>
        </p:sp>
        <p:cxnSp>
          <p:nvCxnSpPr>
            <p:cNvPr id="25" name="直接箭头连接符 24"/>
            <p:cNvCxnSpPr>
              <a:stCxn id="20" idx="2"/>
            </p:cNvCxnSpPr>
            <p:nvPr/>
          </p:nvCxnSpPr>
          <p:spPr>
            <a:xfrm flipH="1">
              <a:off x="735052" y="1729628"/>
              <a:ext cx="268633" cy="520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90350" y="2259812"/>
              <a:ext cx="608330"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15</a:t>
              </a:r>
              <a:endParaRPr lang="zh-CN" sz="1200">
                <a:effectLst/>
                <a:cs typeface="+mn-ea"/>
                <a:sym typeface="+mn-lt"/>
              </a:endParaRPr>
            </a:p>
          </p:txBody>
        </p:sp>
        <p:sp>
          <p:nvSpPr>
            <p:cNvPr id="27" name="矩形 26"/>
            <p:cNvSpPr/>
            <p:nvPr/>
          </p:nvSpPr>
          <p:spPr>
            <a:xfrm>
              <a:off x="711380" y="2259812"/>
              <a:ext cx="608330"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76200">
                <a:spcAft>
                  <a:spcPts val="0"/>
                </a:spcAft>
              </a:pPr>
              <a:r>
                <a:rPr lang="en-US" sz="1200">
                  <a:effectLst/>
                  <a:cs typeface="+mn-ea"/>
                  <a:sym typeface="+mn-lt"/>
                </a:rPr>
                <a:t>18</a:t>
              </a:r>
              <a:endParaRPr lang="zh-CN" sz="1200">
                <a:effectLst/>
                <a:cs typeface="+mn-ea"/>
                <a:sym typeface="+mn-lt"/>
              </a:endParaRPr>
            </a:p>
          </p:txBody>
        </p:sp>
        <p:sp>
          <p:nvSpPr>
            <p:cNvPr id="28" name="矩形 27"/>
            <p:cNvSpPr/>
            <p:nvPr/>
          </p:nvSpPr>
          <p:spPr>
            <a:xfrm>
              <a:off x="90350" y="2554959"/>
              <a:ext cx="608330"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data</a:t>
              </a:r>
              <a:endParaRPr lang="zh-CN" sz="1200">
                <a:effectLst/>
                <a:cs typeface="+mn-ea"/>
                <a:sym typeface="+mn-lt"/>
              </a:endParaRPr>
            </a:p>
          </p:txBody>
        </p:sp>
        <p:sp>
          <p:nvSpPr>
            <p:cNvPr id="29" name="矩形 28"/>
            <p:cNvSpPr/>
            <p:nvPr/>
          </p:nvSpPr>
          <p:spPr>
            <a:xfrm>
              <a:off x="711380" y="2554959"/>
              <a:ext cx="608330"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data</a:t>
              </a:r>
              <a:endParaRPr lang="zh-CN" sz="1200">
                <a:effectLst/>
                <a:cs typeface="+mn-ea"/>
                <a:sym typeface="+mn-lt"/>
              </a:endParaRPr>
            </a:p>
          </p:txBody>
        </p:sp>
        <p:cxnSp>
          <p:nvCxnSpPr>
            <p:cNvPr id="30" name="直接箭头连接符 29"/>
            <p:cNvCxnSpPr/>
            <p:nvPr/>
          </p:nvCxnSpPr>
          <p:spPr>
            <a:xfrm>
              <a:off x="2276808" y="1748728"/>
              <a:ext cx="1" cy="520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632283" y="2278925"/>
              <a:ext cx="608330" cy="294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20</a:t>
              </a:r>
              <a:endParaRPr lang="zh-CN" sz="1200">
                <a:effectLst/>
                <a:cs typeface="+mn-ea"/>
                <a:sym typeface="+mn-lt"/>
              </a:endParaRPr>
            </a:p>
          </p:txBody>
        </p:sp>
        <p:sp>
          <p:nvSpPr>
            <p:cNvPr id="32" name="矩形 31"/>
            <p:cNvSpPr/>
            <p:nvPr/>
          </p:nvSpPr>
          <p:spPr>
            <a:xfrm>
              <a:off x="2253313" y="2278925"/>
              <a:ext cx="608330" cy="294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73025">
                <a:spcAft>
                  <a:spcPts val="0"/>
                </a:spcAft>
              </a:pPr>
              <a:r>
                <a:rPr lang="en-US" sz="1200">
                  <a:effectLst/>
                  <a:cs typeface="+mn-ea"/>
                  <a:sym typeface="+mn-lt"/>
                </a:rPr>
                <a:t>30</a:t>
              </a:r>
              <a:endParaRPr lang="zh-CN" sz="1200">
                <a:effectLst/>
                <a:cs typeface="+mn-ea"/>
                <a:sym typeface="+mn-lt"/>
              </a:endParaRPr>
            </a:p>
          </p:txBody>
        </p:sp>
        <p:sp>
          <p:nvSpPr>
            <p:cNvPr id="33" name="矩形 32"/>
            <p:cNvSpPr/>
            <p:nvPr/>
          </p:nvSpPr>
          <p:spPr>
            <a:xfrm>
              <a:off x="1632283" y="2574184"/>
              <a:ext cx="608330" cy="294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data</a:t>
              </a:r>
              <a:endParaRPr lang="zh-CN" sz="1200">
                <a:effectLst/>
                <a:cs typeface="+mn-ea"/>
                <a:sym typeface="+mn-lt"/>
              </a:endParaRPr>
            </a:p>
          </p:txBody>
        </p:sp>
        <p:sp>
          <p:nvSpPr>
            <p:cNvPr id="34" name="矩形 33"/>
            <p:cNvSpPr/>
            <p:nvPr/>
          </p:nvSpPr>
          <p:spPr>
            <a:xfrm>
              <a:off x="2253313" y="2574184"/>
              <a:ext cx="608330" cy="294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data</a:t>
              </a:r>
              <a:endParaRPr lang="zh-CN" sz="1200">
                <a:effectLst/>
                <a:cs typeface="+mn-ea"/>
                <a:sym typeface="+mn-lt"/>
              </a:endParaRPr>
            </a:p>
          </p:txBody>
        </p:sp>
        <p:cxnSp>
          <p:nvCxnSpPr>
            <p:cNvPr id="35" name="直接箭头连接符 34"/>
            <p:cNvCxnSpPr/>
            <p:nvPr/>
          </p:nvCxnSpPr>
          <p:spPr>
            <a:xfrm>
              <a:off x="3541059" y="1748633"/>
              <a:ext cx="346226" cy="529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3242759" y="2287890"/>
              <a:ext cx="608330" cy="294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49</a:t>
              </a:r>
              <a:endParaRPr lang="zh-CN" sz="1200">
                <a:effectLst/>
                <a:cs typeface="+mn-ea"/>
                <a:sym typeface="+mn-lt"/>
              </a:endParaRPr>
            </a:p>
          </p:txBody>
        </p:sp>
        <p:sp>
          <p:nvSpPr>
            <p:cNvPr id="37" name="矩形 36"/>
            <p:cNvSpPr/>
            <p:nvPr/>
          </p:nvSpPr>
          <p:spPr>
            <a:xfrm>
              <a:off x="3863789" y="2287890"/>
              <a:ext cx="608330" cy="294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73025">
                <a:spcAft>
                  <a:spcPts val="0"/>
                </a:spcAft>
              </a:pPr>
              <a:r>
                <a:rPr lang="en-US" sz="1200">
                  <a:effectLst/>
                  <a:cs typeface="+mn-ea"/>
                  <a:sym typeface="+mn-lt"/>
                </a:rPr>
                <a:t>50</a:t>
              </a:r>
              <a:endParaRPr lang="zh-CN" sz="1200">
                <a:effectLst/>
                <a:cs typeface="+mn-ea"/>
                <a:sym typeface="+mn-lt"/>
              </a:endParaRPr>
            </a:p>
          </p:txBody>
        </p:sp>
        <p:sp>
          <p:nvSpPr>
            <p:cNvPr id="38" name="矩形 37"/>
            <p:cNvSpPr/>
            <p:nvPr/>
          </p:nvSpPr>
          <p:spPr>
            <a:xfrm>
              <a:off x="3242759" y="2583149"/>
              <a:ext cx="608330" cy="294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data</a:t>
              </a:r>
              <a:endParaRPr lang="zh-CN" sz="1200">
                <a:effectLst/>
                <a:cs typeface="+mn-ea"/>
                <a:sym typeface="+mn-lt"/>
              </a:endParaRPr>
            </a:p>
          </p:txBody>
        </p:sp>
        <p:sp>
          <p:nvSpPr>
            <p:cNvPr id="39" name="矩形 38"/>
            <p:cNvSpPr/>
            <p:nvPr/>
          </p:nvSpPr>
          <p:spPr>
            <a:xfrm>
              <a:off x="3863789" y="2583149"/>
              <a:ext cx="608330" cy="294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data</a:t>
              </a:r>
              <a:endParaRPr lang="zh-CN" sz="1200">
                <a:effectLst/>
                <a:cs typeface="+mn-ea"/>
                <a:sym typeface="+mn-lt"/>
              </a:endParaRPr>
            </a:p>
          </p:txBody>
        </p:sp>
        <p:cxnSp>
          <p:nvCxnSpPr>
            <p:cNvPr id="40" name="直接箭头连接符 39"/>
            <p:cNvCxnSpPr/>
            <p:nvPr/>
          </p:nvCxnSpPr>
          <p:spPr>
            <a:xfrm>
              <a:off x="1319710" y="2554949"/>
              <a:ext cx="292985" cy="18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2886524" y="2583157"/>
              <a:ext cx="3562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4" name="文本框 43"/>
          <p:cNvSpPr txBox="1"/>
          <p:nvPr/>
        </p:nvSpPr>
        <p:spPr>
          <a:xfrm>
            <a:off x="6553200" y="3263900"/>
            <a:ext cx="5245100" cy="2585323"/>
          </a:xfrm>
          <a:prstGeom prst="rect">
            <a:avLst/>
          </a:prstGeom>
          <a:noFill/>
        </p:spPr>
        <p:txBody>
          <a:bodyPr wrap="square" rtlCol="0">
            <a:spAutoFit/>
          </a:bodyPr>
          <a:lstStyle/>
          <a:p>
            <a:r>
              <a:rPr lang="en-US" altLang="zh-CN" dirty="0" err="1" smtClean="0">
                <a:solidFill>
                  <a:srgbClr val="4965FF"/>
                </a:solidFill>
                <a:cs typeface="+mn-ea"/>
                <a:sym typeface="+mn-lt"/>
              </a:rPr>
              <a:t>B+tree</a:t>
            </a:r>
            <a:r>
              <a:rPr lang="zh-CN" altLang="en-US" dirty="0" smtClean="0">
                <a:solidFill>
                  <a:srgbClr val="4965FF"/>
                </a:solidFill>
                <a:cs typeface="+mn-ea"/>
                <a:sym typeface="+mn-lt"/>
              </a:rPr>
              <a:t>的特点：</a:t>
            </a:r>
            <a:endParaRPr lang="en-US" altLang="zh-CN" dirty="0" smtClean="0">
              <a:solidFill>
                <a:srgbClr val="4965FF"/>
              </a:solidFill>
              <a:cs typeface="+mn-ea"/>
              <a:sym typeface="+mn-lt"/>
            </a:endParaRPr>
          </a:p>
          <a:p>
            <a:r>
              <a:rPr lang="zh-CN" altLang="en-US" dirty="0" smtClean="0">
                <a:cs typeface="+mn-ea"/>
                <a:sym typeface="+mn-lt"/>
              </a:rPr>
              <a:t>    </a:t>
            </a:r>
            <a:r>
              <a:rPr lang="en-US" altLang="zh-CN" dirty="0" smtClean="0">
                <a:cs typeface="+mn-ea"/>
                <a:sym typeface="+mn-lt"/>
              </a:rPr>
              <a:t>1.</a:t>
            </a:r>
            <a:r>
              <a:rPr lang="zh-CN" altLang="en-US" dirty="0" smtClean="0">
                <a:cs typeface="+mn-ea"/>
                <a:sym typeface="+mn-lt"/>
              </a:rPr>
              <a:t>由于</a:t>
            </a:r>
            <a:r>
              <a:rPr lang="en-US" altLang="zh-CN" dirty="0">
                <a:cs typeface="+mn-ea"/>
                <a:sym typeface="+mn-lt"/>
              </a:rPr>
              <a:t>B+</a:t>
            </a:r>
            <a:r>
              <a:rPr lang="zh-CN" altLang="en-US" dirty="0">
                <a:cs typeface="+mn-ea"/>
                <a:sym typeface="+mn-lt"/>
              </a:rPr>
              <a:t>树在内部节点上不包含数据信息，因此在内存页中能够存放更多的</a:t>
            </a:r>
            <a:r>
              <a:rPr lang="en-US" altLang="zh-CN" dirty="0">
                <a:cs typeface="+mn-ea"/>
                <a:sym typeface="+mn-lt"/>
              </a:rPr>
              <a:t>key</a:t>
            </a:r>
            <a:r>
              <a:rPr lang="zh-CN" altLang="en-US" dirty="0">
                <a:cs typeface="+mn-ea"/>
                <a:sym typeface="+mn-lt"/>
              </a:rPr>
              <a:t>。 数据存放的更加紧密，具有更好的空间局部性。因此访问叶子节点上关联的数据也具有更好的缓存命中率。</a:t>
            </a:r>
          </a:p>
          <a:p>
            <a:r>
              <a:rPr lang="en-US" altLang="zh-CN" dirty="0" smtClean="0">
                <a:cs typeface="+mn-ea"/>
                <a:sym typeface="+mn-lt"/>
              </a:rPr>
              <a:t>     2.B</a:t>
            </a:r>
            <a:r>
              <a:rPr lang="en-US" altLang="zh-CN" dirty="0">
                <a:cs typeface="+mn-ea"/>
                <a:sym typeface="+mn-lt"/>
              </a:rPr>
              <a:t>+</a:t>
            </a:r>
            <a:r>
              <a:rPr lang="zh-CN" altLang="en-US" dirty="0">
                <a:cs typeface="+mn-ea"/>
                <a:sym typeface="+mn-lt"/>
              </a:rPr>
              <a:t>树的叶子结点都是相链的，因此对整棵树</a:t>
            </a:r>
            <a:r>
              <a:rPr lang="zh-CN" altLang="en-US" dirty="0" smtClean="0">
                <a:cs typeface="+mn-ea"/>
                <a:sym typeface="+mn-lt"/>
              </a:rPr>
              <a:t>的</a:t>
            </a:r>
            <a:r>
              <a:rPr lang="zh-CN" altLang="en-US" dirty="0">
                <a:cs typeface="+mn-ea"/>
                <a:sym typeface="+mn-lt"/>
              </a:rPr>
              <a:t>遍历</a:t>
            </a:r>
            <a:r>
              <a:rPr lang="zh-CN" altLang="en-US" dirty="0" smtClean="0">
                <a:cs typeface="+mn-ea"/>
                <a:sym typeface="+mn-lt"/>
              </a:rPr>
              <a:t>只需</a:t>
            </a:r>
            <a:r>
              <a:rPr lang="zh-CN" altLang="en-US" dirty="0">
                <a:cs typeface="+mn-ea"/>
                <a:sym typeface="+mn-lt"/>
              </a:rPr>
              <a:t>要一次线性遍历叶子结点即可。而且由于数据顺序排列并且相连，所以便于区间查找和搜索</a:t>
            </a:r>
            <a:r>
              <a:rPr lang="zh-CN" altLang="en-US" dirty="0" smtClean="0">
                <a:cs typeface="+mn-ea"/>
                <a:sym typeface="+mn-lt"/>
              </a:rPr>
              <a:t>。</a:t>
            </a:r>
            <a:endParaRPr lang="zh-CN" altLang="en-US" dirty="0">
              <a:cs typeface="+mn-ea"/>
              <a:sym typeface="+mn-lt"/>
            </a:endParaRPr>
          </a:p>
        </p:txBody>
      </p:sp>
    </p:spTree>
    <p:extLst>
      <p:ext uri="{BB962C8B-B14F-4D97-AF65-F5344CB8AC3E}">
        <p14:creationId xmlns:p14="http://schemas.microsoft.com/office/powerpoint/2010/main" val="40294969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cs typeface="+mn-ea"/>
                <a:sym typeface="+mn-lt"/>
              </a:rPr>
              <a:t>为什么选择</a:t>
            </a:r>
            <a:r>
              <a:rPr lang="en-US" altLang="zh-CN" dirty="0" err="1" smtClean="0">
                <a:latin typeface="+mn-lt"/>
                <a:ea typeface="+mn-ea"/>
                <a:cs typeface="+mn-ea"/>
                <a:sym typeface="+mn-lt"/>
              </a:rPr>
              <a:t>B+tree</a:t>
            </a:r>
            <a:r>
              <a:rPr lang="en-US" altLang="zh-CN" dirty="0" smtClean="0">
                <a:latin typeface="+mn-lt"/>
                <a:ea typeface="+mn-ea"/>
                <a:cs typeface="+mn-ea"/>
                <a:sym typeface="+mn-lt"/>
              </a:rPr>
              <a:t>/B-Tree</a:t>
            </a:r>
            <a:r>
              <a:rPr lang="zh-CN" altLang="en-US" dirty="0" smtClean="0">
                <a:latin typeface="+mn-lt"/>
                <a:ea typeface="+mn-ea"/>
                <a:cs typeface="+mn-ea"/>
                <a:sym typeface="+mn-lt"/>
              </a:rPr>
              <a:t>作为索引的实现？</a:t>
            </a:r>
            <a:endParaRPr lang="zh-CN" altLang="en-US" dirty="0">
              <a:latin typeface="+mn-lt"/>
              <a:ea typeface="+mn-ea"/>
              <a:cs typeface="+mn-ea"/>
              <a:sym typeface="+mn-lt"/>
            </a:endParaRPr>
          </a:p>
        </p:txBody>
      </p:sp>
      <p:grpSp>
        <p:nvGrpSpPr>
          <p:cNvPr id="3" name="组合 2"/>
          <p:cNvGrpSpPr/>
          <p:nvPr/>
        </p:nvGrpSpPr>
        <p:grpSpPr>
          <a:xfrm>
            <a:off x="698087" y="1126620"/>
            <a:ext cx="10604500" cy="1671597"/>
            <a:chOff x="698087" y="1467442"/>
            <a:chExt cx="10604500" cy="1671597"/>
          </a:xfrm>
        </p:grpSpPr>
        <p:sp>
          <p:nvSpPr>
            <p:cNvPr id="4" name="文本框 3"/>
            <p:cNvSpPr txBox="1"/>
            <p:nvPr/>
          </p:nvSpPr>
          <p:spPr>
            <a:xfrm>
              <a:off x="698087" y="1938710"/>
              <a:ext cx="10604500" cy="1200329"/>
            </a:xfrm>
            <a:prstGeom prst="rect">
              <a:avLst/>
            </a:prstGeom>
            <a:noFill/>
          </p:spPr>
          <p:txBody>
            <a:bodyPr wrap="square" rtlCol="0">
              <a:spAutoFit/>
            </a:bodyPr>
            <a:lstStyle/>
            <a:p>
              <a:r>
                <a:rPr lang="zh-CN" altLang="en-US" dirty="0" smtClean="0">
                  <a:cs typeface="+mn-ea"/>
                  <a:sym typeface="+mn-lt"/>
                </a:rPr>
                <a:t>         由于</a:t>
              </a:r>
              <a:r>
                <a:rPr lang="zh-CN" altLang="en-US" dirty="0">
                  <a:cs typeface="+mn-ea"/>
                  <a:sym typeface="+mn-lt"/>
                </a:rPr>
                <a:t>存储介质的特性，磁盘本身存取就比主存慢很多，再加上机械运动耗费，磁盘的存取速度往往是主存的几百分分之一，因此为了提高效率，要尽量减少磁盘</a:t>
              </a:r>
              <a:r>
                <a:rPr lang="en-US" altLang="zh-CN" dirty="0">
                  <a:cs typeface="+mn-ea"/>
                  <a:sym typeface="+mn-lt"/>
                </a:rPr>
                <a:t>I/O</a:t>
              </a:r>
              <a:r>
                <a:rPr lang="zh-CN" altLang="en-US" dirty="0" smtClean="0">
                  <a:cs typeface="+mn-ea"/>
                  <a:sym typeface="+mn-lt"/>
                </a:rPr>
                <a:t>。所以</a:t>
              </a:r>
              <a:r>
                <a:rPr lang="zh-CN" altLang="en-US" dirty="0">
                  <a:solidFill>
                    <a:schemeClr val="accent2"/>
                  </a:solidFill>
                  <a:cs typeface="+mn-ea"/>
                  <a:sym typeface="+mn-lt"/>
                </a:rPr>
                <a:t>操作系统</a:t>
              </a:r>
              <a:r>
                <a:rPr lang="zh-CN" altLang="en-US" dirty="0" smtClean="0">
                  <a:solidFill>
                    <a:schemeClr val="accent2"/>
                  </a:solidFill>
                  <a:cs typeface="+mn-ea"/>
                  <a:sym typeface="+mn-lt"/>
                </a:rPr>
                <a:t>一</a:t>
              </a:r>
              <a:r>
                <a:rPr lang="zh-CN" altLang="en-US" dirty="0">
                  <a:solidFill>
                    <a:schemeClr val="accent2"/>
                  </a:solidFill>
                  <a:cs typeface="+mn-ea"/>
                  <a:sym typeface="+mn-lt"/>
                </a:rPr>
                <a:t>次会读一</a:t>
              </a:r>
              <a:r>
                <a:rPr lang="zh-CN" altLang="en-US" dirty="0" smtClean="0">
                  <a:solidFill>
                    <a:schemeClr val="accent2"/>
                  </a:solidFill>
                  <a:cs typeface="+mn-ea"/>
                  <a:sym typeface="+mn-lt"/>
                </a:rPr>
                <a:t>页或者几页的数据。通常</a:t>
              </a:r>
              <a:r>
                <a:rPr lang="zh-CN" altLang="en-US" dirty="0">
                  <a:solidFill>
                    <a:schemeClr val="accent2"/>
                  </a:solidFill>
                  <a:cs typeface="+mn-ea"/>
                  <a:sym typeface="+mn-lt"/>
                </a:rPr>
                <a:t>，一页数据是</a:t>
              </a:r>
              <a:r>
                <a:rPr lang="en-US" altLang="zh-CN" dirty="0">
                  <a:solidFill>
                    <a:schemeClr val="accent2"/>
                  </a:solidFill>
                  <a:cs typeface="+mn-ea"/>
                  <a:sym typeface="+mn-lt"/>
                </a:rPr>
                <a:t>4K</a:t>
              </a:r>
              <a:r>
                <a:rPr lang="zh-CN" altLang="en-US" dirty="0" smtClean="0">
                  <a:cs typeface="+mn-ea"/>
                  <a:sym typeface="+mn-lt"/>
                </a:rPr>
                <a:t>。这样做的主要依据</a:t>
              </a:r>
              <a:r>
                <a:rPr lang="zh-CN" altLang="en-US" dirty="0" smtClean="0">
                  <a:solidFill>
                    <a:schemeClr val="accent2"/>
                  </a:solidFill>
                  <a:cs typeface="+mn-ea"/>
                  <a:sym typeface="+mn-lt"/>
                </a:rPr>
                <a:t>局部性</a:t>
              </a:r>
              <a:r>
                <a:rPr lang="zh-CN" altLang="en-US" dirty="0">
                  <a:solidFill>
                    <a:schemeClr val="accent2"/>
                  </a:solidFill>
                  <a:cs typeface="+mn-ea"/>
                  <a:sym typeface="+mn-lt"/>
                </a:rPr>
                <a:t>原理：当一个数据被用到时，其附近的数据也</a:t>
              </a:r>
              <a:r>
                <a:rPr lang="zh-CN" altLang="en-US" dirty="0" smtClean="0">
                  <a:solidFill>
                    <a:schemeClr val="accent2"/>
                  </a:solidFill>
                  <a:cs typeface="+mn-ea"/>
                  <a:sym typeface="+mn-lt"/>
                </a:rPr>
                <a:t>通常会马上被使用。</a:t>
              </a:r>
            </a:p>
          </p:txBody>
        </p:sp>
        <p:sp>
          <p:nvSpPr>
            <p:cNvPr id="11" name="文本框 10"/>
            <p:cNvSpPr txBox="1"/>
            <p:nvPr/>
          </p:nvSpPr>
          <p:spPr>
            <a:xfrm>
              <a:off x="698087" y="1467442"/>
              <a:ext cx="2133519" cy="368300"/>
            </a:xfrm>
            <a:prstGeom prst="rect">
              <a:avLst/>
            </a:prstGeom>
            <a:noFill/>
          </p:spPr>
          <p:txBody>
            <a:bodyPr wrap="square" rtlCol="0">
              <a:spAutoFit/>
            </a:bodyPr>
            <a:lstStyle/>
            <a:p>
              <a:r>
                <a:rPr lang="zh-CN" altLang="en-US" dirty="0">
                  <a:solidFill>
                    <a:srgbClr val="4965FF"/>
                  </a:solidFill>
                  <a:cs typeface="+mn-ea"/>
                  <a:sym typeface="+mn-lt"/>
                </a:rPr>
                <a:t>磁盘预</a:t>
              </a:r>
              <a:r>
                <a:rPr lang="zh-CN" altLang="en-US" dirty="0" smtClean="0">
                  <a:solidFill>
                    <a:srgbClr val="4965FF"/>
                  </a:solidFill>
                  <a:cs typeface="+mn-ea"/>
                  <a:sym typeface="+mn-lt"/>
                </a:rPr>
                <a:t>读：</a:t>
              </a:r>
              <a:endParaRPr lang="zh-CN" altLang="en-US" dirty="0">
                <a:solidFill>
                  <a:srgbClr val="4965FF"/>
                </a:solidFill>
                <a:cs typeface="+mn-ea"/>
                <a:sym typeface="+mn-lt"/>
              </a:endParaRPr>
            </a:p>
          </p:txBody>
        </p:sp>
      </p:grpSp>
      <p:sp>
        <p:nvSpPr>
          <p:cNvPr id="361" name="文本框 360"/>
          <p:cNvSpPr txBox="1"/>
          <p:nvPr/>
        </p:nvSpPr>
        <p:spPr>
          <a:xfrm>
            <a:off x="698087" y="3768821"/>
            <a:ext cx="8936145" cy="369332"/>
          </a:xfrm>
          <a:prstGeom prst="rect">
            <a:avLst/>
          </a:prstGeom>
          <a:noFill/>
        </p:spPr>
        <p:txBody>
          <a:bodyPr wrap="square" rtlCol="0">
            <a:spAutoFit/>
          </a:bodyPr>
          <a:lstStyle/>
          <a:p>
            <a:r>
              <a:rPr lang="zh-CN" altLang="en-US" dirty="0" smtClean="0">
                <a:solidFill>
                  <a:srgbClr val="4965FF"/>
                </a:solidFill>
              </a:rPr>
              <a:t>评价一个数据结构作为索引的优劣最重要的指标</a:t>
            </a:r>
            <a:r>
              <a:rPr lang="en-US" altLang="zh-CN" dirty="0" smtClean="0">
                <a:solidFill>
                  <a:srgbClr val="4965FF"/>
                </a:solidFill>
              </a:rPr>
              <a:t>------</a:t>
            </a:r>
            <a:r>
              <a:rPr lang="zh-CN" altLang="en-US" dirty="0"/>
              <a:t>磁盘</a:t>
            </a:r>
            <a:r>
              <a:rPr lang="en-US" altLang="zh-CN" dirty="0"/>
              <a:t>I/O</a:t>
            </a:r>
            <a:r>
              <a:rPr lang="zh-CN" altLang="en-US" dirty="0"/>
              <a:t>操作次数的渐进复杂度</a:t>
            </a:r>
            <a:endParaRPr lang="zh-CN" altLang="en-US" dirty="0">
              <a:solidFill>
                <a:srgbClr val="4965FF"/>
              </a:solidFill>
            </a:endParaRPr>
          </a:p>
        </p:txBody>
      </p:sp>
      <p:sp>
        <p:nvSpPr>
          <p:cNvPr id="5" name="矩形 4"/>
          <p:cNvSpPr/>
          <p:nvPr/>
        </p:nvSpPr>
        <p:spPr>
          <a:xfrm>
            <a:off x="908129" y="4370093"/>
            <a:ext cx="9359904" cy="1477328"/>
          </a:xfrm>
          <a:prstGeom prst="rect">
            <a:avLst/>
          </a:prstGeom>
        </p:spPr>
        <p:txBody>
          <a:bodyPr wrap="square">
            <a:spAutoFit/>
          </a:bodyPr>
          <a:lstStyle/>
          <a:p>
            <a:r>
              <a:rPr lang="zh-CN" altLang="en-US" dirty="0"/>
              <a:t>一般来说，索引本身也很大，不可能全部存储在内存中，因此索引往往以索引文件的形式存储的磁盘上。这样的话，索引查找过程中就要产生磁盘</a:t>
            </a:r>
            <a:r>
              <a:rPr lang="en-US" altLang="zh-CN" dirty="0"/>
              <a:t>I/O</a:t>
            </a:r>
            <a:r>
              <a:rPr lang="zh-CN" altLang="en-US" dirty="0"/>
              <a:t>消耗，相对于内存存取，</a:t>
            </a:r>
            <a:r>
              <a:rPr lang="en-US" altLang="zh-CN" dirty="0"/>
              <a:t>I/O</a:t>
            </a:r>
            <a:r>
              <a:rPr lang="zh-CN" altLang="en-US" dirty="0"/>
              <a:t>存取的消耗要高几个数量级，所以评价一个数据结构作为索引的优劣最重要的指标就是在查找过程中磁盘</a:t>
            </a:r>
            <a:r>
              <a:rPr lang="en-US" altLang="zh-CN" dirty="0"/>
              <a:t>I/O</a:t>
            </a:r>
            <a:r>
              <a:rPr lang="zh-CN" altLang="en-US" dirty="0"/>
              <a:t>操作次数的渐进复杂度。换句话说，</a:t>
            </a:r>
            <a:r>
              <a:rPr lang="zh-CN" altLang="en-US" dirty="0">
                <a:solidFill>
                  <a:schemeClr val="accent2"/>
                </a:solidFill>
              </a:rPr>
              <a:t>索引的结构组织要尽量减少查找过程中磁盘</a:t>
            </a:r>
            <a:r>
              <a:rPr lang="en-US" altLang="zh-CN" dirty="0">
                <a:solidFill>
                  <a:schemeClr val="accent2"/>
                </a:solidFill>
              </a:rPr>
              <a:t>I/O</a:t>
            </a:r>
            <a:r>
              <a:rPr lang="zh-CN" altLang="en-US" dirty="0">
                <a:solidFill>
                  <a:schemeClr val="accent2"/>
                </a:solidFill>
              </a:rPr>
              <a:t>的存取次数。</a:t>
            </a:r>
          </a:p>
        </p:txBody>
      </p:sp>
    </p:spTree>
    <p:extLst>
      <p:ext uri="{BB962C8B-B14F-4D97-AF65-F5344CB8AC3E}">
        <p14:creationId xmlns:p14="http://schemas.microsoft.com/office/powerpoint/2010/main" val="17289242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示例一：</a:t>
            </a:r>
            <a:endParaRPr lang="zh-CN" altLang="en-US" dirty="0"/>
          </a:p>
        </p:txBody>
      </p:sp>
      <p:pic>
        <p:nvPicPr>
          <p:cNvPr id="5" name="图片 4"/>
          <p:cNvPicPr>
            <a:picLocks noChangeAspect="1"/>
          </p:cNvPicPr>
          <p:nvPr/>
        </p:nvPicPr>
        <p:blipFill>
          <a:blip r:embed="rId2"/>
          <a:stretch>
            <a:fillRect/>
          </a:stretch>
        </p:blipFill>
        <p:spPr>
          <a:xfrm>
            <a:off x="1841796" y="2148559"/>
            <a:ext cx="8057143" cy="600000"/>
          </a:xfrm>
          <a:prstGeom prst="rect">
            <a:avLst/>
          </a:prstGeom>
        </p:spPr>
      </p:pic>
      <p:pic>
        <p:nvPicPr>
          <p:cNvPr id="6" name="图片 5"/>
          <p:cNvPicPr>
            <a:picLocks noChangeAspect="1"/>
          </p:cNvPicPr>
          <p:nvPr/>
        </p:nvPicPr>
        <p:blipFill>
          <a:blip r:embed="rId3"/>
          <a:stretch>
            <a:fillRect/>
          </a:stretch>
        </p:blipFill>
        <p:spPr>
          <a:xfrm>
            <a:off x="1841796" y="5123701"/>
            <a:ext cx="8295238" cy="885714"/>
          </a:xfrm>
          <a:prstGeom prst="rect">
            <a:avLst/>
          </a:prstGeom>
        </p:spPr>
      </p:pic>
      <p:sp>
        <p:nvSpPr>
          <p:cNvPr id="7" name="文本框 6"/>
          <p:cNvSpPr txBox="1"/>
          <p:nvPr/>
        </p:nvSpPr>
        <p:spPr>
          <a:xfrm>
            <a:off x="558140" y="1270660"/>
            <a:ext cx="2707574" cy="400110"/>
          </a:xfrm>
          <a:prstGeom prst="rect">
            <a:avLst/>
          </a:prstGeom>
          <a:noFill/>
        </p:spPr>
        <p:txBody>
          <a:bodyPr wrap="square" rtlCol="0">
            <a:spAutoFit/>
          </a:bodyPr>
          <a:lstStyle/>
          <a:p>
            <a:r>
              <a:rPr lang="zh-CN" altLang="en-US" sz="2000" b="1" dirty="0">
                <a:solidFill>
                  <a:srgbClr val="4965FF"/>
                </a:solidFill>
                <a:latin typeface="+mn-ea"/>
              </a:rPr>
              <a:t>没有</a:t>
            </a:r>
            <a:r>
              <a:rPr lang="zh-CN" altLang="en-US" sz="2000" b="1" dirty="0" smtClean="0">
                <a:solidFill>
                  <a:srgbClr val="4965FF"/>
                </a:solidFill>
                <a:latin typeface="+mn-ea"/>
              </a:rPr>
              <a:t>对</a:t>
            </a:r>
            <a:r>
              <a:rPr lang="en-US" altLang="zh-CN" sz="2000" b="1" dirty="0" smtClean="0">
                <a:solidFill>
                  <a:srgbClr val="4965FF"/>
                </a:solidFill>
                <a:latin typeface="+mn-ea"/>
              </a:rPr>
              <a:t>id</a:t>
            </a:r>
            <a:r>
              <a:rPr lang="zh-CN" altLang="en-US" sz="2000" b="1" dirty="0" smtClean="0">
                <a:solidFill>
                  <a:srgbClr val="4965FF"/>
                </a:solidFill>
                <a:latin typeface="+mn-ea"/>
              </a:rPr>
              <a:t>加主键</a:t>
            </a:r>
            <a:endParaRPr lang="zh-CN" altLang="en-US" sz="2000" b="1" dirty="0">
              <a:solidFill>
                <a:srgbClr val="4965FF"/>
              </a:solidFill>
              <a:latin typeface="+mn-ea"/>
            </a:endParaRPr>
          </a:p>
        </p:txBody>
      </p:sp>
      <p:sp>
        <p:nvSpPr>
          <p:cNvPr id="8" name="文本框 7"/>
          <p:cNvSpPr txBox="1"/>
          <p:nvPr/>
        </p:nvSpPr>
        <p:spPr>
          <a:xfrm>
            <a:off x="558140" y="4344390"/>
            <a:ext cx="2707574" cy="400110"/>
          </a:xfrm>
          <a:prstGeom prst="rect">
            <a:avLst/>
          </a:prstGeom>
          <a:noFill/>
        </p:spPr>
        <p:txBody>
          <a:bodyPr wrap="square" rtlCol="0">
            <a:spAutoFit/>
          </a:bodyPr>
          <a:lstStyle/>
          <a:p>
            <a:r>
              <a:rPr lang="zh-CN" altLang="en-US" sz="2000" b="1" dirty="0" smtClean="0">
                <a:solidFill>
                  <a:srgbClr val="4965FF"/>
                </a:solidFill>
                <a:latin typeface="+mn-ea"/>
              </a:rPr>
              <a:t>对</a:t>
            </a:r>
            <a:r>
              <a:rPr lang="en-US" altLang="zh-CN" sz="2000" b="1" dirty="0" smtClean="0">
                <a:solidFill>
                  <a:srgbClr val="4965FF"/>
                </a:solidFill>
                <a:latin typeface="+mn-ea"/>
              </a:rPr>
              <a:t>id</a:t>
            </a:r>
            <a:r>
              <a:rPr lang="zh-CN" altLang="en-US" sz="2000" b="1" dirty="0" smtClean="0">
                <a:solidFill>
                  <a:srgbClr val="4965FF"/>
                </a:solidFill>
                <a:latin typeface="+mn-ea"/>
              </a:rPr>
              <a:t>加主键之后</a:t>
            </a:r>
            <a:endParaRPr lang="zh-CN" altLang="en-US" sz="2000" b="1" dirty="0">
              <a:solidFill>
                <a:srgbClr val="4965FF"/>
              </a:solidFill>
              <a:latin typeface="+mn-ea"/>
            </a:endParaRPr>
          </a:p>
        </p:txBody>
      </p:sp>
    </p:spTree>
    <p:extLst>
      <p:ext uri="{BB962C8B-B14F-4D97-AF65-F5344CB8AC3E}">
        <p14:creationId xmlns:p14="http://schemas.microsoft.com/office/powerpoint/2010/main" val="946069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cs typeface="+mn-ea"/>
                <a:sym typeface="+mn-lt"/>
              </a:rPr>
              <a:t>为什么选择</a:t>
            </a:r>
            <a:r>
              <a:rPr lang="en-US" altLang="zh-CN" dirty="0" err="1" smtClean="0">
                <a:latin typeface="+mn-lt"/>
                <a:ea typeface="+mn-ea"/>
                <a:cs typeface="+mn-ea"/>
                <a:sym typeface="+mn-lt"/>
              </a:rPr>
              <a:t>B+tree</a:t>
            </a:r>
            <a:r>
              <a:rPr lang="en-US" altLang="zh-CN" dirty="0" smtClean="0">
                <a:latin typeface="+mn-lt"/>
                <a:ea typeface="+mn-ea"/>
                <a:cs typeface="+mn-ea"/>
                <a:sym typeface="+mn-lt"/>
              </a:rPr>
              <a:t>/B-Tree</a:t>
            </a:r>
            <a:r>
              <a:rPr lang="zh-CN" altLang="en-US" dirty="0" smtClean="0">
                <a:latin typeface="+mn-lt"/>
                <a:ea typeface="+mn-ea"/>
                <a:cs typeface="+mn-ea"/>
                <a:sym typeface="+mn-lt"/>
              </a:rPr>
              <a:t>作为索引的实现？</a:t>
            </a:r>
            <a:endParaRPr lang="zh-CN" altLang="en-US" dirty="0">
              <a:latin typeface="+mn-lt"/>
              <a:ea typeface="+mn-ea"/>
              <a:cs typeface="+mn-ea"/>
              <a:sym typeface="+mn-lt"/>
            </a:endParaRPr>
          </a:p>
        </p:txBody>
      </p:sp>
      <p:sp>
        <p:nvSpPr>
          <p:cNvPr id="3" name="文本框 2"/>
          <p:cNvSpPr txBox="1"/>
          <p:nvPr/>
        </p:nvSpPr>
        <p:spPr>
          <a:xfrm>
            <a:off x="1766354" y="1547036"/>
            <a:ext cx="9426128" cy="1569660"/>
          </a:xfrm>
          <a:prstGeom prst="rect">
            <a:avLst/>
          </a:prstGeom>
          <a:noFill/>
        </p:spPr>
        <p:txBody>
          <a:bodyPr wrap="square" rtlCol="0">
            <a:spAutoFit/>
          </a:bodyPr>
          <a:lstStyle/>
          <a:p>
            <a:r>
              <a:rPr lang="en-US" altLang="zh-CN" sz="2400" b="1" dirty="0" smtClean="0">
                <a:latin typeface="+mn-ea"/>
                <a:cs typeface="+mn-ea"/>
                <a:sym typeface="+mn-lt"/>
              </a:rPr>
              <a:t>       B-Tree</a:t>
            </a:r>
            <a:r>
              <a:rPr lang="zh-CN" altLang="en-US" sz="2400" b="1" dirty="0">
                <a:latin typeface="+mn-ea"/>
                <a:cs typeface="+mn-ea"/>
                <a:sym typeface="+mn-lt"/>
              </a:rPr>
              <a:t>中一次检索最多需要</a:t>
            </a:r>
            <a:r>
              <a:rPr lang="en-US" altLang="zh-CN" sz="2400" b="1" dirty="0">
                <a:latin typeface="+mn-ea"/>
                <a:cs typeface="+mn-ea"/>
                <a:sym typeface="+mn-lt"/>
              </a:rPr>
              <a:t>h-1</a:t>
            </a:r>
            <a:r>
              <a:rPr lang="zh-CN" altLang="en-US" sz="2400" b="1" dirty="0">
                <a:latin typeface="+mn-ea"/>
                <a:cs typeface="+mn-ea"/>
                <a:sym typeface="+mn-lt"/>
              </a:rPr>
              <a:t>次</a:t>
            </a:r>
            <a:r>
              <a:rPr lang="en-US" altLang="zh-CN" sz="2400" b="1" dirty="0">
                <a:latin typeface="+mn-ea"/>
                <a:cs typeface="+mn-ea"/>
                <a:sym typeface="+mn-lt"/>
              </a:rPr>
              <a:t>I/O</a:t>
            </a:r>
            <a:r>
              <a:rPr lang="zh-CN" altLang="en-US" sz="2400" b="1" dirty="0">
                <a:latin typeface="+mn-ea"/>
                <a:cs typeface="+mn-ea"/>
                <a:sym typeface="+mn-lt"/>
              </a:rPr>
              <a:t>（根节点常驻内存），渐进复杂度为</a:t>
            </a:r>
            <a:r>
              <a:rPr lang="en-US" altLang="zh-CN" sz="2400" b="1" dirty="0">
                <a:latin typeface="+mn-ea"/>
                <a:cs typeface="+mn-ea"/>
                <a:sym typeface="+mn-lt"/>
              </a:rPr>
              <a:t>O(h)=O(</a:t>
            </a:r>
            <a:r>
              <a:rPr lang="en-US" altLang="zh-CN" sz="2400" b="1" dirty="0" err="1">
                <a:latin typeface="+mn-ea"/>
                <a:cs typeface="+mn-ea"/>
                <a:sym typeface="+mn-lt"/>
              </a:rPr>
              <a:t>logdN</a:t>
            </a:r>
            <a:r>
              <a:rPr lang="en-US" altLang="zh-CN" sz="2400" b="1" dirty="0">
                <a:latin typeface="+mn-ea"/>
                <a:cs typeface="+mn-ea"/>
                <a:sym typeface="+mn-lt"/>
              </a:rPr>
              <a:t>)</a:t>
            </a:r>
            <a:r>
              <a:rPr lang="zh-CN" altLang="en-US" sz="2400" b="1" dirty="0">
                <a:latin typeface="+mn-ea"/>
                <a:cs typeface="+mn-ea"/>
                <a:sym typeface="+mn-lt"/>
              </a:rPr>
              <a:t>。</a:t>
            </a:r>
            <a:r>
              <a:rPr lang="zh-CN" altLang="en-US" sz="2400" dirty="0">
                <a:latin typeface="+mn-ea"/>
                <a:cs typeface="+mn-ea"/>
                <a:sym typeface="+mn-lt"/>
              </a:rPr>
              <a:t>一般实际应用中，出度</a:t>
            </a:r>
            <a:r>
              <a:rPr lang="en-US" altLang="zh-CN" sz="2400" dirty="0">
                <a:latin typeface="+mn-ea"/>
                <a:cs typeface="+mn-ea"/>
                <a:sym typeface="+mn-lt"/>
              </a:rPr>
              <a:t>d</a:t>
            </a:r>
            <a:r>
              <a:rPr lang="zh-CN" altLang="en-US" sz="2400" dirty="0">
                <a:latin typeface="+mn-ea"/>
                <a:cs typeface="+mn-ea"/>
                <a:sym typeface="+mn-lt"/>
              </a:rPr>
              <a:t>是非常大的数字，通常超过</a:t>
            </a:r>
            <a:r>
              <a:rPr lang="en-US" altLang="zh-CN" sz="2400" dirty="0">
                <a:latin typeface="+mn-ea"/>
                <a:cs typeface="+mn-ea"/>
                <a:sym typeface="+mn-lt"/>
              </a:rPr>
              <a:t>100</a:t>
            </a:r>
            <a:r>
              <a:rPr lang="zh-CN" altLang="en-US" sz="2400" dirty="0">
                <a:latin typeface="+mn-ea"/>
                <a:cs typeface="+mn-ea"/>
                <a:sym typeface="+mn-lt"/>
              </a:rPr>
              <a:t>，因此</a:t>
            </a:r>
            <a:r>
              <a:rPr lang="en-US" altLang="zh-CN" sz="2400" dirty="0">
                <a:latin typeface="+mn-ea"/>
                <a:cs typeface="+mn-ea"/>
                <a:sym typeface="+mn-lt"/>
              </a:rPr>
              <a:t>h</a:t>
            </a:r>
            <a:r>
              <a:rPr lang="zh-CN" altLang="en-US" sz="2400" dirty="0">
                <a:latin typeface="+mn-ea"/>
                <a:cs typeface="+mn-ea"/>
                <a:sym typeface="+mn-lt"/>
              </a:rPr>
              <a:t>非常小（通常不超过</a:t>
            </a:r>
            <a:r>
              <a:rPr lang="en-US" altLang="zh-CN" sz="2400" dirty="0">
                <a:latin typeface="+mn-ea"/>
                <a:cs typeface="+mn-ea"/>
                <a:sym typeface="+mn-lt"/>
              </a:rPr>
              <a:t>3</a:t>
            </a:r>
            <a:r>
              <a:rPr lang="zh-CN" altLang="en-US" sz="2400" dirty="0">
                <a:latin typeface="+mn-ea"/>
                <a:cs typeface="+mn-ea"/>
                <a:sym typeface="+mn-lt"/>
              </a:rPr>
              <a:t>）。</a:t>
            </a:r>
          </a:p>
          <a:p>
            <a:r>
              <a:rPr lang="zh-CN" altLang="en-US" sz="2400" dirty="0" smtClean="0">
                <a:latin typeface="+mn-ea"/>
                <a:cs typeface="+mn-ea"/>
                <a:sym typeface="+mn-lt"/>
              </a:rPr>
              <a:t>       综上所述</a:t>
            </a:r>
            <a:r>
              <a:rPr lang="zh-CN" altLang="en-US" sz="2400" dirty="0">
                <a:latin typeface="+mn-ea"/>
                <a:cs typeface="+mn-ea"/>
                <a:sym typeface="+mn-lt"/>
              </a:rPr>
              <a:t>，用</a:t>
            </a:r>
            <a:r>
              <a:rPr lang="en-US" altLang="zh-CN" sz="2400" dirty="0">
                <a:latin typeface="+mn-ea"/>
                <a:cs typeface="+mn-ea"/>
                <a:sym typeface="+mn-lt"/>
              </a:rPr>
              <a:t>B-Tree</a:t>
            </a:r>
            <a:r>
              <a:rPr lang="zh-CN" altLang="en-US" sz="2400" dirty="0">
                <a:latin typeface="+mn-ea"/>
                <a:cs typeface="+mn-ea"/>
                <a:sym typeface="+mn-lt"/>
              </a:rPr>
              <a:t>作为索引结构效率是非常高的</a:t>
            </a:r>
            <a:r>
              <a:rPr lang="zh-CN" altLang="en-US" sz="2400" dirty="0" smtClean="0">
                <a:latin typeface="+mn-ea"/>
                <a:cs typeface="+mn-ea"/>
                <a:sym typeface="+mn-lt"/>
              </a:rPr>
              <a:t>。</a:t>
            </a:r>
            <a:endParaRPr lang="en-US" altLang="zh-CN" sz="2400" dirty="0" smtClean="0">
              <a:latin typeface="+mn-ea"/>
              <a:cs typeface="+mn-ea"/>
              <a:sym typeface="+mn-lt"/>
            </a:endParaRPr>
          </a:p>
        </p:txBody>
      </p:sp>
      <p:grpSp>
        <p:nvGrpSpPr>
          <p:cNvPr id="4" name="d60c899e-d9de-4cc6-92a4-6b93f8ba7a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937500" y="4039732"/>
            <a:ext cx="3526476" cy="2699205"/>
            <a:chOff x="3252788" y="1277938"/>
            <a:chExt cx="5691188" cy="4356100"/>
          </a:xfrm>
        </p:grpSpPr>
        <p:sp>
          <p:nvSpPr>
            <p:cNvPr id="5" name="ïṥľ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A984E59-C90B-4D5A-A4CB-5092E5F80DC8}"/>
                </a:ext>
              </a:extLst>
            </p:cNvPr>
            <p:cNvSpPr/>
            <p:nvPr/>
          </p:nvSpPr>
          <p:spPr bwMode="auto">
            <a:xfrm>
              <a:off x="4160838" y="1301750"/>
              <a:ext cx="865188" cy="3122613"/>
            </a:xfrm>
            <a:custGeom>
              <a:avLst/>
              <a:gdLst>
                <a:gd name="T0" fmla="*/ 163 w 178"/>
                <a:gd name="T1" fmla="*/ 563 h 643"/>
                <a:gd name="T2" fmla="*/ 45 w 178"/>
                <a:gd name="T3" fmla="*/ 632 h 643"/>
                <a:gd name="T4" fmla="*/ 0 w 178"/>
                <a:gd name="T5" fmla="*/ 606 h 643"/>
                <a:gd name="T6" fmla="*/ 0 w 178"/>
                <a:gd name="T7" fmla="*/ 74 h 643"/>
                <a:gd name="T8" fmla="*/ 26 w 178"/>
                <a:gd name="T9" fmla="*/ 40 h 643"/>
                <a:gd name="T10" fmla="*/ 157 w 178"/>
                <a:gd name="T11" fmla="*/ 3 h 643"/>
                <a:gd name="T12" fmla="*/ 178 w 178"/>
                <a:gd name="T13" fmla="*/ 19 h 643"/>
                <a:gd name="T14" fmla="*/ 178 w 178"/>
                <a:gd name="T15" fmla="*/ 537 h 643"/>
                <a:gd name="T16" fmla="*/ 163 w 178"/>
                <a:gd name="T17" fmla="*/ 56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643">
                  <a:moveTo>
                    <a:pt x="163" y="563"/>
                  </a:moveTo>
                  <a:cubicBezTo>
                    <a:pt x="45" y="632"/>
                    <a:pt x="45" y="632"/>
                    <a:pt x="45" y="632"/>
                  </a:cubicBezTo>
                  <a:cubicBezTo>
                    <a:pt x="25" y="643"/>
                    <a:pt x="0" y="629"/>
                    <a:pt x="0" y="606"/>
                  </a:cubicBezTo>
                  <a:cubicBezTo>
                    <a:pt x="0" y="74"/>
                    <a:pt x="0" y="74"/>
                    <a:pt x="0" y="74"/>
                  </a:cubicBezTo>
                  <a:cubicBezTo>
                    <a:pt x="0" y="58"/>
                    <a:pt x="11" y="44"/>
                    <a:pt x="26" y="40"/>
                  </a:cubicBezTo>
                  <a:cubicBezTo>
                    <a:pt x="157" y="3"/>
                    <a:pt x="157" y="3"/>
                    <a:pt x="157" y="3"/>
                  </a:cubicBezTo>
                  <a:cubicBezTo>
                    <a:pt x="168" y="0"/>
                    <a:pt x="178" y="8"/>
                    <a:pt x="178" y="19"/>
                  </a:cubicBezTo>
                  <a:cubicBezTo>
                    <a:pt x="178" y="537"/>
                    <a:pt x="178" y="537"/>
                    <a:pt x="178" y="537"/>
                  </a:cubicBezTo>
                  <a:cubicBezTo>
                    <a:pt x="178" y="547"/>
                    <a:pt x="173" y="557"/>
                    <a:pt x="163" y="563"/>
                  </a:cubicBez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íšḻï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A2C1AA8-36A9-4230-80AD-849EA607252E}"/>
                </a:ext>
              </a:extLst>
            </p:cNvPr>
            <p:cNvSpPr/>
            <p:nvPr/>
          </p:nvSpPr>
          <p:spPr bwMode="auto">
            <a:xfrm>
              <a:off x="4160838" y="1311275"/>
              <a:ext cx="827088" cy="3098800"/>
            </a:xfrm>
            <a:custGeom>
              <a:avLst/>
              <a:gdLst>
                <a:gd name="T0" fmla="*/ 17 w 170"/>
                <a:gd name="T1" fmla="*/ 604 h 638"/>
                <a:gd name="T2" fmla="*/ 17 w 170"/>
                <a:gd name="T3" fmla="*/ 72 h 638"/>
                <a:gd name="T4" fmla="*/ 43 w 170"/>
                <a:gd name="T5" fmla="*/ 38 h 638"/>
                <a:gd name="T6" fmla="*/ 170 w 170"/>
                <a:gd name="T7" fmla="*/ 2 h 638"/>
                <a:gd name="T8" fmla="*/ 157 w 170"/>
                <a:gd name="T9" fmla="*/ 1 h 638"/>
                <a:gd name="T10" fmla="*/ 26 w 170"/>
                <a:gd name="T11" fmla="*/ 38 h 638"/>
                <a:gd name="T12" fmla="*/ 0 w 170"/>
                <a:gd name="T13" fmla="*/ 72 h 638"/>
                <a:gd name="T14" fmla="*/ 0 w 170"/>
                <a:gd name="T15" fmla="*/ 604 h 638"/>
                <a:gd name="T16" fmla="*/ 38 w 170"/>
                <a:gd name="T17" fmla="*/ 632 h 638"/>
                <a:gd name="T18" fmla="*/ 17 w 170"/>
                <a:gd name="T19" fmla="*/ 60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638">
                  <a:moveTo>
                    <a:pt x="17" y="604"/>
                  </a:moveTo>
                  <a:cubicBezTo>
                    <a:pt x="17" y="72"/>
                    <a:pt x="17" y="72"/>
                    <a:pt x="17" y="72"/>
                  </a:cubicBezTo>
                  <a:cubicBezTo>
                    <a:pt x="17" y="56"/>
                    <a:pt x="28" y="42"/>
                    <a:pt x="43" y="38"/>
                  </a:cubicBezTo>
                  <a:cubicBezTo>
                    <a:pt x="170" y="2"/>
                    <a:pt x="170" y="2"/>
                    <a:pt x="170" y="2"/>
                  </a:cubicBezTo>
                  <a:cubicBezTo>
                    <a:pt x="166" y="0"/>
                    <a:pt x="162" y="0"/>
                    <a:pt x="157" y="1"/>
                  </a:cubicBezTo>
                  <a:cubicBezTo>
                    <a:pt x="26" y="38"/>
                    <a:pt x="26" y="38"/>
                    <a:pt x="26" y="38"/>
                  </a:cubicBezTo>
                  <a:cubicBezTo>
                    <a:pt x="11" y="42"/>
                    <a:pt x="0" y="56"/>
                    <a:pt x="0" y="72"/>
                  </a:cubicBezTo>
                  <a:cubicBezTo>
                    <a:pt x="0" y="604"/>
                    <a:pt x="0" y="604"/>
                    <a:pt x="0" y="604"/>
                  </a:cubicBezTo>
                  <a:cubicBezTo>
                    <a:pt x="0" y="625"/>
                    <a:pt x="20" y="638"/>
                    <a:pt x="38" y="632"/>
                  </a:cubicBezTo>
                  <a:cubicBezTo>
                    <a:pt x="27" y="629"/>
                    <a:pt x="17" y="618"/>
                    <a:pt x="17" y="604"/>
                  </a:cubicBez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ïsľî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0DC74DC-2AC5-4762-A887-5CB4B2BB5ED5}"/>
                </a:ext>
              </a:extLst>
            </p:cNvPr>
            <p:cNvSpPr/>
            <p:nvPr/>
          </p:nvSpPr>
          <p:spPr bwMode="auto">
            <a:xfrm>
              <a:off x="4283076" y="1452563"/>
              <a:ext cx="704850" cy="2820988"/>
            </a:xfrm>
            <a:custGeom>
              <a:avLst/>
              <a:gdLst>
                <a:gd name="T0" fmla="*/ 133 w 145"/>
                <a:gd name="T1" fmla="*/ 508 h 581"/>
                <a:gd name="T2" fmla="*/ 36 w 145"/>
                <a:gd name="T3" fmla="*/ 571 h 581"/>
                <a:gd name="T4" fmla="*/ 0 w 145"/>
                <a:gd name="T5" fmla="*/ 548 h 581"/>
                <a:gd name="T6" fmla="*/ 0 w 145"/>
                <a:gd name="T7" fmla="*/ 66 h 581"/>
                <a:gd name="T8" fmla="*/ 21 w 145"/>
                <a:gd name="T9" fmla="*/ 36 h 581"/>
                <a:gd name="T10" fmla="*/ 128 w 145"/>
                <a:gd name="T11" fmla="*/ 2 h 581"/>
                <a:gd name="T12" fmla="*/ 145 w 145"/>
                <a:gd name="T13" fmla="*/ 16 h 581"/>
                <a:gd name="T14" fmla="*/ 145 w 145"/>
                <a:gd name="T15" fmla="*/ 485 h 581"/>
                <a:gd name="T16" fmla="*/ 133 w 145"/>
                <a:gd name="T17" fmla="*/ 50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581">
                  <a:moveTo>
                    <a:pt x="133" y="508"/>
                  </a:moveTo>
                  <a:cubicBezTo>
                    <a:pt x="36" y="571"/>
                    <a:pt x="36" y="571"/>
                    <a:pt x="36" y="571"/>
                  </a:cubicBezTo>
                  <a:cubicBezTo>
                    <a:pt x="20" y="581"/>
                    <a:pt x="0" y="568"/>
                    <a:pt x="0" y="548"/>
                  </a:cubicBezTo>
                  <a:cubicBezTo>
                    <a:pt x="0" y="66"/>
                    <a:pt x="0" y="66"/>
                    <a:pt x="0" y="66"/>
                  </a:cubicBezTo>
                  <a:cubicBezTo>
                    <a:pt x="0" y="52"/>
                    <a:pt x="9" y="40"/>
                    <a:pt x="21" y="36"/>
                  </a:cubicBezTo>
                  <a:cubicBezTo>
                    <a:pt x="128" y="2"/>
                    <a:pt x="128" y="2"/>
                    <a:pt x="128" y="2"/>
                  </a:cubicBezTo>
                  <a:cubicBezTo>
                    <a:pt x="136" y="0"/>
                    <a:pt x="145" y="7"/>
                    <a:pt x="145" y="16"/>
                  </a:cubicBezTo>
                  <a:cubicBezTo>
                    <a:pt x="145" y="485"/>
                    <a:pt x="145" y="485"/>
                    <a:pt x="145" y="485"/>
                  </a:cubicBezTo>
                  <a:cubicBezTo>
                    <a:pt x="145" y="495"/>
                    <a:pt x="140" y="503"/>
                    <a:pt x="133" y="508"/>
                  </a:cubicBezTo>
                  <a:close/>
                </a:path>
              </a:pathLst>
            </a:custGeom>
            <a:solidFill>
              <a:srgbClr val="FF9A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íSḻí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E15842C-B538-479E-B234-B54DFD4F853F}"/>
                </a:ext>
              </a:extLst>
            </p:cNvPr>
            <p:cNvSpPr/>
            <p:nvPr/>
          </p:nvSpPr>
          <p:spPr bwMode="auto">
            <a:xfrm>
              <a:off x="4860926" y="2225675"/>
              <a:ext cx="103188" cy="80963"/>
            </a:xfrm>
            <a:custGeom>
              <a:avLst/>
              <a:gdLst>
                <a:gd name="T0" fmla="*/ 8 w 21"/>
                <a:gd name="T1" fmla="*/ 2 h 17"/>
                <a:gd name="T2" fmla="*/ 0 w 21"/>
                <a:gd name="T3" fmla="*/ 5 h 17"/>
                <a:gd name="T4" fmla="*/ 13 w 21"/>
                <a:gd name="T5" fmla="*/ 17 h 17"/>
                <a:gd name="T6" fmla="*/ 8 w 21"/>
                <a:gd name="T7" fmla="*/ 2 h 17"/>
              </a:gdLst>
              <a:ahLst/>
              <a:cxnLst>
                <a:cxn ang="0">
                  <a:pos x="T0" y="T1"/>
                </a:cxn>
                <a:cxn ang="0">
                  <a:pos x="T2" y="T3"/>
                </a:cxn>
                <a:cxn ang="0">
                  <a:pos x="T4" y="T5"/>
                </a:cxn>
                <a:cxn ang="0">
                  <a:pos x="T6" y="T7"/>
                </a:cxn>
              </a:cxnLst>
              <a:rect l="0" t="0" r="r" b="b"/>
              <a:pathLst>
                <a:path w="21" h="17">
                  <a:moveTo>
                    <a:pt x="8" y="2"/>
                  </a:moveTo>
                  <a:cubicBezTo>
                    <a:pt x="8" y="2"/>
                    <a:pt x="0" y="0"/>
                    <a:pt x="0" y="5"/>
                  </a:cubicBezTo>
                  <a:cubicBezTo>
                    <a:pt x="0" y="11"/>
                    <a:pt x="13" y="17"/>
                    <a:pt x="13" y="17"/>
                  </a:cubicBezTo>
                  <a:cubicBezTo>
                    <a:pt x="13" y="17"/>
                    <a:pt x="21" y="8"/>
                    <a:pt x="8" y="2"/>
                  </a:cubicBezTo>
                  <a:close/>
                </a:path>
              </a:pathLst>
            </a:custGeom>
            <a:solidFill>
              <a:srgbClr val="FFC8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i$ḻ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25A8844-FEED-4AD3-B0A6-4032BB518F6E}"/>
                </a:ext>
              </a:extLst>
            </p:cNvPr>
            <p:cNvSpPr/>
            <p:nvPr/>
          </p:nvSpPr>
          <p:spPr bwMode="auto">
            <a:xfrm>
              <a:off x="4832351" y="2103438"/>
              <a:ext cx="203200" cy="271463"/>
            </a:xfrm>
            <a:custGeom>
              <a:avLst/>
              <a:gdLst>
                <a:gd name="T0" fmla="*/ 42 w 42"/>
                <a:gd name="T1" fmla="*/ 49 h 56"/>
                <a:gd name="T2" fmla="*/ 13 w 42"/>
                <a:gd name="T3" fmla="*/ 8 h 56"/>
                <a:gd name="T4" fmla="*/ 3 w 42"/>
                <a:gd name="T5" fmla="*/ 8 h 56"/>
                <a:gd name="T6" fmla="*/ 14 w 42"/>
                <a:gd name="T7" fmla="*/ 27 h 56"/>
                <a:gd name="T8" fmla="*/ 15 w 42"/>
                <a:gd name="T9" fmla="*/ 44 h 56"/>
                <a:gd name="T10" fmla="*/ 32 w 42"/>
                <a:gd name="T11" fmla="*/ 56 h 56"/>
                <a:gd name="T12" fmla="*/ 42 w 42"/>
                <a:gd name="T13" fmla="*/ 49 h 56"/>
              </a:gdLst>
              <a:ahLst/>
              <a:cxnLst>
                <a:cxn ang="0">
                  <a:pos x="T0" y="T1"/>
                </a:cxn>
                <a:cxn ang="0">
                  <a:pos x="T2" y="T3"/>
                </a:cxn>
                <a:cxn ang="0">
                  <a:pos x="T4" y="T5"/>
                </a:cxn>
                <a:cxn ang="0">
                  <a:pos x="T6" y="T7"/>
                </a:cxn>
                <a:cxn ang="0">
                  <a:pos x="T8" y="T9"/>
                </a:cxn>
                <a:cxn ang="0">
                  <a:pos x="T10" y="T11"/>
                </a:cxn>
                <a:cxn ang="0">
                  <a:pos x="T12" y="T13"/>
                </a:cxn>
              </a:cxnLst>
              <a:rect l="0" t="0" r="r" b="b"/>
              <a:pathLst>
                <a:path w="42" h="56">
                  <a:moveTo>
                    <a:pt x="42" y="49"/>
                  </a:moveTo>
                  <a:cubicBezTo>
                    <a:pt x="42" y="49"/>
                    <a:pt x="19" y="16"/>
                    <a:pt x="13" y="8"/>
                  </a:cubicBezTo>
                  <a:cubicBezTo>
                    <a:pt x="8" y="0"/>
                    <a:pt x="0" y="2"/>
                    <a:pt x="3" y="8"/>
                  </a:cubicBezTo>
                  <a:cubicBezTo>
                    <a:pt x="6" y="15"/>
                    <a:pt x="14" y="27"/>
                    <a:pt x="14" y="27"/>
                  </a:cubicBezTo>
                  <a:cubicBezTo>
                    <a:pt x="14" y="27"/>
                    <a:pt x="10" y="35"/>
                    <a:pt x="15" y="44"/>
                  </a:cubicBezTo>
                  <a:cubicBezTo>
                    <a:pt x="20" y="53"/>
                    <a:pt x="32" y="56"/>
                    <a:pt x="32" y="56"/>
                  </a:cubicBezTo>
                  <a:lnTo>
                    <a:pt x="42" y="49"/>
                  </a:lnTo>
                  <a:close/>
                </a:path>
              </a:pathLst>
            </a:custGeom>
            <a:solidFill>
              <a:srgbClr val="FFC8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íṩľï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FE72AF0-7DA3-45E1-AFEF-872D43DE0103}"/>
                </a:ext>
              </a:extLst>
            </p:cNvPr>
            <p:cNvSpPr/>
            <p:nvPr/>
          </p:nvSpPr>
          <p:spPr bwMode="auto">
            <a:xfrm>
              <a:off x="4856163" y="2249488"/>
              <a:ext cx="101600" cy="96838"/>
            </a:xfrm>
            <a:custGeom>
              <a:avLst/>
              <a:gdLst>
                <a:gd name="T0" fmla="*/ 17 w 21"/>
                <a:gd name="T1" fmla="*/ 0 h 20"/>
                <a:gd name="T2" fmla="*/ 5 w 21"/>
                <a:gd name="T3" fmla="*/ 3 h 20"/>
                <a:gd name="T4" fmla="*/ 4 w 21"/>
                <a:gd name="T5" fmla="*/ 18 h 20"/>
                <a:gd name="T6" fmla="*/ 10 w 21"/>
                <a:gd name="T7" fmla="*/ 14 h 20"/>
                <a:gd name="T8" fmla="*/ 21 w 21"/>
                <a:gd name="T9" fmla="*/ 20 h 20"/>
              </a:gdLst>
              <a:ahLst/>
              <a:cxnLst>
                <a:cxn ang="0">
                  <a:pos x="T0" y="T1"/>
                </a:cxn>
                <a:cxn ang="0">
                  <a:pos x="T2" y="T3"/>
                </a:cxn>
                <a:cxn ang="0">
                  <a:pos x="T4" y="T5"/>
                </a:cxn>
                <a:cxn ang="0">
                  <a:pos x="T6" y="T7"/>
                </a:cxn>
                <a:cxn ang="0">
                  <a:pos x="T8" y="T9"/>
                </a:cxn>
              </a:cxnLst>
              <a:rect l="0" t="0" r="r" b="b"/>
              <a:pathLst>
                <a:path w="21" h="20">
                  <a:moveTo>
                    <a:pt x="17" y="0"/>
                  </a:moveTo>
                  <a:cubicBezTo>
                    <a:pt x="17" y="0"/>
                    <a:pt x="8" y="1"/>
                    <a:pt x="5" y="3"/>
                  </a:cubicBezTo>
                  <a:cubicBezTo>
                    <a:pt x="3" y="5"/>
                    <a:pt x="0" y="17"/>
                    <a:pt x="4" y="18"/>
                  </a:cubicBezTo>
                  <a:cubicBezTo>
                    <a:pt x="7" y="19"/>
                    <a:pt x="10" y="14"/>
                    <a:pt x="10" y="14"/>
                  </a:cubicBezTo>
                  <a:cubicBezTo>
                    <a:pt x="10" y="14"/>
                    <a:pt x="15" y="20"/>
                    <a:pt x="21" y="20"/>
                  </a:cubicBezTo>
                </a:path>
              </a:pathLst>
            </a:custGeom>
            <a:solidFill>
              <a:srgbClr val="FFC8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isḷ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F6C46D1-5DFF-46E4-BE01-DC0DB7A4046F}"/>
                </a:ext>
              </a:extLst>
            </p:cNvPr>
            <p:cNvSpPr/>
            <p:nvPr/>
          </p:nvSpPr>
          <p:spPr bwMode="auto">
            <a:xfrm>
              <a:off x="4987926" y="2341563"/>
              <a:ext cx="815975" cy="582613"/>
            </a:xfrm>
            <a:custGeom>
              <a:avLst/>
              <a:gdLst>
                <a:gd name="T0" fmla="*/ 168 w 168"/>
                <a:gd name="T1" fmla="*/ 48 h 120"/>
                <a:gd name="T2" fmla="*/ 90 w 168"/>
                <a:gd name="T3" fmla="*/ 79 h 120"/>
                <a:gd name="T4" fmla="*/ 10 w 168"/>
                <a:gd name="T5" fmla="*/ 0 h 120"/>
                <a:gd name="T6" fmla="*/ 0 w 168"/>
                <a:gd name="T7" fmla="*/ 7 h 120"/>
                <a:gd name="T8" fmla="*/ 81 w 168"/>
                <a:gd name="T9" fmla="*/ 113 h 120"/>
                <a:gd name="T10" fmla="*/ 99 w 168"/>
                <a:gd name="T11" fmla="*/ 118 h 120"/>
                <a:gd name="T12" fmla="*/ 147 w 168"/>
                <a:gd name="T13" fmla="*/ 101 h 120"/>
                <a:gd name="T14" fmla="*/ 168 w 168"/>
                <a:gd name="T15" fmla="*/ 4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68" y="48"/>
                  </a:moveTo>
                  <a:cubicBezTo>
                    <a:pt x="90" y="79"/>
                    <a:pt x="90" y="79"/>
                    <a:pt x="90" y="79"/>
                  </a:cubicBezTo>
                  <a:cubicBezTo>
                    <a:pt x="10" y="0"/>
                    <a:pt x="10" y="0"/>
                    <a:pt x="10" y="0"/>
                  </a:cubicBezTo>
                  <a:cubicBezTo>
                    <a:pt x="0" y="7"/>
                    <a:pt x="0" y="7"/>
                    <a:pt x="0" y="7"/>
                  </a:cubicBezTo>
                  <a:cubicBezTo>
                    <a:pt x="81" y="113"/>
                    <a:pt x="81" y="113"/>
                    <a:pt x="81" y="113"/>
                  </a:cubicBezTo>
                  <a:cubicBezTo>
                    <a:pt x="85" y="118"/>
                    <a:pt x="92" y="120"/>
                    <a:pt x="99" y="118"/>
                  </a:cubicBezTo>
                  <a:cubicBezTo>
                    <a:pt x="147" y="101"/>
                    <a:pt x="147" y="101"/>
                    <a:pt x="147" y="101"/>
                  </a:cubicBezTo>
                  <a:lnTo>
                    <a:pt x="168" y="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ṡḷ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4CE9A2B-F2C8-492E-A6BA-E72FC0111A46}"/>
                </a:ext>
              </a:extLst>
            </p:cNvPr>
            <p:cNvSpPr/>
            <p:nvPr/>
          </p:nvSpPr>
          <p:spPr bwMode="auto">
            <a:xfrm>
              <a:off x="6105526" y="1846263"/>
              <a:ext cx="471488" cy="1238250"/>
            </a:xfrm>
            <a:custGeom>
              <a:avLst/>
              <a:gdLst>
                <a:gd name="T0" fmla="*/ 10 w 97"/>
                <a:gd name="T1" fmla="*/ 13 h 255"/>
                <a:gd name="T2" fmla="*/ 49 w 97"/>
                <a:gd name="T3" fmla="*/ 9 h 255"/>
                <a:gd name="T4" fmla="*/ 82 w 97"/>
                <a:gd name="T5" fmla="*/ 83 h 255"/>
                <a:gd name="T6" fmla="*/ 67 w 97"/>
                <a:gd name="T7" fmla="*/ 141 h 255"/>
                <a:gd name="T8" fmla="*/ 95 w 97"/>
                <a:gd name="T9" fmla="*/ 206 h 255"/>
                <a:gd name="T10" fmla="*/ 37 w 97"/>
                <a:gd name="T11" fmla="*/ 245 h 255"/>
                <a:gd name="T12" fmla="*/ 16 w 97"/>
                <a:gd name="T13" fmla="*/ 180 h 255"/>
                <a:gd name="T14" fmla="*/ 4 w 97"/>
                <a:gd name="T15" fmla="*/ 126 h 255"/>
                <a:gd name="T16" fmla="*/ 29 w 97"/>
                <a:gd name="T17" fmla="*/ 45 h 255"/>
                <a:gd name="T18" fmla="*/ 5 w 97"/>
                <a:gd name="T19" fmla="*/ 25 h 255"/>
                <a:gd name="T20" fmla="*/ 10 w 97"/>
                <a:gd name="T21" fmla="*/ 1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255">
                  <a:moveTo>
                    <a:pt x="10" y="13"/>
                  </a:moveTo>
                  <a:cubicBezTo>
                    <a:pt x="10" y="13"/>
                    <a:pt x="22" y="0"/>
                    <a:pt x="49" y="9"/>
                  </a:cubicBezTo>
                  <a:cubicBezTo>
                    <a:pt x="77" y="17"/>
                    <a:pt x="83" y="61"/>
                    <a:pt x="82" y="83"/>
                  </a:cubicBezTo>
                  <a:cubicBezTo>
                    <a:pt x="81" y="105"/>
                    <a:pt x="60" y="130"/>
                    <a:pt x="67" y="141"/>
                  </a:cubicBezTo>
                  <a:cubicBezTo>
                    <a:pt x="73" y="152"/>
                    <a:pt x="97" y="178"/>
                    <a:pt x="95" y="206"/>
                  </a:cubicBezTo>
                  <a:cubicBezTo>
                    <a:pt x="93" y="233"/>
                    <a:pt x="70" y="255"/>
                    <a:pt x="37" y="245"/>
                  </a:cubicBezTo>
                  <a:cubicBezTo>
                    <a:pt x="4" y="235"/>
                    <a:pt x="10" y="195"/>
                    <a:pt x="16" y="180"/>
                  </a:cubicBezTo>
                  <a:cubicBezTo>
                    <a:pt x="23" y="165"/>
                    <a:pt x="9" y="159"/>
                    <a:pt x="4" y="126"/>
                  </a:cubicBezTo>
                  <a:cubicBezTo>
                    <a:pt x="0" y="94"/>
                    <a:pt x="29" y="68"/>
                    <a:pt x="29" y="45"/>
                  </a:cubicBezTo>
                  <a:cubicBezTo>
                    <a:pt x="29" y="22"/>
                    <a:pt x="5" y="25"/>
                    <a:pt x="5" y="25"/>
                  </a:cubicBezTo>
                  <a:lnTo>
                    <a:pt x="10" y="13"/>
                  </a:lnTo>
                  <a:close/>
                </a:path>
              </a:pathLst>
            </a:custGeom>
            <a:solidFill>
              <a:srgbClr val="3734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ïṣḻ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A295325-3550-4428-9017-5A48FCC711B5}"/>
                </a:ext>
              </a:extLst>
            </p:cNvPr>
            <p:cNvSpPr/>
            <p:nvPr/>
          </p:nvSpPr>
          <p:spPr bwMode="auto">
            <a:xfrm>
              <a:off x="5721351" y="4016375"/>
              <a:ext cx="355600" cy="1549400"/>
            </a:xfrm>
            <a:custGeom>
              <a:avLst/>
              <a:gdLst>
                <a:gd name="T0" fmla="*/ 4 w 73"/>
                <a:gd name="T1" fmla="*/ 0 h 319"/>
                <a:gd name="T2" fmla="*/ 19 w 73"/>
                <a:gd name="T3" fmla="*/ 83 h 319"/>
                <a:gd name="T4" fmla="*/ 44 w 73"/>
                <a:gd name="T5" fmla="*/ 272 h 319"/>
                <a:gd name="T6" fmla="*/ 10 w 73"/>
                <a:gd name="T7" fmla="*/ 309 h 319"/>
                <a:gd name="T8" fmla="*/ 15 w 73"/>
                <a:gd name="T9" fmla="*/ 318 h 319"/>
                <a:gd name="T10" fmla="*/ 45 w 73"/>
                <a:gd name="T11" fmla="*/ 307 h 319"/>
                <a:gd name="T12" fmla="*/ 63 w 73"/>
                <a:gd name="T13" fmla="*/ 294 h 319"/>
                <a:gd name="T14" fmla="*/ 65 w 73"/>
                <a:gd name="T15" fmla="*/ 316 h 319"/>
                <a:gd name="T16" fmla="*/ 68 w 73"/>
                <a:gd name="T17" fmla="*/ 316 h 319"/>
                <a:gd name="T18" fmla="*/ 71 w 73"/>
                <a:gd name="T19" fmla="*/ 288 h 319"/>
                <a:gd name="T20" fmla="*/ 68 w 73"/>
                <a:gd name="T21" fmla="*/ 270 h 319"/>
                <a:gd name="T22" fmla="*/ 62 w 73"/>
                <a:gd name="T23" fmla="*/ 210 h 319"/>
                <a:gd name="T24" fmla="*/ 65 w 73"/>
                <a:gd name="T25" fmla="*/ 114 h 319"/>
                <a:gd name="T26" fmla="*/ 51 w 73"/>
                <a:gd name="T27" fmla="*/ 57 h 319"/>
                <a:gd name="T28" fmla="*/ 50 w 73"/>
                <a:gd name="T29" fmla="*/ 11 h 319"/>
                <a:gd name="T30" fmla="*/ 4 w 73"/>
                <a:gd name="T3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319">
                  <a:moveTo>
                    <a:pt x="4" y="0"/>
                  </a:moveTo>
                  <a:cubicBezTo>
                    <a:pt x="4" y="0"/>
                    <a:pt x="11" y="63"/>
                    <a:pt x="19" y="83"/>
                  </a:cubicBezTo>
                  <a:cubicBezTo>
                    <a:pt x="26" y="104"/>
                    <a:pt x="43" y="263"/>
                    <a:pt x="44" y="272"/>
                  </a:cubicBezTo>
                  <a:cubicBezTo>
                    <a:pt x="45" y="281"/>
                    <a:pt x="20" y="302"/>
                    <a:pt x="10" y="309"/>
                  </a:cubicBezTo>
                  <a:cubicBezTo>
                    <a:pt x="0" y="315"/>
                    <a:pt x="4" y="317"/>
                    <a:pt x="15" y="318"/>
                  </a:cubicBezTo>
                  <a:cubicBezTo>
                    <a:pt x="26" y="319"/>
                    <a:pt x="39" y="317"/>
                    <a:pt x="45" y="307"/>
                  </a:cubicBezTo>
                  <a:cubicBezTo>
                    <a:pt x="50" y="297"/>
                    <a:pt x="63" y="294"/>
                    <a:pt x="63" y="294"/>
                  </a:cubicBezTo>
                  <a:cubicBezTo>
                    <a:pt x="65" y="316"/>
                    <a:pt x="65" y="316"/>
                    <a:pt x="65" y="316"/>
                  </a:cubicBezTo>
                  <a:cubicBezTo>
                    <a:pt x="68" y="316"/>
                    <a:pt x="68" y="316"/>
                    <a:pt x="68" y="316"/>
                  </a:cubicBezTo>
                  <a:cubicBezTo>
                    <a:pt x="71" y="288"/>
                    <a:pt x="71" y="288"/>
                    <a:pt x="71" y="288"/>
                  </a:cubicBezTo>
                  <a:cubicBezTo>
                    <a:pt x="71" y="288"/>
                    <a:pt x="73" y="280"/>
                    <a:pt x="68" y="270"/>
                  </a:cubicBezTo>
                  <a:cubicBezTo>
                    <a:pt x="64" y="260"/>
                    <a:pt x="62" y="239"/>
                    <a:pt x="62" y="210"/>
                  </a:cubicBezTo>
                  <a:cubicBezTo>
                    <a:pt x="62" y="182"/>
                    <a:pt x="68" y="136"/>
                    <a:pt x="65" y="114"/>
                  </a:cubicBezTo>
                  <a:cubicBezTo>
                    <a:pt x="62" y="92"/>
                    <a:pt x="51" y="75"/>
                    <a:pt x="51" y="57"/>
                  </a:cubicBezTo>
                  <a:cubicBezTo>
                    <a:pt x="51" y="38"/>
                    <a:pt x="50" y="11"/>
                    <a:pt x="50" y="11"/>
                  </a:cubicBezTo>
                  <a:lnTo>
                    <a:pt x="4" y="0"/>
                  </a:lnTo>
                  <a:close/>
                </a:path>
              </a:pathLst>
            </a:custGeom>
            <a:solidFill>
              <a:srgbClr val="FFC8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ṥ1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6C19978-9220-4FF7-A009-A76BC7486CED}"/>
                </a:ext>
              </a:extLst>
            </p:cNvPr>
            <p:cNvSpPr/>
            <p:nvPr/>
          </p:nvSpPr>
          <p:spPr bwMode="auto">
            <a:xfrm>
              <a:off x="5721351" y="5346700"/>
              <a:ext cx="355600" cy="219075"/>
            </a:xfrm>
            <a:custGeom>
              <a:avLst/>
              <a:gdLst>
                <a:gd name="T0" fmla="*/ 71 w 73"/>
                <a:gd name="T1" fmla="*/ 14 h 45"/>
                <a:gd name="T2" fmla="*/ 70 w 73"/>
                <a:gd name="T3" fmla="*/ 0 h 45"/>
                <a:gd name="T4" fmla="*/ 35 w 73"/>
                <a:gd name="T5" fmla="*/ 28 h 45"/>
                <a:gd name="T6" fmla="*/ 14 w 73"/>
                <a:gd name="T7" fmla="*/ 32 h 45"/>
                <a:gd name="T8" fmla="*/ 10 w 73"/>
                <a:gd name="T9" fmla="*/ 35 h 45"/>
                <a:gd name="T10" fmla="*/ 15 w 73"/>
                <a:gd name="T11" fmla="*/ 44 h 45"/>
                <a:gd name="T12" fmla="*/ 45 w 73"/>
                <a:gd name="T13" fmla="*/ 33 h 45"/>
                <a:gd name="T14" fmla="*/ 63 w 73"/>
                <a:gd name="T15" fmla="*/ 20 h 45"/>
                <a:gd name="T16" fmla="*/ 65 w 73"/>
                <a:gd name="T17" fmla="*/ 42 h 45"/>
                <a:gd name="T18" fmla="*/ 68 w 73"/>
                <a:gd name="T19" fmla="*/ 42 h 45"/>
                <a:gd name="T20" fmla="*/ 71 w 73"/>
                <a:gd name="T21"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45">
                  <a:moveTo>
                    <a:pt x="71" y="14"/>
                  </a:moveTo>
                  <a:cubicBezTo>
                    <a:pt x="71" y="14"/>
                    <a:pt x="73" y="8"/>
                    <a:pt x="70" y="0"/>
                  </a:cubicBezTo>
                  <a:cubicBezTo>
                    <a:pt x="64" y="10"/>
                    <a:pt x="48" y="23"/>
                    <a:pt x="35" y="28"/>
                  </a:cubicBezTo>
                  <a:cubicBezTo>
                    <a:pt x="26" y="32"/>
                    <a:pt x="18" y="32"/>
                    <a:pt x="14" y="32"/>
                  </a:cubicBezTo>
                  <a:cubicBezTo>
                    <a:pt x="12" y="33"/>
                    <a:pt x="11" y="34"/>
                    <a:pt x="10" y="35"/>
                  </a:cubicBezTo>
                  <a:cubicBezTo>
                    <a:pt x="0" y="41"/>
                    <a:pt x="4" y="43"/>
                    <a:pt x="15" y="44"/>
                  </a:cubicBezTo>
                  <a:cubicBezTo>
                    <a:pt x="26" y="45"/>
                    <a:pt x="39" y="43"/>
                    <a:pt x="45" y="33"/>
                  </a:cubicBezTo>
                  <a:cubicBezTo>
                    <a:pt x="50" y="23"/>
                    <a:pt x="63" y="20"/>
                    <a:pt x="63" y="20"/>
                  </a:cubicBezTo>
                  <a:cubicBezTo>
                    <a:pt x="65" y="42"/>
                    <a:pt x="65" y="42"/>
                    <a:pt x="65" y="42"/>
                  </a:cubicBezTo>
                  <a:cubicBezTo>
                    <a:pt x="68" y="42"/>
                    <a:pt x="68" y="42"/>
                    <a:pt x="68" y="42"/>
                  </a:cubicBezTo>
                  <a:lnTo>
                    <a:pt x="71" y="14"/>
                  </a:lnTo>
                  <a:close/>
                </a:path>
              </a:pathLst>
            </a:custGeom>
            <a:solidFill>
              <a:srgbClr val="3734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íŝḻ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098B11D-3922-451B-8A8A-748EB32585BF}"/>
                </a:ext>
              </a:extLst>
            </p:cNvPr>
            <p:cNvSpPr/>
            <p:nvPr/>
          </p:nvSpPr>
          <p:spPr bwMode="auto">
            <a:xfrm>
              <a:off x="5999163" y="4025900"/>
              <a:ext cx="582613" cy="1608138"/>
            </a:xfrm>
            <a:custGeom>
              <a:avLst/>
              <a:gdLst>
                <a:gd name="T0" fmla="*/ 0 w 120"/>
                <a:gd name="T1" fmla="*/ 8 h 331"/>
                <a:gd name="T2" fmla="*/ 31 w 120"/>
                <a:gd name="T3" fmla="*/ 95 h 331"/>
                <a:gd name="T4" fmla="*/ 84 w 120"/>
                <a:gd name="T5" fmla="*/ 245 h 331"/>
                <a:gd name="T6" fmla="*/ 100 w 120"/>
                <a:gd name="T7" fmla="*/ 308 h 331"/>
                <a:gd name="T8" fmla="*/ 118 w 120"/>
                <a:gd name="T9" fmla="*/ 303 h 331"/>
                <a:gd name="T10" fmla="*/ 96 w 120"/>
                <a:gd name="T11" fmla="*/ 234 h 331"/>
                <a:gd name="T12" fmla="*/ 78 w 120"/>
                <a:gd name="T13" fmla="*/ 102 h 331"/>
                <a:gd name="T14" fmla="*/ 49 w 120"/>
                <a:gd name="T15" fmla="*/ 31 h 331"/>
                <a:gd name="T16" fmla="*/ 47 w 120"/>
                <a:gd name="T17" fmla="*/ 0 h 331"/>
                <a:gd name="T18" fmla="*/ 0 w 120"/>
                <a:gd name="T19" fmla="*/ 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331">
                  <a:moveTo>
                    <a:pt x="0" y="8"/>
                  </a:moveTo>
                  <a:cubicBezTo>
                    <a:pt x="0" y="8"/>
                    <a:pt x="16" y="55"/>
                    <a:pt x="31" y="95"/>
                  </a:cubicBezTo>
                  <a:cubicBezTo>
                    <a:pt x="46" y="136"/>
                    <a:pt x="80" y="228"/>
                    <a:pt x="84" y="245"/>
                  </a:cubicBezTo>
                  <a:cubicBezTo>
                    <a:pt x="88" y="262"/>
                    <a:pt x="90" y="292"/>
                    <a:pt x="100" y="308"/>
                  </a:cubicBezTo>
                  <a:cubicBezTo>
                    <a:pt x="110" y="323"/>
                    <a:pt x="120" y="331"/>
                    <a:pt x="118" y="303"/>
                  </a:cubicBezTo>
                  <a:cubicBezTo>
                    <a:pt x="116" y="275"/>
                    <a:pt x="100" y="255"/>
                    <a:pt x="96" y="234"/>
                  </a:cubicBezTo>
                  <a:cubicBezTo>
                    <a:pt x="92" y="213"/>
                    <a:pt x="91" y="136"/>
                    <a:pt x="78" y="102"/>
                  </a:cubicBezTo>
                  <a:cubicBezTo>
                    <a:pt x="65" y="68"/>
                    <a:pt x="51" y="41"/>
                    <a:pt x="49" y="31"/>
                  </a:cubicBezTo>
                  <a:cubicBezTo>
                    <a:pt x="47" y="21"/>
                    <a:pt x="47" y="0"/>
                    <a:pt x="47" y="0"/>
                  </a:cubicBezTo>
                  <a:lnTo>
                    <a:pt x="0" y="8"/>
                  </a:lnTo>
                  <a:close/>
                </a:path>
              </a:pathLst>
            </a:custGeom>
            <a:solidFill>
              <a:srgbClr val="FFC8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Sľí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93C97A1-C1F6-46CF-8895-8780DFB86852}"/>
                </a:ext>
              </a:extLst>
            </p:cNvPr>
            <p:cNvSpPr/>
            <p:nvPr/>
          </p:nvSpPr>
          <p:spPr bwMode="auto">
            <a:xfrm>
              <a:off x="6450013" y="5438775"/>
              <a:ext cx="131763" cy="195263"/>
            </a:xfrm>
            <a:custGeom>
              <a:avLst/>
              <a:gdLst>
                <a:gd name="T0" fmla="*/ 23 w 27"/>
                <a:gd name="T1" fmla="*/ 0 h 40"/>
                <a:gd name="T2" fmla="*/ 19 w 27"/>
                <a:gd name="T3" fmla="*/ 15 h 40"/>
                <a:gd name="T4" fmla="*/ 0 w 27"/>
                <a:gd name="T5" fmla="*/ 2 h 40"/>
                <a:gd name="T6" fmla="*/ 7 w 27"/>
                <a:gd name="T7" fmla="*/ 17 h 40"/>
                <a:gd name="T8" fmla="*/ 25 w 27"/>
                <a:gd name="T9" fmla="*/ 12 h 40"/>
                <a:gd name="T10" fmla="*/ 23 w 27"/>
                <a:gd name="T11" fmla="*/ 0 h 40"/>
              </a:gdLst>
              <a:ahLst/>
              <a:cxnLst>
                <a:cxn ang="0">
                  <a:pos x="T0" y="T1"/>
                </a:cxn>
                <a:cxn ang="0">
                  <a:pos x="T2" y="T3"/>
                </a:cxn>
                <a:cxn ang="0">
                  <a:pos x="T4" y="T5"/>
                </a:cxn>
                <a:cxn ang="0">
                  <a:pos x="T6" y="T7"/>
                </a:cxn>
                <a:cxn ang="0">
                  <a:pos x="T8" y="T9"/>
                </a:cxn>
                <a:cxn ang="0">
                  <a:pos x="T10" y="T11"/>
                </a:cxn>
              </a:cxnLst>
              <a:rect l="0" t="0" r="r" b="b"/>
              <a:pathLst>
                <a:path w="27" h="40">
                  <a:moveTo>
                    <a:pt x="23" y="0"/>
                  </a:moveTo>
                  <a:cubicBezTo>
                    <a:pt x="23" y="6"/>
                    <a:pt x="22" y="12"/>
                    <a:pt x="19" y="15"/>
                  </a:cubicBezTo>
                  <a:cubicBezTo>
                    <a:pt x="13" y="21"/>
                    <a:pt x="5" y="9"/>
                    <a:pt x="0" y="2"/>
                  </a:cubicBezTo>
                  <a:cubicBezTo>
                    <a:pt x="2" y="8"/>
                    <a:pt x="4" y="13"/>
                    <a:pt x="7" y="17"/>
                  </a:cubicBezTo>
                  <a:cubicBezTo>
                    <a:pt x="17" y="32"/>
                    <a:pt x="27" y="40"/>
                    <a:pt x="25" y="12"/>
                  </a:cubicBezTo>
                  <a:cubicBezTo>
                    <a:pt x="25" y="8"/>
                    <a:pt x="24" y="4"/>
                    <a:pt x="23" y="0"/>
                  </a:cubicBezTo>
                  <a:close/>
                </a:path>
              </a:pathLst>
            </a:custGeom>
            <a:solidFill>
              <a:srgbClr val="3734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ṩļi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639C55B-F936-46DF-950A-33E5766727E1}"/>
                </a:ext>
              </a:extLst>
            </p:cNvPr>
            <p:cNvSpPr/>
            <p:nvPr/>
          </p:nvSpPr>
          <p:spPr bwMode="auto">
            <a:xfrm>
              <a:off x="5629276" y="2389188"/>
              <a:ext cx="665163" cy="1733550"/>
            </a:xfrm>
            <a:custGeom>
              <a:avLst/>
              <a:gdLst>
                <a:gd name="T0" fmla="*/ 84 w 137"/>
                <a:gd name="T1" fmla="*/ 0 h 357"/>
                <a:gd name="T2" fmla="*/ 93 w 137"/>
                <a:gd name="T3" fmla="*/ 36 h 357"/>
                <a:gd name="T4" fmla="*/ 74 w 137"/>
                <a:gd name="T5" fmla="*/ 164 h 357"/>
                <a:gd name="T6" fmla="*/ 122 w 137"/>
                <a:gd name="T7" fmla="*/ 236 h 357"/>
                <a:gd name="T8" fmla="*/ 137 w 137"/>
                <a:gd name="T9" fmla="*/ 344 h 357"/>
                <a:gd name="T10" fmla="*/ 78 w 137"/>
                <a:gd name="T11" fmla="*/ 354 h 357"/>
                <a:gd name="T12" fmla="*/ 18 w 137"/>
                <a:gd name="T13" fmla="*/ 347 h 357"/>
                <a:gd name="T14" fmla="*/ 16 w 137"/>
                <a:gd name="T15" fmla="*/ 193 h 357"/>
                <a:gd name="T16" fmla="*/ 11 w 137"/>
                <a:gd name="T17" fmla="*/ 124 h 357"/>
                <a:gd name="T18" fmla="*/ 0 w 137"/>
                <a:gd name="T19" fmla="*/ 90 h 357"/>
                <a:gd name="T20" fmla="*/ 55 w 137"/>
                <a:gd name="T21" fmla="*/ 4 h 357"/>
                <a:gd name="T22" fmla="*/ 84 w 137"/>
                <a:gd name="T23"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357">
                  <a:moveTo>
                    <a:pt x="84" y="0"/>
                  </a:moveTo>
                  <a:cubicBezTo>
                    <a:pt x="84" y="0"/>
                    <a:pt x="89" y="4"/>
                    <a:pt x="93" y="36"/>
                  </a:cubicBezTo>
                  <a:cubicBezTo>
                    <a:pt x="97" y="67"/>
                    <a:pt x="74" y="164"/>
                    <a:pt x="74" y="164"/>
                  </a:cubicBezTo>
                  <a:cubicBezTo>
                    <a:pt x="74" y="164"/>
                    <a:pt x="113" y="204"/>
                    <a:pt x="122" y="236"/>
                  </a:cubicBezTo>
                  <a:cubicBezTo>
                    <a:pt x="132" y="268"/>
                    <a:pt x="137" y="344"/>
                    <a:pt x="137" y="344"/>
                  </a:cubicBezTo>
                  <a:cubicBezTo>
                    <a:pt x="137" y="344"/>
                    <a:pt x="118" y="351"/>
                    <a:pt x="78" y="354"/>
                  </a:cubicBezTo>
                  <a:cubicBezTo>
                    <a:pt x="39" y="357"/>
                    <a:pt x="18" y="347"/>
                    <a:pt x="18" y="347"/>
                  </a:cubicBezTo>
                  <a:cubicBezTo>
                    <a:pt x="18" y="347"/>
                    <a:pt x="16" y="220"/>
                    <a:pt x="16" y="193"/>
                  </a:cubicBezTo>
                  <a:cubicBezTo>
                    <a:pt x="16" y="166"/>
                    <a:pt x="14" y="131"/>
                    <a:pt x="11" y="124"/>
                  </a:cubicBezTo>
                  <a:cubicBezTo>
                    <a:pt x="8" y="117"/>
                    <a:pt x="0" y="97"/>
                    <a:pt x="0" y="90"/>
                  </a:cubicBezTo>
                  <a:cubicBezTo>
                    <a:pt x="0" y="83"/>
                    <a:pt x="55" y="4"/>
                    <a:pt x="55" y="4"/>
                  </a:cubicBezTo>
                  <a:lnTo>
                    <a:pt x="84"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sḻî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A2551B7-62EB-48D8-8CC7-35472E24FA8D}"/>
                </a:ext>
              </a:extLst>
            </p:cNvPr>
            <p:cNvSpPr/>
            <p:nvPr/>
          </p:nvSpPr>
          <p:spPr bwMode="auto">
            <a:xfrm>
              <a:off x="5702301" y="3186113"/>
              <a:ext cx="592138" cy="936625"/>
            </a:xfrm>
            <a:custGeom>
              <a:avLst/>
              <a:gdLst>
                <a:gd name="T0" fmla="*/ 107 w 122"/>
                <a:gd name="T1" fmla="*/ 72 h 193"/>
                <a:gd name="T2" fmla="*/ 63 w 122"/>
                <a:gd name="T3" fmla="*/ 5 h 193"/>
                <a:gd name="T4" fmla="*/ 0 w 122"/>
                <a:gd name="T5" fmla="*/ 0 h 193"/>
                <a:gd name="T6" fmla="*/ 1 w 122"/>
                <a:gd name="T7" fmla="*/ 29 h 193"/>
                <a:gd name="T8" fmla="*/ 3 w 122"/>
                <a:gd name="T9" fmla="*/ 183 h 193"/>
                <a:gd name="T10" fmla="*/ 63 w 122"/>
                <a:gd name="T11" fmla="*/ 190 h 193"/>
                <a:gd name="T12" fmla="*/ 122 w 122"/>
                <a:gd name="T13" fmla="*/ 180 h 193"/>
                <a:gd name="T14" fmla="*/ 107 w 122"/>
                <a:gd name="T15" fmla="*/ 72 h 1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93">
                  <a:moveTo>
                    <a:pt x="107" y="72"/>
                  </a:moveTo>
                  <a:cubicBezTo>
                    <a:pt x="100" y="47"/>
                    <a:pt x="74" y="17"/>
                    <a:pt x="63" y="5"/>
                  </a:cubicBezTo>
                  <a:cubicBezTo>
                    <a:pt x="36" y="9"/>
                    <a:pt x="13" y="4"/>
                    <a:pt x="0" y="0"/>
                  </a:cubicBezTo>
                  <a:cubicBezTo>
                    <a:pt x="1" y="10"/>
                    <a:pt x="1" y="20"/>
                    <a:pt x="1" y="29"/>
                  </a:cubicBezTo>
                  <a:cubicBezTo>
                    <a:pt x="1" y="56"/>
                    <a:pt x="3" y="183"/>
                    <a:pt x="3" y="183"/>
                  </a:cubicBezTo>
                  <a:cubicBezTo>
                    <a:pt x="3" y="183"/>
                    <a:pt x="24" y="193"/>
                    <a:pt x="63" y="190"/>
                  </a:cubicBezTo>
                  <a:cubicBezTo>
                    <a:pt x="103" y="187"/>
                    <a:pt x="122" y="180"/>
                    <a:pt x="122" y="180"/>
                  </a:cubicBezTo>
                  <a:cubicBezTo>
                    <a:pt x="122" y="180"/>
                    <a:pt x="117" y="104"/>
                    <a:pt x="107" y="72"/>
                  </a:cubicBezTo>
                  <a:close/>
                </a:path>
              </a:pathLst>
            </a:custGeom>
            <a:solidFill>
              <a:srgbClr val="0A71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1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72E14BA-5061-400D-8071-C499EC7FCB5F}"/>
                </a:ext>
              </a:extLst>
            </p:cNvPr>
            <p:cNvSpPr/>
            <p:nvPr/>
          </p:nvSpPr>
          <p:spPr bwMode="auto">
            <a:xfrm>
              <a:off x="5595938" y="1657350"/>
              <a:ext cx="368300" cy="363538"/>
            </a:xfrm>
            <a:custGeom>
              <a:avLst/>
              <a:gdLst>
                <a:gd name="T0" fmla="*/ 76 w 76"/>
                <a:gd name="T1" fmla="*/ 24 h 75"/>
                <a:gd name="T2" fmla="*/ 44 w 76"/>
                <a:gd name="T3" fmla="*/ 0 h 75"/>
                <a:gd name="T4" fmla="*/ 18 w 76"/>
                <a:gd name="T5" fmla="*/ 35 h 75"/>
                <a:gd name="T6" fmla="*/ 2 w 76"/>
                <a:gd name="T7" fmla="*/ 58 h 75"/>
                <a:gd name="T8" fmla="*/ 26 w 76"/>
                <a:gd name="T9" fmla="*/ 75 h 75"/>
                <a:gd name="T10" fmla="*/ 76 w 76"/>
                <a:gd name="T11" fmla="*/ 24 h 75"/>
              </a:gdLst>
              <a:ahLst/>
              <a:cxnLst>
                <a:cxn ang="0">
                  <a:pos x="T0" y="T1"/>
                </a:cxn>
                <a:cxn ang="0">
                  <a:pos x="T2" y="T3"/>
                </a:cxn>
                <a:cxn ang="0">
                  <a:pos x="T4" y="T5"/>
                </a:cxn>
                <a:cxn ang="0">
                  <a:pos x="T6" y="T7"/>
                </a:cxn>
                <a:cxn ang="0">
                  <a:pos x="T8" y="T9"/>
                </a:cxn>
                <a:cxn ang="0">
                  <a:pos x="T10" y="T11"/>
                </a:cxn>
              </a:cxnLst>
              <a:rect l="0" t="0" r="r" b="b"/>
              <a:pathLst>
                <a:path w="76" h="75">
                  <a:moveTo>
                    <a:pt x="76" y="24"/>
                  </a:moveTo>
                  <a:cubicBezTo>
                    <a:pt x="76" y="24"/>
                    <a:pt x="65" y="0"/>
                    <a:pt x="44" y="0"/>
                  </a:cubicBezTo>
                  <a:cubicBezTo>
                    <a:pt x="23" y="0"/>
                    <a:pt x="14" y="19"/>
                    <a:pt x="18" y="35"/>
                  </a:cubicBezTo>
                  <a:cubicBezTo>
                    <a:pt x="23" y="52"/>
                    <a:pt x="4" y="47"/>
                    <a:pt x="2" y="58"/>
                  </a:cubicBezTo>
                  <a:cubicBezTo>
                    <a:pt x="0" y="68"/>
                    <a:pt x="17" y="75"/>
                    <a:pt x="26" y="75"/>
                  </a:cubicBezTo>
                  <a:cubicBezTo>
                    <a:pt x="36" y="75"/>
                    <a:pt x="76" y="24"/>
                    <a:pt x="76" y="24"/>
                  </a:cubicBezTo>
                  <a:close/>
                </a:path>
              </a:pathLst>
            </a:custGeom>
            <a:solidFill>
              <a:srgbClr val="3734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ṥ1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E0BF417-D0EE-46D8-96FB-901091D9A47A}"/>
                </a:ext>
              </a:extLst>
            </p:cNvPr>
            <p:cNvSpPr/>
            <p:nvPr/>
          </p:nvSpPr>
          <p:spPr bwMode="auto">
            <a:xfrm>
              <a:off x="5702301" y="1768475"/>
              <a:ext cx="485775" cy="601663"/>
            </a:xfrm>
            <a:custGeom>
              <a:avLst/>
              <a:gdLst>
                <a:gd name="T0" fmla="*/ 66 w 100"/>
                <a:gd name="T1" fmla="*/ 2 h 124"/>
                <a:gd name="T2" fmla="*/ 54 w 100"/>
                <a:gd name="T3" fmla="*/ 1 h 124"/>
                <a:gd name="T4" fmla="*/ 15 w 100"/>
                <a:gd name="T5" fmla="*/ 18 h 124"/>
                <a:gd name="T6" fmla="*/ 4 w 100"/>
                <a:gd name="T7" fmla="*/ 87 h 124"/>
                <a:gd name="T8" fmla="*/ 15 w 100"/>
                <a:gd name="T9" fmla="*/ 108 h 124"/>
                <a:gd name="T10" fmla="*/ 38 w 100"/>
                <a:gd name="T11" fmla="*/ 102 h 124"/>
                <a:gd name="T12" fmla="*/ 39 w 100"/>
                <a:gd name="T13" fmla="*/ 124 h 124"/>
                <a:gd name="T14" fmla="*/ 65 w 100"/>
                <a:gd name="T15" fmla="*/ 112 h 124"/>
                <a:gd name="T16" fmla="*/ 67 w 100"/>
                <a:gd name="T17" fmla="*/ 92 h 124"/>
                <a:gd name="T18" fmla="*/ 96 w 100"/>
                <a:gd name="T19" fmla="*/ 51 h 124"/>
                <a:gd name="T20" fmla="*/ 66 w 100"/>
                <a:gd name="T21" fmla="*/ 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24">
                  <a:moveTo>
                    <a:pt x="66" y="2"/>
                  </a:moveTo>
                  <a:cubicBezTo>
                    <a:pt x="62" y="0"/>
                    <a:pt x="58" y="0"/>
                    <a:pt x="54" y="1"/>
                  </a:cubicBezTo>
                  <a:cubicBezTo>
                    <a:pt x="44" y="2"/>
                    <a:pt x="28" y="6"/>
                    <a:pt x="15" y="18"/>
                  </a:cubicBezTo>
                  <a:cubicBezTo>
                    <a:pt x="0" y="34"/>
                    <a:pt x="1" y="75"/>
                    <a:pt x="4" y="87"/>
                  </a:cubicBezTo>
                  <a:cubicBezTo>
                    <a:pt x="6" y="99"/>
                    <a:pt x="8" y="108"/>
                    <a:pt x="15" y="108"/>
                  </a:cubicBezTo>
                  <a:cubicBezTo>
                    <a:pt x="21" y="109"/>
                    <a:pt x="38" y="102"/>
                    <a:pt x="38" y="102"/>
                  </a:cubicBezTo>
                  <a:cubicBezTo>
                    <a:pt x="39" y="124"/>
                    <a:pt x="39" y="124"/>
                    <a:pt x="39" y="124"/>
                  </a:cubicBezTo>
                  <a:cubicBezTo>
                    <a:pt x="65" y="112"/>
                    <a:pt x="65" y="112"/>
                    <a:pt x="65" y="112"/>
                  </a:cubicBezTo>
                  <a:cubicBezTo>
                    <a:pt x="67" y="92"/>
                    <a:pt x="67" y="92"/>
                    <a:pt x="67" y="92"/>
                  </a:cubicBezTo>
                  <a:cubicBezTo>
                    <a:pt x="67" y="92"/>
                    <a:pt x="93" y="84"/>
                    <a:pt x="96" y="51"/>
                  </a:cubicBezTo>
                  <a:cubicBezTo>
                    <a:pt x="100" y="20"/>
                    <a:pt x="84" y="8"/>
                    <a:pt x="66" y="2"/>
                  </a:cubicBezTo>
                  <a:close/>
                </a:path>
              </a:pathLst>
            </a:custGeom>
            <a:solidFill>
              <a:srgbClr val="FFC8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ṧļí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9063BB6-74C6-4F2C-A581-9FB80FEA8601}"/>
                </a:ext>
              </a:extLst>
            </p:cNvPr>
            <p:cNvSpPr/>
            <p:nvPr/>
          </p:nvSpPr>
          <p:spPr bwMode="auto">
            <a:xfrm>
              <a:off x="5829301" y="1768475"/>
              <a:ext cx="358775" cy="457200"/>
            </a:xfrm>
            <a:custGeom>
              <a:avLst/>
              <a:gdLst>
                <a:gd name="T0" fmla="*/ 70 w 74"/>
                <a:gd name="T1" fmla="*/ 51 h 94"/>
                <a:gd name="T2" fmla="*/ 40 w 74"/>
                <a:gd name="T3" fmla="*/ 2 h 94"/>
                <a:gd name="T4" fmla="*/ 28 w 74"/>
                <a:gd name="T5" fmla="*/ 1 h 94"/>
                <a:gd name="T6" fmla="*/ 0 w 74"/>
                <a:gd name="T7" fmla="*/ 10 h 94"/>
                <a:gd name="T8" fmla="*/ 22 w 74"/>
                <a:gd name="T9" fmla="*/ 19 h 94"/>
                <a:gd name="T10" fmla="*/ 31 w 74"/>
                <a:gd name="T11" fmla="*/ 55 h 94"/>
                <a:gd name="T12" fmla="*/ 43 w 74"/>
                <a:gd name="T13" fmla="*/ 58 h 94"/>
                <a:gd name="T14" fmla="*/ 37 w 74"/>
                <a:gd name="T15" fmla="*/ 77 h 94"/>
                <a:gd name="T16" fmla="*/ 27 w 74"/>
                <a:gd name="T17" fmla="*/ 77 h 94"/>
                <a:gd name="T18" fmla="*/ 41 w 74"/>
                <a:gd name="T19" fmla="*/ 94 h 94"/>
                <a:gd name="T20" fmla="*/ 41 w 74"/>
                <a:gd name="T21" fmla="*/ 92 h 94"/>
                <a:gd name="T22" fmla="*/ 70 w 74"/>
                <a:gd name="T23" fmla="*/ 5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94">
                  <a:moveTo>
                    <a:pt x="70" y="51"/>
                  </a:moveTo>
                  <a:cubicBezTo>
                    <a:pt x="74" y="20"/>
                    <a:pt x="58" y="8"/>
                    <a:pt x="40" y="2"/>
                  </a:cubicBezTo>
                  <a:cubicBezTo>
                    <a:pt x="36" y="0"/>
                    <a:pt x="32" y="0"/>
                    <a:pt x="28" y="1"/>
                  </a:cubicBezTo>
                  <a:cubicBezTo>
                    <a:pt x="21" y="1"/>
                    <a:pt x="10" y="4"/>
                    <a:pt x="0" y="10"/>
                  </a:cubicBezTo>
                  <a:cubicBezTo>
                    <a:pt x="5" y="9"/>
                    <a:pt x="14" y="9"/>
                    <a:pt x="22" y="19"/>
                  </a:cubicBezTo>
                  <a:cubicBezTo>
                    <a:pt x="35" y="35"/>
                    <a:pt x="31" y="55"/>
                    <a:pt x="31" y="55"/>
                  </a:cubicBezTo>
                  <a:cubicBezTo>
                    <a:pt x="31" y="55"/>
                    <a:pt x="40" y="48"/>
                    <a:pt x="43" y="58"/>
                  </a:cubicBezTo>
                  <a:cubicBezTo>
                    <a:pt x="46" y="68"/>
                    <a:pt x="45" y="75"/>
                    <a:pt x="37" y="77"/>
                  </a:cubicBezTo>
                  <a:cubicBezTo>
                    <a:pt x="30" y="79"/>
                    <a:pt x="27" y="77"/>
                    <a:pt x="27" y="77"/>
                  </a:cubicBezTo>
                  <a:cubicBezTo>
                    <a:pt x="27" y="77"/>
                    <a:pt x="32" y="89"/>
                    <a:pt x="41" y="94"/>
                  </a:cubicBezTo>
                  <a:cubicBezTo>
                    <a:pt x="41" y="92"/>
                    <a:pt x="41" y="92"/>
                    <a:pt x="41" y="92"/>
                  </a:cubicBezTo>
                  <a:cubicBezTo>
                    <a:pt x="41" y="92"/>
                    <a:pt x="67" y="84"/>
                    <a:pt x="70" y="51"/>
                  </a:cubicBezTo>
                  <a:close/>
                </a:path>
              </a:pathLst>
            </a:custGeom>
            <a:solidFill>
              <a:srgbClr val="3734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ŝ1i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1C654B8-D4E0-4E8A-B17E-51C78D62FCE3}"/>
                </a:ext>
              </a:extLst>
            </p:cNvPr>
            <p:cNvSpPr/>
            <p:nvPr/>
          </p:nvSpPr>
          <p:spPr bwMode="auto">
            <a:xfrm>
              <a:off x="5813426" y="2278063"/>
              <a:ext cx="258763" cy="238125"/>
            </a:xfrm>
            <a:custGeom>
              <a:avLst/>
              <a:gdLst>
                <a:gd name="T0" fmla="*/ 0 w 163"/>
                <a:gd name="T1" fmla="*/ 74 h 150"/>
                <a:gd name="T2" fmla="*/ 13 w 163"/>
                <a:gd name="T3" fmla="*/ 150 h 150"/>
                <a:gd name="T4" fmla="*/ 163 w 163"/>
                <a:gd name="T5" fmla="*/ 70 h 150"/>
                <a:gd name="T6" fmla="*/ 150 w 163"/>
                <a:gd name="T7" fmla="*/ 0 h 150"/>
                <a:gd name="T8" fmla="*/ 0 w 163"/>
                <a:gd name="T9" fmla="*/ 74 h 150"/>
              </a:gdLst>
              <a:ahLst/>
              <a:cxnLst>
                <a:cxn ang="0">
                  <a:pos x="T0" y="T1"/>
                </a:cxn>
                <a:cxn ang="0">
                  <a:pos x="T2" y="T3"/>
                </a:cxn>
                <a:cxn ang="0">
                  <a:pos x="T4" y="T5"/>
                </a:cxn>
                <a:cxn ang="0">
                  <a:pos x="T6" y="T7"/>
                </a:cxn>
                <a:cxn ang="0">
                  <a:pos x="T8" y="T9"/>
                </a:cxn>
              </a:cxnLst>
              <a:rect l="0" t="0" r="r" b="b"/>
              <a:pathLst>
                <a:path w="163" h="150">
                  <a:moveTo>
                    <a:pt x="0" y="74"/>
                  </a:moveTo>
                  <a:lnTo>
                    <a:pt x="13" y="150"/>
                  </a:lnTo>
                  <a:lnTo>
                    <a:pt x="163" y="70"/>
                  </a:lnTo>
                  <a:lnTo>
                    <a:pt x="150" y="0"/>
                  </a:lnTo>
                  <a:lnTo>
                    <a:pt x="0" y="7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ṥl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A6F9088-1400-438D-B4EA-0BDB1514E392}"/>
                </a:ext>
              </a:extLst>
            </p:cNvPr>
            <p:cNvSpPr/>
            <p:nvPr/>
          </p:nvSpPr>
          <p:spPr bwMode="auto">
            <a:xfrm>
              <a:off x="5895976" y="2466975"/>
              <a:ext cx="171450" cy="825500"/>
            </a:xfrm>
            <a:custGeom>
              <a:avLst/>
              <a:gdLst>
                <a:gd name="T0" fmla="*/ 16 w 35"/>
                <a:gd name="T1" fmla="*/ 170 h 170"/>
                <a:gd name="T2" fmla="*/ 16 w 35"/>
                <a:gd name="T3" fmla="*/ 170 h 170"/>
                <a:gd name="T4" fmla="*/ 0 w 35"/>
                <a:gd name="T5" fmla="*/ 154 h 170"/>
                <a:gd name="T6" fmla="*/ 3 w 35"/>
                <a:gd name="T7" fmla="*/ 16 h 170"/>
                <a:gd name="T8" fmla="*/ 19 w 35"/>
                <a:gd name="T9" fmla="*/ 0 h 170"/>
                <a:gd name="T10" fmla="*/ 35 w 35"/>
                <a:gd name="T11" fmla="*/ 16 h 170"/>
                <a:gd name="T12" fmla="*/ 32 w 35"/>
                <a:gd name="T13" fmla="*/ 154 h 170"/>
                <a:gd name="T14" fmla="*/ 16 w 35"/>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70">
                  <a:moveTo>
                    <a:pt x="16" y="170"/>
                  </a:moveTo>
                  <a:cubicBezTo>
                    <a:pt x="16" y="170"/>
                    <a:pt x="16" y="170"/>
                    <a:pt x="16" y="170"/>
                  </a:cubicBezTo>
                  <a:cubicBezTo>
                    <a:pt x="7" y="170"/>
                    <a:pt x="0" y="162"/>
                    <a:pt x="0" y="154"/>
                  </a:cubicBezTo>
                  <a:cubicBezTo>
                    <a:pt x="3" y="16"/>
                    <a:pt x="3" y="16"/>
                    <a:pt x="3" y="16"/>
                  </a:cubicBezTo>
                  <a:cubicBezTo>
                    <a:pt x="3" y="7"/>
                    <a:pt x="10" y="0"/>
                    <a:pt x="19" y="0"/>
                  </a:cubicBezTo>
                  <a:cubicBezTo>
                    <a:pt x="28" y="0"/>
                    <a:pt x="35" y="7"/>
                    <a:pt x="35" y="16"/>
                  </a:cubicBezTo>
                  <a:cubicBezTo>
                    <a:pt x="32" y="154"/>
                    <a:pt x="32" y="154"/>
                    <a:pt x="32" y="154"/>
                  </a:cubicBezTo>
                  <a:cubicBezTo>
                    <a:pt x="32" y="163"/>
                    <a:pt x="25" y="170"/>
                    <a:pt x="16" y="17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išḻ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A2BDD2F-4724-4965-8748-B931B62BEF94}"/>
                </a:ext>
              </a:extLst>
            </p:cNvPr>
            <p:cNvSpPr/>
            <p:nvPr/>
          </p:nvSpPr>
          <p:spPr bwMode="auto">
            <a:xfrm>
              <a:off x="5280026" y="2700338"/>
              <a:ext cx="455613" cy="471488"/>
            </a:xfrm>
            <a:custGeom>
              <a:avLst/>
              <a:gdLst>
                <a:gd name="T0" fmla="*/ 0 w 287"/>
                <a:gd name="T1" fmla="*/ 6 h 297"/>
                <a:gd name="T2" fmla="*/ 131 w 287"/>
                <a:gd name="T3" fmla="*/ 269 h 297"/>
                <a:gd name="T4" fmla="*/ 287 w 287"/>
                <a:gd name="T5" fmla="*/ 297 h 297"/>
                <a:gd name="T6" fmla="*/ 199 w 287"/>
                <a:gd name="T7" fmla="*/ 0 h 297"/>
                <a:gd name="T8" fmla="*/ 0 w 287"/>
                <a:gd name="T9" fmla="*/ 6 h 297"/>
              </a:gdLst>
              <a:ahLst/>
              <a:cxnLst>
                <a:cxn ang="0">
                  <a:pos x="T0" y="T1"/>
                </a:cxn>
                <a:cxn ang="0">
                  <a:pos x="T2" y="T3"/>
                </a:cxn>
                <a:cxn ang="0">
                  <a:pos x="T4" y="T5"/>
                </a:cxn>
                <a:cxn ang="0">
                  <a:pos x="T6" y="T7"/>
                </a:cxn>
                <a:cxn ang="0">
                  <a:pos x="T8" y="T9"/>
                </a:cxn>
              </a:cxnLst>
              <a:rect l="0" t="0" r="r" b="b"/>
              <a:pathLst>
                <a:path w="287" h="297">
                  <a:moveTo>
                    <a:pt x="0" y="6"/>
                  </a:moveTo>
                  <a:lnTo>
                    <a:pt x="131" y="269"/>
                  </a:lnTo>
                  <a:lnTo>
                    <a:pt x="287" y="297"/>
                  </a:lnTo>
                  <a:lnTo>
                    <a:pt x="199" y="0"/>
                  </a:lnTo>
                  <a:lnTo>
                    <a:pt x="0" y="6"/>
                  </a:lnTo>
                  <a:close/>
                </a:path>
              </a:pathLst>
            </a:custGeom>
            <a:solidFill>
              <a:srgbClr val="0A71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1í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7653680-FD6C-4CC3-8E2E-EED85F344EDD}"/>
                </a:ext>
              </a:extLst>
            </p:cNvPr>
            <p:cNvSpPr/>
            <p:nvPr/>
          </p:nvSpPr>
          <p:spPr bwMode="auto">
            <a:xfrm>
              <a:off x="5332413" y="2657475"/>
              <a:ext cx="204788" cy="68263"/>
            </a:xfrm>
            <a:custGeom>
              <a:avLst/>
              <a:gdLst>
                <a:gd name="T0" fmla="*/ 14 w 42"/>
                <a:gd name="T1" fmla="*/ 0 h 14"/>
                <a:gd name="T2" fmla="*/ 15 w 42"/>
                <a:gd name="T3" fmla="*/ 5 h 14"/>
                <a:gd name="T4" fmla="*/ 6 w 42"/>
                <a:gd name="T5" fmla="*/ 5 h 14"/>
                <a:gd name="T6" fmla="*/ 2 w 42"/>
                <a:gd name="T7" fmla="*/ 12 h 14"/>
                <a:gd name="T8" fmla="*/ 3 w 42"/>
                <a:gd name="T9" fmla="*/ 14 h 14"/>
                <a:gd name="T10" fmla="*/ 42 w 42"/>
                <a:gd name="T11" fmla="*/ 14 h 14"/>
                <a:gd name="T12" fmla="*/ 41 w 42"/>
                <a:gd name="T13" fmla="*/ 11 h 14"/>
                <a:gd name="T14" fmla="*/ 33 w 42"/>
                <a:gd name="T15" fmla="*/ 5 h 14"/>
                <a:gd name="T16" fmla="*/ 23 w 42"/>
                <a:gd name="T17" fmla="*/ 5 h 14"/>
                <a:gd name="T18" fmla="*/ 21 w 42"/>
                <a:gd name="T19" fmla="*/ 1 h 14"/>
                <a:gd name="T20" fmla="*/ 14 w 42"/>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14">
                  <a:moveTo>
                    <a:pt x="14" y="0"/>
                  </a:moveTo>
                  <a:cubicBezTo>
                    <a:pt x="15" y="5"/>
                    <a:pt x="15" y="5"/>
                    <a:pt x="15" y="5"/>
                  </a:cubicBezTo>
                  <a:cubicBezTo>
                    <a:pt x="6" y="5"/>
                    <a:pt x="6" y="5"/>
                    <a:pt x="6" y="5"/>
                  </a:cubicBezTo>
                  <a:cubicBezTo>
                    <a:pt x="2" y="5"/>
                    <a:pt x="0" y="8"/>
                    <a:pt x="2" y="12"/>
                  </a:cubicBezTo>
                  <a:cubicBezTo>
                    <a:pt x="3" y="14"/>
                    <a:pt x="3" y="14"/>
                    <a:pt x="3" y="14"/>
                  </a:cubicBezTo>
                  <a:cubicBezTo>
                    <a:pt x="42" y="14"/>
                    <a:pt x="42" y="14"/>
                    <a:pt x="42" y="14"/>
                  </a:cubicBezTo>
                  <a:cubicBezTo>
                    <a:pt x="41" y="11"/>
                    <a:pt x="41" y="11"/>
                    <a:pt x="41" y="11"/>
                  </a:cubicBezTo>
                  <a:cubicBezTo>
                    <a:pt x="40" y="8"/>
                    <a:pt x="36" y="5"/>
                    <a:pt x="33" y="5"/>
                  </a:cubicBezTo>
                  <a:cubicBezTo>
                    <a:pt x="23" y="5"/>
                    <a:pt x="23" y="5"/>
                    <a:pt x="23" y="5"/>
                  </a:cubicBezTo>
                  <a:cubicBezTo>
                    <a:pt x="21" y="1"/>
                    <a:pt x="21" y="1"/>
                    <a:pt x="21" y="1"/>
                  </a:cubicBezTo>
                  <a:lnTo>
                    <a:pt x="14"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ṥ1ï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2C59368-2B86-4393-94BB-10FF645389C1}"/>
                </a:ext>
              </a:extLst>
            </p:cNvPr>
            <p:cNvSpPr/>
            <p:nvPr/>
          </p:nvSpPr>
          <p:spPr bwMode="auto">
            <a:xfrm>
              <a:off x="5341938" y="2836863"/>
              <a:ext cx="238125" cy="266700"/>
            </a:xfrm>
            <a:custGeom>
              <a:avLst/>
              <a:gdLst>
                <a:gd name="T0" fmla="*/ 49 w 49"/>
                <a:gd name="T1" fmla="*/ 41 h 55"/>
                <a:gd name="T2" fmla="*/ 33 w 49"/>
                <a:gd name="T3" fmla="*/ 26 h 55"/>
                <a:gd name="T4" fmla="*/ 23 w 49"/>
                <a:gd name="T5" fmla="*/ 16 h 55"/>
                <a:gd name="T6" fmla="*/ 12 w 49"/>
                <a:gd name="T7" fmla="*/ 4 h 55"/>
                <a:gd name="T8" fmla="*/ 19 w 49"/>
                <a:gd name="T9" fmla="*/ 22 h 55"/>
                <a:gd name="T10" fmla="*/ 21 w 49"/>
                <a:gd name="T11" fmla="*/ 29 h 55"/>
                <a:gd name="T12" fmla="*/ 4 w 49"/>
                <a:gd name="T13" fmla="*/ 19 h 55"/>
                <a:gd name="T14" fmla="*/ 0 w 49"/>
                <a:gd name="T15" fmla="*/ 26 h 55"/>
                <a:gd name="T16" fmla="*/ 6 w 49"/>
                <a:gd name="T17" fmla="*/ 32 h 55"/>
                <a:gd name="T18" fmla="*/ 9 w 49"/>
                <a:gd name="T19" fmla="*/ 44 h 55"/>
                <a:gd name="T20" fmla="*/ 26 w 49"/>
                <a:gd name="T21" fmla="*/ 53 h 55"/>
                <a:gd name="T22" fmla="*/ 48 w 49"/>
                <a:gd name="T23" fmla="*/ 55 h 55"/>
                <a:gd name="T24" fmla="*/ 49 w 49"/>
                <a:gd name="T25"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55">
                  <a:moveTo>
                    <a:pt x="49" y="41"/>
                  </a:moveTo>
                  <a:cubicBezTo>
                    <a:pt x="49" y="41"/>
                    <a:pt x="39" y="28"/>
                    <a:pt x="33" y="26"/>
                  </a:cubicBezTo>
                  <a:cubicBezTo>
                    <a:pt x="28" y="23"/>
                    <a:pt x="27" y="23"/>
                    <a:pt x="23" y="16"/>
                  </a:cubicBezTo>
                  <a:cubicBezTo>
                    <a:pt x="20" y="10"/>
                    <a:pt x="14" y="0"/>
                    <a:pt x="12" y="4"/>
                  </a:cubicBezTo>
                  <a:cubicBezTo>
                    <a:pt x="10" y="9"/>
                    <a:pt x="19" y="22"/>
                    <a:pt x="19" y="22"/>
                  </a:cubicBezTo>
                  <a:cubicBezTo>
                    <a:pt x="21" y="29"/>
                    <a:pt x="21" y="29"/>
                    <a:pt x="21" y="29"/>
                  </a:cubicBezTo>
                  <a:cubicBezTo>
                    <a:pt x="4" y="19"/>
                    <a:pt x="4" y="19"/>
                    <a:pt x="4" y="19"/>
                  </a:cubicBezTo>
                  <a:cubicBezTo>
                    <a:pt x="0" y="26"/>
                    <a:pt x="0" y="26"/>
                    <a:pt x="0" y="26"/>
                  </a:cubicBezTo>
                  <a:cubicBezTo>
                    <a:pt x="6" y="32"/>
                    <a:pt x="6" y="32"/>
                    <a:pt x="6" y="32"/>
                  </a:cubicBezTo>
                  <a:cubicBezTo>
                    <a:pt x="6" y="32"/>
                    <a:pt x="5" y="38"/>
                    <a:pt x="9" y="44"/>
                  </a:cubicBezTo>
                  <a:cubicBezTo>
                    <a:pt x="14" y="49"/>
                    <a:pt x="26" y="53"/>
                    <a:pt x="26" y="53"/>
                  </a:cubicBezTo>
                  <a:cubicBezTo>
                    <a:pt x="48" y="55"/>
                    <a:pt x="48" y="55"/>
                    <a:pt x="48" y="55"/>
                  </a:cubicBezTo>
                  <a:lnTo>
                    <a:pt x="49" y="41"/>
                  </a:lnTo>
                  <a:close/>
                </a:path>
              </a:pathLst>
            </a:custGeom>
            <a:solidFill>
              <a:srgbClr val="FFC8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šl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C6DF182-FA09-42A5-80F6-4E80BEC76180}"/>
                </a:ext>
              </a:extLst>
            </p:cNvPr>
            <p:cNvSpPr/>
            <p:nvPr/>
          </p:nvSpPr>
          <p:spPr bwMode="auto">
            <a:xfrm>
              <a:off x="5527676" y="3025775"/>
              <a:ext cx="519113" cy="277813"/>
            </a:xfrm>
            <a:custGeom>
              <a:avLst/>
              <a:gdLst>
                <a:gd name="T0" fmla="*/ 89 w 107"/>
                <a:gd name="T1" fmla="*/ 29 h 57"/>
                <a:gd name="T2" fmla="*/ 11 w 107"/>
                <a:gd name="T3" fmla="*/ 2 h 57"/>
                <a:gd name="T4" fmla="*/ 1 w 107"/>
                <a:gd name="T5" fmla="*/ 8 h 57"/>
                <a:gd name="T6" fmla="*/ 1 w 107"/>
                <a:gd name="T7" fmla="*/ 8 h 57"/>
                <a:gd name="T8" fmla="*/ 5 w 107"/>
                <a:gd name="T9" fmla="*/ 16 h 57"/>
                <a:gd name="T10" fmla="*/ 92 w 107"/>
                <a:gd name="T11" fmla="*/ 55 h 57"/>
                <a:gd name="T12" fmla="*/ 89 w 107"/>
                <a:gd name="T13" fmla="*/ 29 h 57"/>
              </a:gdLst>
              <a:ahLst/>
              <a:cxnLst>
                <a:cxn ang="0">
                  <a:pos x="T0" y="T1"/>
                </a:cxn>
                <a:cxn ang="0">
                  <a:pos x="T2" y="T3"/>
                </a:cxn>
                <a:cxn ang="0">
                  <a:pos x="T4" y="T5"/>
                </a:cxn>
                <a:cxn ang="0">
                  <a:pos x="T6" y="T7"/>
                </a:cxn>
                <a:cxn ang="0">
                  <a:pos x="T8" y="T9"/>
                </a:cxn>
                <a:cxn ang="0">
                  <a:pos x="T10" y="T11"/>
                </a:cxn>
                <a:cxn ang="0">
                  <a:pos x="T12" y="T13"/>
                </a:cxn>
              </a:cxnLst>
              <a:rect l="0" t="0" r="r" b="b"/>
              <a:pathLst>
                <a:path w="107" h="57">
                  <a:moveTo>
                    <a:pt x="89" y="29"/>
                  </a:moveTo>
                  <a:cubicBezTo>
                    <a:pt x="11" y="2"/>
                    <a:pt x="11" y="2"/>
                    <a:pt x="11" y="2"/>
                  </a:cubicBezTo>
                  <a:cubicBezTo>
                    <a:pt x="6" y="0"/>
                    <a:pt x="1" y="3"/>
                    <a:pt x="1" y="8"/>
                  </a:cubicBezTo>
                  <a:cubicBezTo>
                    <a:pt x="1" y="8"/>
                    <a:pt x="1" y="8"/>
                    <a:pt x="1" y="8"/>
                  </a:cubicBezTo>
                  <a:cubicBezTo>
                    <a:pt x="0" y="11"/>
                    <a:pt x="2" y="14"/>
                    <a:pt x="5" y="16"/>
                  </a:cubicBezTo>
                  <a:cubicBezTo>
                    <a:pt x="22" y="25"/>
                    <a:pt x="81" y="57"/>
                    <a:pt x="92" y="55"/>
                  </a:cubicBezTo>
                  <a:cubicBezTo>
                    <a:pt x="104" y="53"/>
                    <a:pt x="107" y="38"/>
                    <a:pt x="89" y="29"/>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íṡľí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61A61C2-3F67-488D-A109-552129CCD680}"/>
                </a:ext>
              </a:extLst>
            </p:cNvPr>
            <p:cNvSpPr/>
            <p:nvPr/>
          </p:nvSpPr>
          <p:spPr bwMode="auto">
            <a:xfrm flipV="1">
              <a:off x="4337051" y="2147888"/>
              <a:ext cx="460375" cy="188913"/>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29" name="ïş1i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5A41B77-A003-463A-9313-7C8726C26BF0}"/>
                </a:ext>
              </a:extLst>
            </p:cNvPr>
            <p:cNvSpPr/>
            <p:nvPr/>
          </p:nvSpPr>
          <p:spPr bwMode="auto">
            <a:xfrm flipV="1">
              <a:off x="4346576" y="1933575"/>
              <a:ext cx="587375" cy="22860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0" name="ïṥ1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786E773-12FC-4934-8F9B-04B5F770039E}"/>
                </a:ext>
              </a:extLst>
            </p:cNvPr>
            <p:cNvSpPr/>
            <p:nvPr/>
          </p:nvSpPr>
          <p:spPr bwMode="auto">
            <a:xfrm>
              <a:off x="4365626" y="2341563"/>
              <a:ext cx="296863" cy="582613"/>
            </a:xfrm>
            <a:custGeom>
              <a:avLst/>
              <a:gdLst>
                <a:gd name="T0" fmla="*/ 0 w 187"/>
                <a:gd name="T1" fmla="*/ 73 h 367"/>
                <a:gd name="T2" fmla="*/ 0 w 187"/>
                <a:gd name="T3" fmla="*/ 367 h 367"/>
                <a:gd name="T4" fmla="*/ 187 w 187"/>
                <a:gd name="T5" fmla="*/ 278 h 367"/>
                <a:gd name="T6" fmla="*/ 187 w 187"/>
                <a:gd name="T7" fmla="*/ 0 h 367"/>
                <a:gd name="T8" fmla="*/ 0 w 187"/>
                <a:gd name="T9" fmla="*/ 73 h 367"/>
              </a:gdLst>
              <a:ahLst/>
              <a:cxnLst>
                <a:cxn ang="0">
                  <a:pos x="T0" y="T1"/>
                </a:cxn>
                <a:cxn ang="0">
                  <a:pos x="T2" y="T3"/>
                </a:cxn>
                <a:cxn ang="0">
                  <a:pos x="T4" y="T5"/>
                </a:cxn>
                <a:cxn ang="0">
                  <a:pos x="T6" y="T7"/>
                </a:cxn>
                <a:cxn ang="0">
                  <a:pos x="T8" y="T9"/>
                </a:cxn>
              </a:cxnLst>
              <a:rect l="0" t="0" r="r" b="b"/>
              <a:pathLst>
                <a:path w="187" h="367">
                  <a:moveTo>
                    <a:pt x="0" y="73"/>
                  </a:moveTo>
                  <a:lnTo>
                    <a:pt x="0" y="367"/>
                  </a:lnTo>
                  <a:lnTo>
                    <a:pt x="187" y="278"/>
                  </a:lnTo>
                  <a:lnTo>
                    <a:pt x="187" y="0"/>
                  </a:lnTo>
                  <a:lnTo>
                    <a:pt x="0" y="73"/>
                  </a:lnTo>
                  <a:close/>
                </a:path>
              </a:pathLst>
            </a:custGeom>
            <a:noFill/>
            <a:ln w="206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1" name="iṩľi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38E4C29-FE33-46C8-A231-66B8230C94C1}"/>
                </a:ext>
              </a:extLst>
            </p:cNvPr>
            <p:cNvSpPr/>
            <p:nvPr/>
          </p:nvSpPr>
          <p:spPr bwMode="auto">
            <a:xfrm>
              <a:off x="4365626" y="3070225"/>
              <a:ext cx="587375" cy="863600"/>
            </a:xfrm>
            <a:custGeom>
              <a:avLst/>
              <a:gdLst>
                <a:gd name="T0" fmla="*/ 0 w 370"/>
                <a:gd name="T1" fmla="*/ 0 h 544"/>
                <a:gd name="T2" fmla="*/ 0 w 370"/>
                <a:gd name="T3" fmla="*/ 544 h 544"/>
                <a:gd name="T4" fmla="*/ 370 w 370"/>
                <a:gd name="T5" fmla="*/ 342 h 544"/>
                <a:gd name="T6" fmla="*/ 0 w 370"/>
                <a:gd name="T7" fmla="*/ 0 h 544"/>
              </a:gdLst>
              <a:ahLst/>
              <a:cxnLst>
                <a:cxn ang="0">
                  <a:pos x="T0" y="T1"/>
                </a:cxn>
                <a:cxn ang="0">
                  <a:pos x="T2" y="T3"/>
                </a:cxn>
                <a:cxn ang="0">
                  <a:pos x="T4" y="T5"/>
                </a:cxn>
                <a:cxn ang="0">
                  <a:pos x="T6" y="T7"/>
                </a:cxn>
              </a:cxnLst>
              <a:rect l="0" t="0" r="r" b="b"/>
              <a:pathLst>
                <a:path w="370" h="544">
                  <a:moveTo>
                    <a:pt x="0" y="0"/>
                  </a:moveTo>
                  <a:lnTo>
                    <a:pt x="0" y="544"/>
                  </a:lnTo>
                  <a:lnTo>
                    <a:pt x="370" y="342"/>
                  </a:lnTo>
                  <a:lnTo>
                    <a:pt x="0" y="0"/>
                  </a:lnTo>
                  <a:close/>
                </a:path>
              </a:pathLst>
            </a:custGeom>
            <a:noFill/>
            <a:ln w="206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2" name="ïŝlî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A6CC816-7032-4335-91F5-D6460B463E54}"/>
                </a:ext>
              </a:extLst>
            </p:cNvPr>
            <p:cNvSpPr/>
            <p:nvPr/>
          </p:nvSpPr>
          <p:spPr bwMode="auto">
            <a:xfrm>
              <a:off x="4389438" y="2782888"/>
              <a:ext cx="563563" cy="782638"/>
            </a:xfrm>
            <a:custGeom>
              <a:avLst/>
              <a:gdLst>
                <a:gd name="T0" fmla="*/ 0 w 355"/>
                <a:gd name="T1" fmla="*/ 159 h 493"/>
                <a:gd name="T2" fmla="*/ 355 w 355"/>
                <a:gd name="T3" fmla="*/ 0 h 493"/>
                <a:gd name="T4" fmla="*/ 355 w 355"/>
                <a:gd name="T5" fmla="*/ 493 h 493"/>
                <a:gd name="T6" fmla="*/ 0 w 355"/>
                <a:gd name="T7" fmla="*/ 159 h 493"/>
              </a:gdLst>
              <a:ahLst/>
              <a:cxnLst>
                <a:cxn ang="0">
                  <a:pos x="T0" y="T1"/>
                </a:cxn>
                <a:cxn ang="0">
                  <a:pos x="T2" y="T3"/>
                </a:cxn>
                <a:cxn ang="0">
                  <a:pos x="T4" y="T5"/>
                </a:cxn>
                <a:cxn ang="0">
                  <a:pos x="T6" y="T7"/>
                </a:cxn>
              </a:cxnLst>
              <a:rect l="0" t="0" r="r" b="b"/>
              <a:pathLst>
                <a:path w="355" h="493">
                  <a:moveTo>
                    <a:pt x="0" y="159"/>
                  </a:moveTo>
                  <a:lnTo>
                    <a:pt x="355" y="0"/>
                  </a:lnTo>
                  <a:lnTo>
                    <a:pt x="355" y="493"/>
                  </a:lnTo>
                  <a:lnTo>
                    <a:pt x="0" y="159"/>
                  </a:lnTo>
                  <a:close/>
                </a:path>
              </a:pathLst>
            </a:custGeom>
            <a:noFill/>
            <a:ln w="206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3" name="îś1ï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F35F848-45ED-45F4-85EE-A6C61772139F}"/>
                </a:ext>
              </a:extLst>
            </p:cNvPr>
            <p:cNvSpPr/>
            <p:nvPr/>
          </p:nvSpPr>
          <p:spPr bwMode="auto">
            <a:xfrm>
              <a:off x="4594226" y="1631950"/>
              <a:ext cx="165100" cy="315913"/>
            </a:xfrm>
            <a:prstGeom prst="ellipse">
              <a:avLst/>
            </a:prstGeom>
            <a:noFill/>
            <a:ln w="206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4" name="išḷî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135ACEE-FFED-4A48-A2A5-2F85B2232B2D}"/>
                </a:ext>
              </a:extLst>
            </p:cNvPr>
            <p:cNvSpPr/>
            <p:nvPr/>
          </p:nvSpPr>
          <p:spPr bwMode="auto">
            <a:xfrm>
              <a:off x="6577013" y="1438275"/>
              <a:ext cx="438150" cy="379413"/>
            </a:xfrm>
            <a:custGeom>
              <a:avLst/>
              <a:gdLst>
                <a:gd name="T0" fmla="*/ 47 w 90"/>
                <a:gd name="T1" fmla="*/ 0 h 78"/>
                <a:gd name="T2" fmla="*/ 43 w 90"/>
                <a:gd name="T3" fmla="*/ 12 h 78"/>
                <a:gd name="T4" fmla="*/ 0 w 90"/>
                <a:gd name="T5" fmla="*/ 12 h 78"/>
                <a:gd name="T6" fmla="*/ 0 w 90"/>
                <a:gd name="T7" fmla="*/ 67 h 78"/>
                <a:gd name="T8" fmla="*/ 11 w 90"/>
                <a:gd name="T9" fmla="*/ 78 h 78"/>
                <a:gd name="T10" fmla="*/ 79 w 90"/>
                <a:gd name="T11" fmla="*/ 78 h 78"/>
                <a:gd name="T12" fmla="*/ 90 w 90"/>
                <a:gd name="T13" fmla="*/ 67 h 78"/>
                <a:gd name="T14" fmla="*/ 90 w 90"/>
                <a:gd name="T15" fmla="*/ 17 h 78"/>
                <a:gd name="T16" fmla="*/ 90 w 90"/>
                <a:gd name="T17" fmla="*/ 12 h 78"/>
                <a:gd name="T18" fmla="*/ 90 w 90"/>
                <a:gd name="T19" fmla="*/ 10 h 78"/>
                <a:gd name="T20" fmla="*/ 81 w 90"/>
                <a:gd name="T21" fmla="*/ 0 h 78"/>
                <a:gd name="T22" fmla="*/ 47 w 90"/>
                <a:gd name="T2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78">
                  <a:moveTo>
                    <a:pt x="47" y="0"/>
                  </a:moveTo>
                  <a:cubicBezTo>
                    <a:pt x="43" y="12"/>
                    <a:pt x="43" y="12"/>
                    <a:pt x="43" y="12"/>
                  </a:cubicBezTo>
                  <a:cubicBezTo>
                    <a:pt x="0" y="12"/>
                    <a:pt x="0" y="12"/>
                    <a:pt x="0" y="12"/>
                  </a:cubicBezTo>
                  <a:cubicBezTo>
                    <a:pt x="0" y="67"/>
                    <a:pt x="0" y="67"/>
                    <a:pt x="0" y="67"/>
                  </a:cubicBezTo>
                  <a:cubicBezTo>
                    <a:pt x="0" y="73"/>
                    <a:pt x="5" y="78"/>
                    <a:pt x="11" y="78"/>
                  </a:cubicBezTo>
                  <a:cubicBezTo>
                    <a:pt x="79" y="78"/>
                    <a:pt x="79" y="78"/>
                    <a:pt x="79" y="78"/>
                  </a:cubicBezTo>
                  <a:cubicBezTo>
                    <a:pt x="85" y="78"/>
                    <a:pt x="90" y="73"/>
                    <a:pt x="90" y="67"/>
                  </a:cubicBezTo>
                  <a:cubicBezTo>
                    <a:pt x="90" y="17"/>
                    <a:pt x="90" y="17"/>
                    <a:pt x="90" y="17"/>
                  </a:cubicBezTo>
                  <a:cubicBezTo>
                    <a:pt x="90" y="12"/>
                    <a:pt x="90" y="12"/>
                    <a:pt x="90" y="12"/>
                  </a:cubicBezTo>
                  <a:cubicBezTo>
                    <a:pt x="90" y="10"/>
                    <a:pt x="90" y="10"/>
                    <a:pt x="90" y="10"/>
                  </a:cubicBezTo>
                  <a:cubicBezTo>
                    <a:pt x="90" y="5"/>
                    <a:pt x="86" y="0"/>
                    <a:pt x="81" y="0"/>
                  </a:cubicBezTo>
                  <a:lnTo>
                    <a:pt x="47" y="0"/>
                  </a:lnTo>
                  <a:close/>
                </a:path>
              </a:pathLst>
            </a:custGeom>
            <a:solidFill>
              <a:srgbClr val="FF9A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ṥḻ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E0D2399-DD79-46AF-883C-419A1FEFE663}"/>
                </a:ext>
              </a:extLst>
            </p:cNvPr>
            <p:cNvSpPr/>
            <p:nvPr/>
          </p:nvSpPr>
          <p:spPr bwMode="auto">
            <a:xfrm>
              <a:off x="6577013" y="1909763"/>
              <a:ext cx="438150" cy="377825"/>
            </a:xfrm>
            <a:custGeom>
              <a:avLst/>
              <a:gdLst>
                <a:gd name="T0" fmla="*/ 47 w 90"/>
                <a:gd name="T1" fmla="*/ 0 h 78"/>
                <a:gd name="T2" fmla="*/ 43 w 90"/>
                <a:gd name="T3" fmla="*/ 12 h 78"/>
                <a:gd name="T4" fmla="*/ 0 w 90"/>
                <a:gd name="T5" fmla="*/ 12 h 78"/>
                <a:gd name="T6" fmla="*/ 0 w 90"/>
                <a:gd name="T7" fmla="*/ 67 h 78"/>
                <a:gd name="T8" fmla="*/ 11 w 90"/>
                <a:gd name="T9" fmla="*/ 78 h 78"/>
                <a:gd name="T10" fmla="*/ 79 w 90"/>
                <a:gd name="T11" fmla="*/ 78 h 78"/>
                <a:gd name="T12" fmla="*/ 90 w 90"/>
                <a:gd name="T13" fmla="*/ 67 h 78"/>
                <a:gd name="T14" fmla="*/ 90 w 90"/>
                <a:gd name="T15" fmla="*/ 18 h 78"/>
                <a:gd name="T16" fmla="*/ 90 w 90"/>
                <a:gd name="T17" fmla="*/ 12 h 78"/>
                <a:gd name="T18" fmla="*/ 90 w 90"/>
                <a:gd name="T19" fmla="*/ 10 h 78"/>
                <a:gd name="T20" fmla="*/ 81 w 90"/>
                <a:gd name="T21" fmla="*/ 0 h 78"/>
                <a:gd name="T22" fmla="*/ 47 w 90"/>
                <a:gd name="T2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78">
                  <a:moveTo>
                    <a:pt x="47" y="0"/>
                  </a:moveTo>
                  <a:cubicBezTo>
                    <a:pt x="43" y="12"/>
                    <a:pt x="43" y="12"/>
                    <a:pt x="43" y="12"/>
                  </a:cubicBezTo>
                  <a:cubicBezTo>
                    <a:pt x="0" y="12"/>
                    <a:pt x="0" y="12"/>
                    <a:pt x="0" y="12"/>
                  </a:cubicBezTo>
                  <a:cubicBezTo>
                    <a:pt x="0" y="67"/>
                    <a:pt x="0" y="67"/>
                    <a:pt x="0" y="67"/>
                  </a:cubicBezTo>
                  <a:cubicBezTo>
                    <a:pt x="0" y="73"/>
                    <a:pt x="5" y="78"/>
                    <a:pt x="11" y="78"/>
                  </a:cubicBezTo>
                  <a:cubicBezTo>
                    <a:pt x="79" y="78"/>
                    <a:pt x="79" y="78"/>
                    <a:pt x="79" y="78"/>
                  </a:cubicBezTo>
                  <a:cubicBezTo>
                    <a:pt x="85" y="78"/>
                    <a:pt x="90" y="73"/>
                    <a:pt x="90" y="67"/>
                  </a:cubicBezTo>
                  <a:cubicBezTo>
                    <a:pt x="90" y="18"/>
                    <a:pt x="90" y="18"/>
                    <a:pt x="90" y="18"/>
                  </a:cubicBezTo>
                  <a:cubicBezTo>
                    <a:pt x="90" y="12"/>
                    <a:pt x="90" y="12"/>
                    <a:pt x="90" y="12"/>
                  </a:cubicBezTo>
                  <a:cubicBezTo>
                    <a:pt x="90" y="10"/>
                    <a:pt x="90" y="10"/>
                    <a:pt x="90" y="10"/>
                  </a:cubicBezTo>
                  <a:cubicBezTo>
                    <a:pt x="90" y="5"/>
                    <a:pt x="86" y="0"/>
                    <a:pt x="81" y="0"/>
                  </a:cubicBezTo>
                  <a:lnTo>
                    <a:pt x="47"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îṡļï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A2B24D3-66AC-43E6-BA3D-1C8C271358AC}"/>
                </a:ext>
              </a:extLst>
            </p:cNvPr>
            <p:cNvSpPr/>
            <p:nvPr/>
          </p:nvSpPr>
          <p:spPr bwMode="auto">
            <a:xfrm>
              <a:off x="6577013" y="2384425"/>
              <a:ext cx="438150" cy="379413"/>
            </a:xfrm>
            <a:custGeom>
              <a:avLst/>
              <a:gdLst>
                <a:gd name="T0" fmla="*/ 47 w 90"/>
                <a:gd name="T1" fmla="*/ 0 h 78"/>
                <a:gd name="T2" fmla="*/ 43 w 90"/>
                <a:gd name="T3" fmla="*/ 12 h 78"/>
                <a:gd name="T4" fmla="*/ 0 w 90"/>
                <a:gd name="T5" fmla="*/ 12 h 78"/>
                <a:gd name="T6" fmla="*/ 0 w 90"/>
                <a:gd name="T7" fmla="*/ 67 h 78"/>
                <a:gd name="T8" fmla="*/ 11 w 90"/>
                <a:gd name="T9" fmla="*/ 78 h 78"/>
                <a:gd name="T10" fmla="*/ 79 w 90"/>
                <a:gd name="T11" fmla="*/ 78 h 78"/>
                <a:gd name="T12" fmla="*/ 90 w 90"/>
                <a:gd name="T13" fmla="*/ 67 h 78"/>
                <a:gd name="T14" fmla="*/ 90 w 90"/>
                <a:gd name="T15" fmla="*/ 18 h 78"/>
                <a:gd name="T16" fmla="*/ 90 w 90"/>
                <a:gd name="T17" fmla="*/ 12 h 78"/>
                <a:gd name="T18" fmla="*/ 90 w 90"/>
                <a:gd name="T19" fmla="*/ 10 h 78"/>
                <a:gd name="T20" fmla="*/ 81 w 90"/>
                <a:gd name="T21" fmla="*/ 0 h 78"/>
                <a:gd name="T22" fmla="*/ 47 w 90"/>
                <a:gd name="T2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78">
                  <a:moveTo>
                    <a:pt x="47" y="0"/>
                  </a:moveTo>
                  <a:cubicBezTo>
                    <a:pt x="43" y="12"/>
                    <a:pt x="43" y="12"/>
                    <a:pt x="43" y="12"/>
                  </a:cubicBezTo>
                  <a:cubicBezTo>
                    <a:pt x="0" y="12"/>
                    <a:pt x="0" y="12"/>
                    <a:pt x="0" y="12"/>
                  </a:cubicBezTo>
                  <a:cubicBezTo>
                    <a:pt x="0" y="67"/>
                    <a:pt x="0" y="67"/>
                    <a:pt x="0" y="67"/>
                  </a:cubicBezTo>
                  <a:cubicBezTo>
                    <a:pt x="0" y="73"/>
                    <a:pt x="5" y="78"/>
                    <a:pt x="11" y="78"/>
                  </a:cubicBezTo>
                  <a:cubicBezTo>
                    <a:pt x="79" y="78"/>
                    <a:pt x="79" y="78"/>
                    <a:pt x="79" y="78"/>
                  </a:cubicBezTo>
                  <a:cubicBezTo>
                    <a:pt x="85" y="78"/>
                    <a:pt x="90" y="73"/>
                    <a:pt x="90" y="67"/>
                  </a:cubicBezTo>
                  <a:cubicBezTo>
                    <a:pt x="90" y="18"/>
                    <a:pt x="90" y="18"/>
                    <a:pt x="90" y="18"/>
                  </a:cubicBezTo>
                  <a:cubicBezTo>
                    <a:pt x="90" y="12"/>
                    <a:pt x="90" y="12"/>
                    <a:pt x="90" y="12"/>
                  </a:cubicBezTo>
                  <a:cubicBezTo>
                    <a:pt x="90" y="10"/>
                    <a:pt x="90" y="10"/>
                    <a:pt x="90" y="10"/>
                  </a:cubicBezTo>
                  <a:cubicBezTo>
                    <a:pt x="90" y="5"/>
                    <a:pt x="86" y="0"/>
                    <a:pt x="81" y="0"/>
                  </a:cubicBezTo>
                  <a:lnTo>
                    <a:pt x="47" y="0"/>
                  </a:lnTo>
                  <a:close/>
                </a:path>
              </a:pathLst>
            </a:custGeom>
            <a:solidFill>
              <a:srgbClr val="FF9A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ḷ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54AC4B3-ACFC-4B89-A734-C0610E31EDBB}"/>
                </a:ext>
              </a:extLst>
            </p:cNvPr>
            <p:cNvSpPr/>
            <p:nvPr/>
          </p:nvSpPr>
          <p:spPr bwMode="auto">
            <a:xfrm>
              <a:off x="6577013" y="2860675"/>
              <a:ext cx="438150" cy="379413"/>
            </a:xfrm>
            <a:custGeom>
              <a:avLst/>
              <a:gdLst>
                <a:gd name="T0" fmla="*/ 47 w 90"/>
                <a:gd name="T1" fmla="*/ 0 h 78"/>
                <a:gd name="T2" fmla="*/ 43 w 90"/>
                <a:gd name="T3" fmla="*/ 12 h 78"/>
                <a:gd name="T4" fmla="*/ 0 w 90"/>
                <a:gd name="T5" fmla="*/ 12 h 78"/>
                <a:gd name="T6" fmla="*/ 0 w 90"/>
                <a:gd name="T7" fmla="*/ 67 h 78"/>
                <a:gd name="T8" fmla="*/ 11 w 90"/>
                <a:gd name="T9" fmla="*/ 78 h 78"/>
                <a:gd name="T10" fmla="*/ 79 w 90"/>
                <a:gd name="T11" fmla="*/ 78 h 78"/>
                <a:gd name="T12" fmla="*/ 90 w 90"/>
                <a:gd name="T13" fmla="*/ 67 h 78"/>
                <a:gd name="T14" fmla="*/ 90 w 90"/>
                <a:gd name="T15" fmla="*/ 18 h 78"/>
                <a:gd name="T16" fmla="*/ 90 w 90"/>
                <a:gd name="T17" fmla="*/ 12 h 78"/>
                <a:gd name="T18" fmla="*/ 90 w 90"/>
                <a:gd name="T19" fmla="*/ 10 h 78"/>
                <a:gd name="T20" fmla="*/ 81 w 90"/>
                <a:gd name="T21" fmla="*/ 0 h 78"/>
                <a:gd name="T22" fmla="*/ 47 w 90"/>
                <a:gd name="T2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78">
                  <a:moveTo>
                    <a:pt x="47" y="0"/>
                  </a:moveTo>
                  <a:cubicBezTo>
                    <a:pt x="43" y="12"/>
                    <a:pt x="43" y="12"/>
                    <a:pt x="43" y="12"/>
                  </a:cubicBezTo>
                  <a:cubicBezTo>
                    <a:pt x="0" y="12"/>
                    <a:pt x="0" y="12"/>
                    <a:pt x="0" y="12"/>
                  </a:cubicBezTo>
                  <a:cubicBezTo>
                    <a:pt x="0" y="67"/>
                    <a:pt x="0" y="67"/>
                    <a:pt x="0" y="67"/>
                  </a:cubicBezTo>
                  <a:cubicBezTo>
                    <a:pt x="0" y="73"/>
                    <a:pt x="5" y="78"/>
                    <a:pt x="11" y="78"/>
                  </a:cubicBezTo>
                  <a:cubicBezTo>
                    <a:pt x="79" y="78"/>
                    <a:pt x="79" y="78"/>
                    <a:pt x="79" y="78"/>
                  </a:cubicBezTo>
                  <a:cubicBezTo>
                    <a:pt x="85" y="78"/>
                    <a:pt x="90" y="73"/>
                    <a:pt x="90" y="67"/>
                  </a:cubicBezTo>
                  <a:cubicBezTo>
                    <a:pt x="90" y="18"/>
                    <a:pt x="90" y="18"/>
                    <a:pt x="90" y="18"/>
                  </a:cubicBezTo>
                  <a:cubicBezTo>
                    <a:pt x="90" y="12"/>
                    <a:pt x="90" y="12"/>
                    <a:pt x="90" y="12"/>
                  </a:cubicBezTo>
                  <a:cubicBezTo>
                    <a:pt x="90" y="10"/>
                    <a:pt x="90" y="10"/>
                    <a:pt x="90" y="10"/>
                  </a:cubicBezTo>
                  <a:cubicBezTo>
                    <a:pt x="90" y="5"/>
                    <a:pt x="86" y="0"/>
                    <a:pt x="81" y="0"/>
                  </a:cubicBezTo>
                  <a:lnTo>
                    <a:pt x="47" y="0"/>
                  </a:lnTo>
                  <a:close/>
                </a:path>
              </a:pathLst>
            </a:custGeom>
            <a:solidFill>
              <a:srgbClr val="FF9A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śľî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0E6EECA-6B94-48A8-A0B7-85113CFD4047}"/>
                </a:ext>
              </a:extLst>
            </p:cNvPr>
            <p:cNvSpPr/>
            <p:nvPr/>
          </p:nvSpPr>
          <p:spPr bwMode="auto">
            <a:xfrm>
              <a:off x="7442201" y="1277938"/>
              <a:ext cx="1317625" cy="2782888"/>
            </a:xfrm>
            <a:custGeom>
              <a:avLst/>
              <a:gdLst>
                <a:gd name="T0" fmla="*/ 235 w 271"/>
                <a:gd name="T1" fmla="*/ 573 h 573"/>
                <a:gd name="T2" fmla="*/ 36 w 271"/>
                <a:gd name="T3" fmla="*/ 573 h 573"/>
                <a:gd name="T4" fmla="*/ 0 w 271"/>
                <a:gd name="T5" fmla="*/ 536 h 573"/>
                <a:gd name="T6" fmla="*/ 0 w 271"/>
                <a:gd name="T7" fmla="*/ 37 h 573"/>
                <a:gd name="T8" fmla="*/ 36 w 271"/>
                <a:gd name="T9" fmla="*/ 0 h 573"/>
                <a:gd name="T10" fmla="*/ 235 w 271"/>
                <a:gd name="T11" fmla="*/ 0 h 573"/>
                <a:gd name="T12" fmla="*/ 271 w 271"/>
                <a:gd name="T13" fmla="*/ 37 h 573"/>
                <a:gd name="T14" fmla="*/ 271 w 271"/>
                <a:gd name="T15" fmla="*/ 536 h 573"/>
                <a:gd name="T16" fmla="*/ 235 w 271"/>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573">
                  <a:moveTo>
                    <a:pt x="235" y="573"/>
                  </a:moveTo>
                  <a:cubicBezTo>
                    <a:pt x="36" y="573"/>
                    <a:pt x="36" y="573"/>
                    <a:pt x="36" y="573"/>
                  </a:cubicBezTo>
                  <a:cubicBezTo>
                    <a:pt x="16" y="573"/>
                    <a:pt x="0" y="556"/>
                    <a:pt x="0" y="536"/>
                  </a:cubicBezTo>
                  <a:cubicBezTo>
                    <a:pt x="0" y="37"/>
                    <a:pt x="0" y="37"/>
                    <a:pt x="0" y="37"/>
                  </a:cubicBezTo>
                  <a:cubicBezTo>
                    <a:pt x="0" y="17"/>
                    <a:pt x="16" y="0"/>
                    <a:pt x="36" y="0"/>
                  </a:cubicBezTo>
                  <a:cubicBezTo>
                    <a:pt x="235" y="0"/>
                    <a:pt x="235" y="0"/>
                    <a:pt x="235" y="0"/>
                  </a:cubicBezTo>
                  <a:cubicBezTo>
                    <a:pt x="255" y="0"/>
                    <a:pt x="271" y="17"/>
                    <a:pt x="271" y="37"/>
                  </a:cubicBezTo>
                  <a:cubicBezTo>
                    <a:pt x="271" y="536"/>
                    <a:pt x="271" y="536"/>
                    <a:pt x="271" y="536"/>
                  </a:cubicBezTo>
                  <a:cubicBezTo>
                    <a:pt x="271" y="556"/>
                    <a:pt x="255" y="573"/>
                    <a:pt x="235" y="573"/>
                  </a:cubicBez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şľï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51828CD-C1E7-4B57-ABE9-B5C45275A59B}"/>
                </a:ext>
              </a:extLst>
            </p:cNvPr>
            <p:cNvSpPr/>
            <p:nvPr/>
          </p:nvSpPr>
          <p:spPr bwMode="auto">
            <a:xfrm>
              <a:off x="7510463" y="1374775"/>
              <a:ext cx="1181100" cy="2587625"/>
            </a:xfrm>
            <a:custGeom>
              <a:avLst/>
              <a:gdLst>
                <a:gd name="T0" fmla="*/ 210 w 243"/>
                <a:gd name="T1" fmla="*/ 533 h 533"/>
                <a:gd name="T2" fmla="*/ 33 w 243"/>
                <a:gd name="T3" fmla="*/ 533 h 533"/>
                <a:gd name="T4" fmla="*/ 0 w 243"/>
                <a:gd name="T5" fmla="*/ 500 h 533"/>
                <a:gd name="T6" fmla="*/ 0 w 243"/>
                <a:gd name="T7" fmla="*/ 33 h 533"/>
                <a:gd name="T8" fmla="*/ 33 w 243"/>
                <a:gd name="T9" fmla="*/ 0 h 533"/>
                <a:gd name="T10" fmla="*/ 210 w 243"/>
                <a:gd name="T11" fmla="*/ 0 h 533"/>
                <a:gd name="T12" fmla="*/ 243 w 243"/>
                <a:gd name="T13" fmla="*/ 33 h 533"/>
                <a:gd name="T14" fmla="*/ 243 w 243"/>
                <a:gd name="T15" fmla="*/ 500 h 533"/>
                <a:gd name="T16" fmla="*/ 210 w 243"/>
                <a:gd name="T17" fmla="*/ 53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533">
                  <a:moveTo>
                    <a:pt x="210" y="533"/>
                  </a:moveTo>
                  <a:cubicBezTo>
                    <a:pt x="33" y="533"/>
                    <a:pt x="33" y="533"/>
                    <a:pt x="33" y="533"/>
                  </a:cubicBezTo>
                  <a:cubicBezTo>
                    <a:pt x="15" y="533"/>
                    <a:pt x="0" y="518"/>
                    <a:pt x="0" y="500"/>
                  </a:cubicBezTo>
                  <a:cubicBezTo>
                    <a:pt x="0" y="33"/>
                    <a:pt x="0" y="33"/>
                    <a:pt x="0" y="33"/>
                  </a:cubicBezTo>
                  <a:cubicBezTo>
                    <a:pt x="0" y="15"/>
                    <a:pt x="15" y="0"/>
                    <a:pt x="33" y="0"/>
                  </a:cubicBezTo>
                  <a:cubicBezTo>
                    <a:pt x="210" y="0"/>
                    <a:pt x="210" y="0"/>
                    <a:pt x="210" y="0"/>
                  </a:cubicBezTo>
                  <a:cubicBezTo>
                    <a:pt x="228" y="0"/>
                    <a:pt x="243" y="15"/>
                    <a:pt x="243" y="33"/>
                  </a:cubicBezTo>
                  <a:cubicBezTo>
                    <a:pt x="243" y="500"/>
                    <a:pt x="243" y="500"/>
                    <a:pt x="243" y="500"/>
                  </a:cubicBezTo>
                  <a:cubicBezTo>
                    <a:pt x="243" y="518"/>
                    <a:pt x="228" y="533"/>
                    <a:pt x="210" y="533"/>
                  </a:cubicBezTo>
                  <a:close/>
                </a:path>
              </a:pathLst>
            </a:custGeom>
            <a:solidFill>
              <a:srgbClr val="FF9A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ïŝḻ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B43D17B-CED2-4335-96EB-CAA73184DC45}"/>
                </a:ext>
              </a:extLst>
            </p:cNvPr>
            <p:cNvSpPr/>
            <p:nvPr/>
          </p:nvSpPr>
          <p:spPr bwMode="auto">
            <a:xfrm>
              <a:off x="8243888" y="1433513"/>
              <a:ext cx="320675" cy="280988"/>
            </a:xfrm>
            <a:custGeom>
              <a:avLst/>
              <a:gdLst>
                <a:gd name="T0" fmla="*/ 35 w 66"/>
                <a:gd name="T1" fmla="*/ 0 h 58"/>
                <a:gd name="T2" fmla="*/ 32 w 66"/>
                <a:gd name="T3" fmla="*/ 9 h 58"/>
                <a:gd name="T4" fmla="*/ 0 w 66"/>
                <a:gd name="T5" fmla="*/ 9 h 58"/>
                <a:gd name="T6" fmla="*/ 0 w 66"/>
                <a:gd name="T7" fmla="*/ 50 h 58"/>
                <a:gd name="T8" fmla="*/ 8 w 66"/>
                <a:gd name="T9" fmla="*/ 58 h 58"/>
                <a:gd name="T10" fmla="*/ 58 w 66"/>
                <a:gd name="T11" fmla="*/ 58 h 58"/>
                <a:gd name="T12" fmla="*/ 66 w 66"/>
                <a:gd name="T13" fmla="*/ 50 h 58"/>
                <a:gd name="T14" fmla="*/ 66 w 66"/>
                <a:gd name="T15" fmla="*/ 13 h 58"/>
                <a:gd name="T16" fmla="*/ 66 w 66"/>
                <a:gd name="T17" fmla="*/ 9 h 58"/>
                <a:gd name="T18" fmla="*/ 66 w 66"/>
                <a:gd name="T19" fmla="*/ 7 h 58"/>
                <a:gd name="T20" fmla="*/ 59 w 66"/>
                <a:gd name="T21" fmla="*/ 0 h 58"/>
                <a:gd name="T22" fmla="*/ 35 w 66"/>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58">
                  <a:moveTo>
                    <a:pt x="35" y="0"/>
                  </a:moveTo>
                  <a:cubicBezTo>
                    <a:pt x="32" y="9"/>
                    <a:pt x="32" y="9"/>
                    <a:pt x="32" y="9"/>
                  </a:cubicBezTo>
                  <a:cubicBezTo>
                    <a:pt x="0" y="9"/>
                    <a:pt x="0" y="9"/>
                    <a:pt x="0" y="9"/>
                  </a:cubicBezTo>
                  <a:cubicBezTo>
                    <a:pt x="0" y="50"/>
                    <a:pt x="0" y="50"/>
                    <a:pt x="0" y="50"/>
                  </a:cubicBezTo>
                  <a:cubicBezTo>
                    <a:pt x="0" y="54"/>
                    <a:pt x="3" y="58"/>
                    <a:pt x="8" y="58"/>
                  </a:cubicBezTo>
                  <a:cubicBezTo>
                    <a:pt x="58" y="58"/>
                    <a:pt x="58" y="58"/>
                    <a:pt x="58" y="58"/>
                  </a:cubicBezTo>
                  <a:cubicBezTo>
                    <a:pt x="63" y="58"/>
                    <a:pt x="66" y="54"/>
                    <a:pt x="66" y="50"/>
                  </a:cubicBezTo>
                  <a:cubicBezTo>
                    <a:pt x="66" y="13"/>
                    <a:pt x="66" y="13"/>
                    <a:pt x="66" y="13"/>
                  </a:cubicBezTo>
                  <a:cubicBezTo>
                    <a:pt x="66" y="9"/>
                    <a:pt x="66" y="9"/>
                    <a:pt x="66" y="9"/>
                  </a:cubicBezTo>
                  <a:cubicBezTo>
                    <a:pt x="66" y="7"/>
                    <a:pt x="66" y="7"/>
                    <a:pt x="66" y="7"/>
                  </a:cubicBezTo>
                  <a:cubicBezTo>
                    <a:pt x="66" y="4"/>
                    <a:pt x="63" y="0"/>
                    <a:pt x="59" y="0"/>
                  </a:cubicBez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íṡľî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F15DA0C-2DB8-4B18-A8A0-F50DD0796F10}"/>
                </a:ext>
              </a:extLst>
            </p:cNvPr>
            <p:cNvSpPr/>
            <p:nvPr/>
          </p:nvSpPr>
          <p:spPr bwMode="auto">
            <a:xfrm>
              <a:off x="8161338" y="2535238"/>
              <a:ext cx="433388" cy="1277938"/>
            </a:xfrm>
            <a:prstGeom prst="rect">
              <a:avLst/>
            </a:prstGeom>
            <a:noFill/>
            <a:ln w="206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2" name="ïṧḷï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C48FF01-3F53-4CC5-8E44-4A8116BF35D7}"/>
                </a:ext>
              </a:extLst>
            </p:cNvPr>
            <p:cNvSpPr/>
            <p:nvPr/>
          </p:nvSpPr>
          <p:spPr bwMode="auto">
            <a:xfrm>
              <a:off x="7670801" y="3138488"/>
              <a:ext cx="427038" cy="674688"/>
            </a:xfrm>
            <a:prstGeom prst="rect">
              <a:avLst/>
            </a:prstGeom>
            <a:noFill/>
            <a:ln w="206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3" name="íšľ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10226FD-7162-4823-ADC2-54B17E8AA4AE}"/>
                </a:ext>
              </a:extLst>
            </p:cNvPr>
            <p:cNvSpPr/>
            <p:nvPr/>
          </p:nvSpPr>
          <p:spPr bwMode="auto">
            <a:xfrm>
              <a:off x="7607301" y="1928813"/>
              <a:ext cx="976313"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44" name="ïśḻ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4ED26B0-9BAA-4A34-889F-841BD104A5E5}"/>
                </a:ext>
              </a:extLst>
            </p:cNvPr>
            <p:cNvSpPr/>
            <p:nvPr/>
          </p:nvSpPr>
          <p:spPr bwMode="auto">
            <a:xfrm>
              <a:off x="7607301" y="1700213"/>
              <a:ext cx="563563"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45" name="iṧli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EC168C8-8A01-4F2B-8DE9-87D70515A3E6}"/>
                </a:ext>
              </a:extLst>
            </p:cNvPr>
            <p:cNvSpPr/>
            <p:nvPr/>
          </p:nvSpPr>
          <p:spPr bwMode="auto">
            <a:xfrm>
              <a:off x="7607301" y="2079625"/>
              <a:ext cx="976313"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46" name="íṩḻ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CAEF9AC-91FC-48CD-B529-9C8A400A0B39}"/>
                </a:ext>
              </a:extLst>
            </p:cNvPr>
            <p:cNvSpPr/>
            <p:nvPr/>
          </p:nvSpPr>
          <p:spPr bwMode="auto">
            <a:xfrm>
              <a:off x="7607301" y="2230438"/>
              <a:ext cx="976313"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47" name="íṣli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F0590AE-4BF9-4754-BF46-83B61DDE88EF}"/>
                </a:ext>
              </a:extLst>
            </p:cNvPr>
            <p:cNvSpPr/>
            <p:nvPr/>
          </p:nvSpPr>
          <p:spPr bwMode="auto">
            <a:xfrm>
              <a:off x="7607301" y="2379663"/>
              <a:ext cx="976313"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48" name="îṥḻî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4314A38-7620-4ED7-9A0B-24393B41D1D7}"/>
                </a:ext>
              </a:extLst>
            </p:cNvPr>
            <p:cNvSpPr/>
            <p:nvPr/>
          </p:nvSpPr>
          <p:spPr bwMode="auto">
            <a:xfrm>
              <a:off x="7720013" y="5327650"/>
              <a:ext cx="184150" cy="169863"/>
            </a:xfrm>
            <a:custGeom>
              <a:avLst/>
              <a:gdLst>
                <a:gd name="T0" fmla="*/ 2 w 38"/>
                <a:gd name="T1" fmla="*/ 7 h 35"/>
                <a:gd name="T2" fmla="*/ 7 w 38"/>
                <a:gd name="T3" fmla="*/ 31 h 35"/>
                <a:gd name="T4" fmla="*/ 23 w 38"/>
                <a:gd name="T5" fmla="*/ 27 h 35"/>
                <a:gd name="T6" fmla="*/ 36 w 38"/>
                <a:gd name="T7" fmla="*/ 11 h 35"/>
                <a:gd name="T8" fmla="*/ 21 w 38"/>
                <a:gd name="T9" fmla="*/ 3 h 35"/>
                <a:gd name="T10" fmla="*/ 2 w 38"/>
                <a:gd name="T11" fmla="*/ 7 h 35"/>
              </a:gdLst>
              <a:ahLst/>
              <a:cxnLst>
                <a:cxn ang="0">
                  <a:pos x="T0" y="T1"/>
                </a:cxn>
                <a:cxn ang="0">
                  <a:pos x="T2" y="T3"/>
                </a:cxn>
                <a:cxn ang="0">
                  <a:pos x="T4" y="T5"/>
                </a:cxn>
                <a:cxn ang="0">
                  <a:pos x="T6" y="T7"/>
                </a:cxn>
                <a:cxn ang="0">
                  <a:pos x="T8" y="T9"/>
                </a:cxn>
                <a:cxn ang="0">
                  <a:pos x="T10" y="T11"/>
                </a:cxn>
              </a:cxnLst>
              <a:rect l="0" t="0" r="r" b="b"/>
              <a:pathLst>
                <a:path w="38" h="35">
                  <a:moveTo>
                    <a:pt x="2" y="7"/>
                  </a:moveTo>
                  <a:cubicBezTo>
                    <a:pt x="2" y="7"/>
                    <a:pt x="0" y="27"/>
                    <a:pt x="7" y="31"/>
                  </a:cubicBezTo>
                  <a:cubicBezTo>
                    <a:pt x="14" y="35"/>
                    <a:pt x="20" y="31"/>
                    <a:pt x="23" y="27"/>
                  </a:cubicBezTo>
                  <a:cubicBezTo>
                    <a:pt x="25" y="23"/>
                    <a:pt x="38" y="20"/>
                    <a:pt x="36" y="11"/>
                  </a:cubicBezTo>
                  <a:cubicBezTo>
                    <a:pt x="35" y="2"/>
                    <a:pt x="30" y="0"/>
                    <a:pt x="21" y="3"/>
                  </a:cubicBezTo>
                  <a:cubicBezTo>
                    <a:pt x="12" y="6"/>
                    <a:pt x="2" y="7"/>
                    <a:pt x="2" y="7"/>
                  </a:cubicBezTo>
                  <a:close/>
                </a:path>
              </a:pathLst>
            </a:custGeom>
            <a:solidFill>
              <a:srgbClr val="3734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iŝľî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F4F6F20-D816-4839-9939-55486428068F}"/>
                </a:ext>
              </a:extLst>
            </p:cNvPr>
            <p:cNvSpPr/>
            <p:nvPr/>
          </p:nvSpPr>
          <p:spPr bwMode="auto">
            <a:xfrm>
              <a:off x="7286626" y="5370513"/>
              <a:ext cx="200025" cy="160338"/>
            </a:xfrm>
            <a:custGeom>
              <a:avLst/>
              <a:gdLst>
                <a:gd name="T0" fmla="*/ 16 w 41"/>
                <a:gd name="T1" fmla="*/ 1 h 33"/>
                <a:gd name="T2" fmla="*/ 0 w 41"/>
                <a:gd name="T3" fmla="*/ 8 h 33"/>
                <a:gd name="T4" fmla="*/ 27 w 41"/>
                <a:gd name="T5" fmla="*/ 31 h 33"/>
                <a:gd name="T6" fmla="*/ 40 w 41"/>
                <a:gd name="T7" fmla="*/ 23 h 33"/>
                <a:gd name="T8" fmla="*/ 39 w 41"/>
                <a:gd name="T9" fmla="*/ 1 h 33"/>
                <a:gd name="T10" fmla="*/ 16 w 41"/>
                <a:gd name="T11" fmla="*/ 1 h 33"/>
              </a:gdLst>
              <a:ahLst/>
              <a:cxnLst>
                <a:cxn ang="0">
                  <a:pos x="T0" y="T1"/>
                </a:cxn>
                <a:cxn ang="0">
                  <a:pos x="T2" y="T3"/>
                </a:cxn>
                <a:cxn ang="0">
                  <a:pos x="T4" y="T5"/>
                </a:cxn>
                <a:cxn ang="0">
                  <a:pos x="T6" y="T7"/>
                </a:cxn>
                <a:cxn ang="0">
                  <a:pos x="T8" y="T9"/>
                </a:cxn>
                <a:cxn ang="0">
                  <a:pos x="T10" y="T11"/>
                </a:cxn>
              </a:cxnLst>
              <a:rect l="0" t="0" r="r" b="b"/>
              <a:pathLst>
                <a:path w="41" h="33">
                  <a:moveTo>
                    <a:pt x="16" y="1"/>
                  </a:moveTo>
                  <a:cubicBezTo>
                    <a:pt x="16" y="1"/>
                    <a:pt x="1" y="0"/>
                    <a:pt x="0" y="8"/>
                  </a:cubicBezTo>
                  <a:cubicBezTo>
                    <a:pt x="0" y="16"/>
                    <a:pt x="18" y="30"/>
                    <a:pt x="27" y="31"/>
                  </a:cubicBezTo>
                  <a:cubicBezTo>
                    <a:pt x="37" y="33"/>
                    <a:pt x="40" y="30"/>
                    <a:pt x="40" y="23"/>
                  </a:cubicBezTo>
                  <a:cubicBezTo>
                    <a:pt x="41" y="16"/>
                    <a:pt x="39" y="1"/>
                    <a:pt x="39" y="1"/>
                  </a:cubicBezTo>
                  <a:lnTo>
                    <a:pt x="16" y="1"/>
                  </a:lnTo>
                  <a:close/>
                </a:path>
              </a:pathLst>
            </a:custGeom>
            <a:solidFill>
              <a:srgbClr val="3734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išľi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3946B18-F967-41F9-B21E-0C5F3B685606}"/>
                </a:ext>
              </a:extLst>
            </p:cNvPr>
            <p:cNvSpPr/>
            <p:nvPr/>
          </p:nvSpPr>
          <p:spPr bwMode="auto">
            <a:xfrm>
              <a:off x="6897688" y="2730500"/>
              <a:ext cx="127000" cy="519113"/>
            </a:xfrm>
            <a:custGeom>
              <a:avLst/>
              <a:gdLst>
                <a:gd name="T0" fmla="*/ 25 w 80"/>
                <a:gd name="T1" fmla="*/ 321 h 327"/>
                <a:gd name="T2" fmla="*/ 0 w 80"/>
                <a:gd name="T3" fmla="*/ 9 h 327"/>
                <a:gd name="T4" fmla="*/ 55 w 80"/>
                <a:gd name="T5" fmla="*/ 0 h 327"/>
                <a:gd name="T6" fmla="*/ 80 w 80"/>
                <a:gd name="T7" fmla="*/ 327 h 327"/>
                <a:gd name="T8" fmla="*/ 25 w 80"/>
                <a:gd name="T9" fmla="*/ 321 h 327"/>
              </a:gdLst>
              <a:ahLst/>
              <a:cxnLst>
                <a:cxn ang="0">
                  <a:pos x="T0" y="T1"/>
                </a:cxn>
                <a:cxn ang="0">
                  <a:pos x="T2" y="T3"/>
                </a:cxn>
                <a:cxn ang="0">
                  <a:pos x="T4" y="T5"/>
                </a:cxn>
                <a:cxn ang="0">
                  <a:pos x="T6" y="T7"/>
                </a:cxn>
                <a:cxn ang="0">
                  <a:pos x="T8" y="T9"/>
                </a:cxn>
              </a:cxnLst>
              <a:rect l="0" t="0" r="r" b="b"/>
              <a:pathLst>
                <a:path w="80" h="327">
                  <a:moveTo>
                    <a:pt x="25" y="321"/>
                  </a:moveTo>
                  <a:lnTo>
                    <a:pt x="0" y="9"/>
                  </a:lnTo>
                  <a:lnTo>
                    <a:pt x="55" y="0"/>
                  </a:lnTo>
                  <a:lnTo>
                    <a:pt x="80" y="327"/>
                  </a:lnTo>
                  <a:lnTo>
                    <a:pt x="25" y="32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ŝḷï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910733D-8B57-495F-A0A3-D1A2DC2AFD52}"/>
                </a:ext>
              </a:extLst>
            </p:cNvPr>
            <p:cNvSpPr/>
            <p:nvPr/>
          </p:nvSpPr>
          <p:spPr bwMode="auto">
            <a:xfrm>
              <a:off x="6810376" y="2341563"/>
              <a:ext cx="592138" cy="733425"/>
            </a:xfrm>
            <a:custGeom>
              <a:avLst/>
              <a:gdLst>
                <a:gd name="T0" fmla="*/ 107 w 373"/>
                <a:gd name="T1" fmla="*/ 462 h 462"/>
                <a:gd name="T2" fmla="*/ 0 w 373"/>
                <a:gd name="T3" fmla="*/ 67 h 462"/>
                <a:gd name="T4" fmla="*/ 266 w 373"/>
                <a:gd name="T5" fmla="*/ 0 h 462"/>
                <a:gd name="T6" fmla="*/ 373 w 373"/>
                <a:gd name="T7" fmla="*/ 404 h 462"/>
                <a:gd name="T8" fmla="*/ 107 w 373"/>
                <a:gd name="T9" fmla="*/ 462 h 462"/>
              </a:gdLst>
              <a:ahLst/>
              <a:cxnLst>
                <a:cxn ang="0">
                  <a:pos x="T0" y="T1"/>
                </a:cxn>
                <a:cxn ang="0">
                  <a:pos x="T2" y="T3"/>
                </a:cxn>
                <a:cxn ang="0">
                  <a:pos x="T4" y="T5"/>
                </a:cxn>
                <a:cxn ang="0">
                  <a:pos x="T6" y="T7"/>
                </a:cxn>
                <a:cxn ang="0">
                  <a:pos x="T8" y="T9"/>
                </a:cxn>
              </a:cxnLst>
              <a:rect l="0" t="0" r="r" b="b"/>
              <a:pathLst>
                <a:path w="373" h="462">
                  <a:moveTo>
                    <a:pt x="107" y="462"/>
                  </a:moveTo>
                  <a:lnTo>
                    <a:pt x="0" y="67"/>
                  </a:lnTo>
                  <a:lnTo>
                    <a:pt x="266" y="0"/>
                  </a:lnTo>
                  <a:lnTo>
                    <a:pt x="373" y="404"/>
                  </a:lnTo>
                  <a:lnTo>
                    <a:pt x="107" y="462"/>
                  </a:lnTo>
                  <a:close/>
                </a:path>
              </a:pathLst>
            </a:custGeom>
            <a:solidFill>
              <a:srgbClr val="0A71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ŝ1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C336C99-02C5-4B73-A075-25535666FE80}"/>
                </a:ext>
              </a:extLst>
            </p:cNvPr>
            <p:cNvSpPr/>
            <p:nvPr/>
          </p:nvSpPr>
          <p:spPr bwMode="auto">
            <a:xfrm>
              <a:off x="6848476" y="2360613"/>
              <a:ext cx="511175" cy="660400"/>
            </a:xfrm>
            <a:custGeom>
              <a:avLst/>
              <a:gdLst>
                <a:gd name="T0" fmla="*/ 95 w 322"/>
                <a:gd name="T1" fmla="*/ 416 h 416"/>
                <a:gd name="T2" fmla="*/ 0 w 322"/>
                <a:gd name="T3" fmla="*/ 58 h 416"/>
                <a:gd name="T4" fmla="*/ 227 w 322"/>
                <a:gd name="T5" fmla="*/ 0 h 416"/>
                <a:gd name="T6" fmla="*/ 322 w 322"/>
                <a:gd name="T7" fmla="*/ 367 h 416"/>
                <a:gd name="T8" fmla="*/ 95 w 322"/>
                <a:gd name="T9" fmla="*/ 416 h 416"/>
              </a:gdLst>
              <a:ahLst/>
              <a:cxnLst>
                <a:cxn ang="0">
                  <a:pos x="T0" y="T1"/>
                </a:cxn>
                <a:cxn ang="0">
                  <a:pos x="T2" y="T3"/>
                </a:cxn>
                <a:cxn ang="0">
                  <a:pos x="T4" y="T5"/>
                </a:cxn>
                <a:cxn ang="0">
                  <a:pos x="T6" y="T7"/>
                </a:cxn>
                <a:cxn ang="0">
                  <a:pos x="T8" y="T9"/>
                </a:cxn>
              </a:cxnLst>
              <a:rect l="0" t="0" r="r" b="b"/>
              <a:pathLst>
                <a:path w="322" h="416">
                  <a:moveTo>
                    <a:pt x="95" y="416"/>
                  </a:moveTo>
                  <a:lnTo>
                    <a:pt x="0" y="58"/>
                  </a:lnTo>
                  <a:lnTo>
                    <a:pt x="227" y="0"/>
                  </a:lnTo>
                  <a:lnTo>
                    <a:pt x="322" y="367"/>
                  </a:lnTo>
                  <a:lnTo>
                    <a:pt x="95" y="4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ṧļ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36BE571-8423-47F7-8B56-4C6BBFCD6C0F}"/>
                </a:ext>
              </a:extLst>
            </p:cNvPr>
            <p:cNvSpPr/>
            <p:nvPr/>
          </p:nvSpPr>
          <p:spPr bwMode="auto">
            <a:xfrm>
              <a:off x="6970713" y="2346325"/>
              <a:ext cx="204788" cy="92075"/>
            </a:xfrm>
            <a:custGeom>
              <a:avLst/>
              <a:gdLst>
                <a:gd name="T0" fmla="*/ 14 w 42"/>
                <a:gd name="T1" fmla="*/ 2 h 19"/>
                <a:gd name="T2" fmla="*/ 15 w 42"/>
                <a:gd name="T3" fmla="*/ 6 h 19"/>
                <a:gd name="T4" fmla="*/ 6 w 42"/>
                <a:gd name="T5" fmla="*/ 9 h 19"/>
                <a:gd name="T6" fmla="*/ 2 w 42"/>
                <a:gd name="T7" fmla="*/ 17 h 19"/>
                <a:gd name="T8" fmla="*/ 2 w 42"/>
                <a:gd name="T9" fmla="*/ 19 h 19"/>
                <a:gd name="T10" fmla="*/ 42 w 42"/>
                <a:gd name="T11" fmla="*/ 8 h 19"/>
                <a:gd name="T12" fmla="*/ 41 w 42"/>
                <a:gd name="T13" fmla="*/ 5 h 19"/>
                <a:gd name="T14" fmla="*/ 33 w 42"/>
                <a:gd name="T15" fmla="*/ 1 h 19"/>
                <a:gd name="T16" fmla="*/ 23 w 42"/>
                <a:gd name="T17" fmla="*/ 4 h 19"/>
                <a:gd name="T18" fmla="*/ 21 w 42"/>
                <a:gd name="T19" fmla="*/ 0 h 19"/>
                <a:gd name="T20" fmla="*/ 14 w 42"/>
                <a:gd name="T21"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19">
                  <a:moveTo>
                    <a:pt x="14" y="2"/>
                  </a:moveTo>
                  <a:cubicBezTo>
                    <a:pt x="15" y="6"/>
                    <a:pt x="15" y="6"/>
                    <a:pt x="15" y="6"/>
                  </a:cubicBezTo>
                  <a:cubicBezTo>
                    <a:pt x="6" y="9"/>
                    <a:pt x="6" y="9"/>
                    <a:pt x="6" y="9"/>
                  </a:cubicBezTo>
                  <a:cubicBezTo>
                    <a:pt x="2" y="10"/>
                    <a:pt x="0" y="14"/>
                    <a:pt x="2" y="17"/>
                  </a:cubicBezTo>
                  <a:cubicBezTo>
                    <a:pt x="2" y="19"/>
                    <a:pt x="2" y="19"/>
                    <a:pt x="2" y="19"/>
                  </a:cubicBezTo>
                  <a:cubicBezTo>
                    <a:pt x="42" y="8"/>
                    <a:pt x="42" y="8"/>
                    <a:pt x="42" y="8"/>
                  </a:cubicBezTo>
                  <a:cubicBezTo>
                    <a:pt x="41" y="5"/>
                    <a:pt x="41" y="5"/>
                    <a:pt x="41" y="5"/>
                  </a:cubicBezTo>
                  <a:cubicBezTo>
                    <a:pt x="39" y="2"/>
                    <a:pt x="36" y="0"/>
                    <a:pt x="33" y="1"/>
                  </a:cubicBezTo>
                  <a:cubicBezTo>
                    <a:pt x="23" y="4"/>
                    <a:pt x="23" y="4"/>
                    <a:pt x="23" y="4"/>
                  </a:cubicBezTo>
                  <a:cubicBezTo>
                    <a:pt x="21" y="0"/>
                    <a:pt x="21" y="0"/>
                    <a:pt x="21" y="0"/>
                  </a:cubicBezTo>
                  <a:lnTo>
                    <a:pt x="14" y="2"/>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ṣľ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6D72B64-6D56-47B3-9322-5FA898DFB1AE}"/>
                </a:ext>
              </a:extLst>
            </p:cNvPr>
            <p:cNvSpPr/>
            <p:nvPr/>
          </p:nvSpPr>
          <p:spPr bwMode="auto">
            <a:xfrm>
              <a:off x="6916738" y="1971675"/>
              <a:ext cx="1327150" cy="3462338"/>
            </a:xfrm>
            <a:custGeom>
              <a:avLst/>
              <a:gdLst>
                <a:gd name="T0" fmla="*/ 64 w 273"/>
                <a:gd name="T1" fmla="*/ 76 h 713"/>
                <a:gd name="T2" fmla="*/ 14 w 273"/>
                <a:gd name="T3" fmla="*/ 112 h 713"/>
                <a:gd name="T4" fmla="*/ 2 w 273"/>
                <a:gd name="T5" fmla="*/ 250 h 713"/>
                <a:gd name="T6" fmla="*/ 10 w 273"/>
                <a:gd name="T7" fmla="*/ 269 h 713"/>
                <a:gd name="T8" fmla="*/ 31 w 273"/>
                <a:gd name="T9" fmla="*/ 266 h 713"/>
                <a:gd name="T10" fmla="*/ 43 w 273"/>
                <a:gd name="T11" fmla="*/ 228 h 713"/>
                <a:gd name="T12" fmla="*/ 50 w 273"/>
                <a:gd name="T13" fmla="*/ 287 h 713"/>
                <a:gd name="T14" fmla="*/ 73 w 273"/>
                <a:gd name="T15" fmla="*/ 533 h 713"/>
                <a:gd name="T16" fmla="*/ 94 w 273"/>
                <a:gd name="T17" fmla="*/ 706 h 713"/>
                <a:gd name="T18" fmla="*/ 106 w 273"/>
                <a:gd name="T19" fmla="*/ 713 h 713"/>
                <a:gd name="T20" fmla="*/ 115 w 273"/>
                <a:gd name="T21" fmla="*/ 701 h 713"/>
                <a:gd name="T22" fmla="*/ 114 w 273"/>
                <a:gd name="T23" fmla="*/ 499 h 713"/>
                <a:gd name="T24" fmla="*/ 119 w 273"/>
                <a:gd name="T25" fmla="*/ 361 h 713"/>
                <a:gd name="T26" fmla="*/ 152 w 273"/>
                <a:gd name="T27" fmla="*/ 501 h 713"/>
                <a:gd name="T28" fmla="*/ 166 w 273"/>
                <a:gd name="T29" fmla="*/ 700 h 713"/>
                <a:gd name="T30" fmla="*/ 178 w 273"/>
                <a:gd name="T31" fmla="*/ 706 h 713"/>
                <a:gd name="T32" fmla="*/ 190 w 273"/>
                <a:gd name="T33" fmla="*/ 689 h 713"/>
                <a:gd name="T34" fmla="*/ 200 w 273"/>
                <a:gd name="T35" fmla="*/ 487 h 713"/>
                <a:gd name="T36" fmla="*/ 175 w 273"/>
                <a:gd name="T37" fmla="*/ 274 h 713"/>
                <a:gd name="T38" fmla="*/ 169 w 273"/>
                <a:gd name="T39" fmla="*/ 120 h 713"/>
                <a:gd name="T40" fmla="*/ 260 w 273"/>
                <a:gd name="T41" fmla="*/ 154 h 713"/>
                <a:gd name="T42" fmla="*/ 273 w 273"/>
                <a:gd name="T43" fmla="*/ 1 h 713"/>
                <a:gd name="T44" fmla="*/ 257 w 273"/>
                <a:gd name="T45" fmla="*/ 0 h 713"/>
                <a:gd name="T46" fmla="*/ 239 w 273"/>
                <a:gd name="T47" fmla="*/ 105 h 713"/>
                <a:gd name="T48" fmla="*/ 174 w 273"/>
                <a:gd name="T49" fmla="*/ 65 h 713"/>
                <a:gd name="T50" fmla="*/ 140 w 273"/>
                <a:gd name="T51" fmla="*/ 68 h 713"/>
                <a:gd name="T52" fmla="*/ 64 w 273"/>
                <a:gd name="T53" fmla="*/ 76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3" h="713">
                  <a:moveTo>
                    <a:pt x="64" y="76"/>
                  </a:moveTo>
                  <a:cubicBezTo>
                    <a:pt x="14" y="112"/>
                    <a:pt x="14" y="112"/>
                    <a:pt x="14" y="112"/>
                  </a:cubicBezTo>
                  <a:cubicBezTo>
                    <a:pt x="2" y="250"/>
                    <a:pt x="2" y="250"/>
                    <a:pt x="2" y="250"/>
                  </a:cubicBezTo>
                  <a:cubicBezTo>
                    <a:pt x="2" y="250"/>
                    <a:pt x="0" y="265"/>
                    <a:pt x="10" y="269"/>
                  </a:cubicBezTo>
                  <a:cubicBezTo>
                    <a:pt x="20" y="273"/>
                    <a:pt x="29" y="269"/>
                    <a:pt x="31" y="266"/>
                  </a:cubicBezTo>
                  <a:cubicBezTo>
                    <a:pt x="34" y="262"/>
                    <a:pt x="43" y="228"/>
                    <a:pt x="43" y="228"/>
                  </a:cubicBezTo>
                  <a:cubicBezTo>
                    <a:pt x="50" y="287"/>
                    <a:pt x="50" y="287"/>
                    <a:pt x="50" y="287"/>
                  </a:cubicBezTo>
                  <a:cubicBezTo>
                    <a:pt x="50" y="287"/>
                    <a:pt x="70" y="489"/>
                    <a:pt x="73" y="533"/>
                  </a:cubicBezTo>
                  <a:cubicBezTo>
                    <a:pt x="75" y="576"/>
                    <a:pt x="94" y="706"/>
                    <a:pt x="94" y="706"/>
                  </a:cubicBezTo>
                  <a:cubicBezTo>
                    <a:pt x="94" y="706"/>
                    <a:pt x="98" y="713"/>
                    <a:pt x="106" y="713"/>
                  </a:cubicBezTo>
                  <a:cubicBezTo>
                    <a:pt x="106" y="713"/>
                    <a:pt x="115" y="713"/>
                    <a:pt x="115" y="701"/>
                  </a:cubicBezTo>
                  <a:cubicBezTo>
                    <a:pt x="114" y="499"/>
                    <a:pt x="114" y="499"/>
                    <a:pt x="114" y="499"/>
                  </a:cubicBezTo>
                  <a:cubicBezTo>
                    <a:pt x="119" y="361"/>
                    <a:pt x="119" y="361"/>
                    <a:pt x="119" y="361"/>
                  </a:cubicBezTo>
                  <a:cubicBezTo>
                    <a:pt x="152" y="501"/>
                    <a:pt x="152" y="501"/>
                    <a:pt x="152" y="501"/>
                  </a:cubicBezTo>
                  <a:cubicBezTo>
                    <a:pt x="166" y="700"/>
                    <a:pt x="166" y="700"/>
                    <a:pt x="166" y="700"/>
                  </a:cubicBezTo>
                  <a:cubicBezTo>
                    <a:pt x="166" y="700"/>
                    <a:pt x="168" y="706"/>
                    <a:pt x="178" y="706"/>
                  </a:cubicBezTo>
                  <a:cubicBezTo>
                    <a:pt x="188" y="705"/>
                    <a:pt x="190" y="689"/>
                    <a:pt x="190" y="689"/>
                  </a:cubicBezTo>
                  <a:cubicBezTo>
                    <a:pt x="190" y="689"/>
                    <a:pt x="203" y="505"/>
                    <a:pt x="200" y="487"/>
                  </a:cubicBezTo>
                  <a:cubicBezTo>
                    <a:pt x="197" y="469"/>
                    <a:pt x="175" y="274"/>
                    <a:pt x="175" y="274"/>
                  </a:cubicBezTo>
                  <a:cubicBezTo>
                    <a:pt x="169" y="120"/>
                    <a:pt x="169" y="120"/>
                    <a:pt x="169" y="120"/>
                  </a:cubicBezTo>
                  <a:cubicBezTo>
                    <a:pt x="169" y="120"/>
                    <a:pt x="251" y="156"/>
                    <a:pt x="260" y="154"/>
                  </a:cubicBezTo>
                  <a:cubicBezTo>
                    <a:pt x="268" y="151"/>
                    <a:pt x="273" y="1"/>
                    <a:pt x="273" y="1"/>
                  </a:cubicBezTo>
                  <a:cubicBezTo>
                    <a:pt x="257" y="0"/>
                    <a:pt x="257" y="0"/>
                    <a:pt x="257" y="0"/>
                  </a:cubicBezTo>
                  <a:cubicBezTo>
                    <a:pt x="239" y="105"/>
                    <a:pt x="239" y="105"/>
                    <a:pt x="239" y="105"/>
                  </a:cubicBezTo>
                  <a:cubicBezTo>
                    <a:pt x="174" y="65"/>
                    <a:pt x="174" y="65"/>
                    <a:pt x="174" y="65"/>
                  </a:cubicBezTo>
                  <a:cubicBezTo>
                    <a:pt x="140" y="68"/>
                    <a:pt x="140" y="68"/>
                    <a:pt x="140" y="68"/>
                  </a:cubicBezTo>
                  <a:lnTo>
                    <a:pt x="64" y="76"/>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îŝlï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71FFC32-EDBB-4BE8-976B-7127C1175709}"/>
                </a:ext>
              </a:extLst>
            </p:cNvPr>
            <p:cNvSpPr/>
            <p:nvPr/>
          </p:nvSpPr>
          <p:spPr bwMode="auto">
            <a:xfrm>
              <a:off x="7262813" y="1758950"/>
              <a:ext cx="280988" cy="554038"/>
            </a:xfrm>
            <a:custGeom>
              <a:avLst/>
              <a:gdLst>
                <a:gd name="T0" fmla="*/ 46 w 58"/>
                <a:gd name="T1" fmla="*/ 0 h 114"/>
                <a:gd name="T2" fmla="*/ 55 w 58"/>
                <a:gd name="T3" fmla="*/ 30 h 114"/>
                <a:gd name="T4" fmla="*/ 58 w 58"/>
                <a:gd name="T5" fmla="*/ 75 h 114"/>
                <a:gd name="T6" fmla="*/ 42 w 58"/>
                <a:gd name="T7" fmla="*/ 89 h 114"/>
                <a:gd name="T8" fmla="*/ 44 w 58"/>
                <a:gd name="T9" fmla="*/ 110 h 114"/>
                <a:gd name="T10" fmla="*/ 4 w 58"/>
                <a:gd name="T11" fmla="*/ 114 h 114"/>
                <a:gd name="T12" fmla="*/ 0 w 58"/>
                <a:gd name="T13" fmla="*/ 76 h 114"/>
                <a:gd name="T14" fmla="*/ 26 w 58"/>
                <a:gd name="T15" fmla="*/ 64 h 114"/>
                <a:gd name="T16" fmla="*/ 23 w 58"/>
                <a:gd name="T17" fmla="*/ 24 h 114"/>
                <a:gd name="T18" fmla="*/ 36 w 58"/>
                <a:gd name="T19" fmla="*/ 17 h 114"/>
                <a:gd name="T20" fmla="*/ 36 w 58"/>
                <a:gd name="T21" fmla="*/ 2 h 114"/>
                <a:gd name="T22" fmla="*/ 46 w 58"/>
                <a:gd name="T2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14">
                  <a:moveTo>
                    <a:pt x="46" y="0"/>
                  </a:moveTo>
                  <a:cubicBezTo>
                    <a:pt x="46" y="0"/>
                    <a:pt x="52" y="19"/>
                    <a:pt x="55" y="30"/>
                  </a:cubicBezTo>
                  <a:cubicBezTo>
                    <a:pt x="58" y="41"/>
                    <a:pt x="58" y="64"/>
                    <a:pt x="58" y="75"/>
                  </a:cubicBezTo>
                  <a:cubicBezTo>
                    <a:pt x="57" y="86"/>
                    <a:pt x="42" y="89"/>
                    <a:pt x="42" y="89"/>
                  </a:cubicBezTo>
                  <a:cubicBezTo>
                    <a:pt x="44" y="110"/>
                    <a:pt x="44" y="110"/>
                    <a:pt x="44" y="110"/>
                  </a:cubicBezTo>
                  <a:cubicBezTo>
                    <a:pt x="4" y="114"/>
                    <a:pt x="4" y="114"/>
                    <a:pt x="4" y="114"/>
                  </a:cubicBezTo>
                  <a:cubicBezTo>
                    <a:pt x="0" y="76"/>
                    <a:pt x="0" y="76"/>
                    <a:pt x="0" y="76"/>
                  </a:cubicBezTo>
                  <a:cubicBezTo>
                    <a:pt x="26" y="64"/>
                    <a:pt x="26" y="64"/>
                    <a:pt x="26" y="64"/>
                  </a:cubicBezTo>
                  <a:cubicBezTo>
                    <a:pt x="26" y="64"/>
                    <a:pt x="14" y="29"/>
                    <a:pt x="23" y="24"/>
                  </a:cubicBezTo>
                  <a:cubicBezTo>
                    <a:pt x="33" y="19"/>
                    <a:pt x="36" y="17"/>
                    <a:pt x="36" y="17"/>
                  </a:cubicBezTo>
                  <a:cubicBezTo>
                    <a:pt x="36" y="2"/>
                    <a:pt x="36" y="2"/>
                    <a:pt x="36" y="2"/>
                  </a:cubicBezTo>
                  <a:lnTo>
                    <a:pt x="46" y="0"/>
                  </a:lnTo>
                  <a:close/>
                </a:path>
              </a:pathLst>
            </a:custGeom>
            <a:solidFill>
              <a:srgbClr val="FFC8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îSlï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34B77CB-1E38-4F0A-9276-71FF5C0F81BC}"/>
                </a:ext>
              </a:extLst>
            </p:cNvPr>
            <p:cNvSpPr/>
            <p:nvPr/>
          </p:nvSpPr>
          <p:spPr bwMode="auto">
            <a:xfrm>
              <a:off x="7194551" y="2254250"/>
              <a:ext cx="403225" cy="106363"/>
            </a:xfrm>
            <a:custGeom>
              <a:avLst/>
              <a:gdLst>
                <a:gd name="T0" fmla="*/ 59 w 83"/>
                <a:gd name="T1" fmla="*/ 0 h 22"/>
                <a:gd name="T2" fmla="*/ 12 w 83"/>
                <a:gd name="T3" fmla="*/ 6 h 22"/>
                <a:gd name="T4" fmla="*/ 0 w 83"/>
                <a:gd name="T5" fmla="*/ 22 h 22"/>
                <a:gd name="T6" fmla="*/ 83 w 83"/>
                <a:gd name="T7" fmla="*/ 10 h 22"/>
                <a:gd name="T8" fmla="*/ 59 w 83"/>
                <a:gd name="T9" fmla="*/ 0 h 22"/>
              </a:gdLst>
              <a:ahLst/>
              <a:cxnLst>
                <a:cxn ang="0">
                  <a:pos x="T0" y="T1"/>
                </a:cxn>
                <a:cxn ang="0">
                  <a:pos x="T2" y="T3"/>
                </a:cxn>
                <a:cxn ang="0">
                  <a:pos x="T4" y="T5"/>
                </a:cxn>
                <a:cxn ang="0">
                  <a:pos x="T6" y="T7"/>
                </a:cxn>
                <a:cxn ang="0">
                  <a:pos x="T8" y="T9"/>
                </a:cxn>
              </a:cxnLst>
              <a:rect l="0" t="0" r="r" b="b"/>
              <a:pathLst>
                <a:path w="83" h="22">
                  <a:moveTo>
                    <a:pt x="59" y="0"/>
                  </a:moveTo>
                  <a:cubicBezTo>
                    <a:pt x="59" y="0"/>
                    <a:pt x="18" y="5"/>
                    <a:pt x="12" y="6"/>
                  </a:cubicBezTo>
                  <a:cubicBezTo>
                    <a:pt x="6" y="6"/>
                    <a:pt x="0" y="22"/>
                    <a:pt x="0" y="22"/>
                  </a:cubicBezTo>
                  <a:cubicBezTo>
                    <a:pt x="83" y="10"/>
                    <a:pt x="83" y="10"/>
                    <a:pt x="83" y="10"/>
                  </a:cubicBezTo>
                  <a:lnTo>
                    <a:pt x="59"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ïš1i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7A0CC22-3DB3-4EC1-8827-65121B4B8528}"/>
                </a:ext>
              </a:extLst>
            </p:cNvPr>
            <p:cNvSpPr/>
            <p:nvPr/>
          </p:nvSpPr>
          <p:spPr bwMode="auto">
            <a:xfrm>
              <a:off x="8128001" y="1657350"/>
              <a:ext cx="146050" cy="320675"/>
            </a:xfrm>
            <a:custGeom>
              <a:avLst/>
              <a:gdLst>
                <a:gd name="T0" fmla="*/ 8 w 30"/>
                <a:gd name="T1" fmla="*/ 65 h 66"/>
                <a:gd name="T2" fmla="*/ 1 w 30"/>
                <a:gd name="T3" fmla="*/ 41 h 66"/>
                <a:gd name="T4" fmla="*/ 0 w 30"/>
                <a:gd name="T5" fmla="*/ 30 h 66"/>
                <a:gd name="T6" fmla="*/ 7 w 30"/>
                <a:gd name="T7" fmla="*/ 22 h 66"/>
                <a:gd name="T8" fmla="*/ 18 w 30"/>
                <a:gd name="T9" fmla="*/ 0 h 66"/>
                <a:gd name="T10" fmla="*/ 16 w 30"/>
                <a:gd name="T11" fmla="*/ 22 h 66"/>
                <a:gd name="T12" fmla="*/ 30 w 30"/>
                <a:gd name="T13" fmla="*/ 32 h 66"/>
                <a:gd name="T14" fmla="*/ 27 w 30"/>
                <a:gd name="T15" fmla="*/ 52 h 66"/>
                <a:gd name="T16" fmla="*/ 24 w 30"/>
                <a:gd name="T17" fmla="*/ 66 h 66"/>
                <a:gd name="T18" fmla="*/ 8 w 30"/>
                <a:gd name="T19" fmla="*/ 6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66">
                  <a:moveTo>
                    <a:pt x="8" y="65"/>
                  </a:moveTo>
                  <a:cubicBezTo>
                    <a:pt x="1" y="41"/>
                    <a:pt x="1" y="41"/>
                    <a:pt x="1" y="41"/>
                  </a:cubicBezTo>
                  <a:cubicBezTo>
                    <a:pt x="0" y="30"/>
                    <a:pt x="0" y="30"/>
                    <a:pt x="0" y="30"/>
                  </a:cubicBezTo>
                  <a:cubicBezTo>
                    <a:pt x="7" y="22"/>
                    <a:pt x="7" y="22"/>
                    <a:pt x="7" y="22"/>
                  </a:cubicBezTo>
                  <a:cubicBezTo>
                    <a:pt x="7" y="22"/>
                    <a:pt x="13" y="0"/>
                    <a:pt x="18" y="0"/>
                  </a:cubicBezTo>
                  <a:cubicBezTo>
                    <a:pt x="23" y="0"/>
                    <a:pt x="16" y="22"/>
                    <a:pt x="16" y="22"/>
                  </a:cubicBezTo>
                  <a:cubicBezTo>
                    <a:pt x="16" y="22"/>
                    <a:pt x="30" y="25"/>
                    <a:pt x="30" y="32"/>
                  </a:cubicBezTo>
                  <a:cubicBezTo>
                    <a:pt x="30" y="40"/>
                    <a:pt x="27" y="52"/>
                    <a:pt x="27" y="52"/>
                  </a:cubicBezTo>
                  <a:cubicBezTo>
                    <a:pt x="24" y="66"/>
                    <a:pt x="24" y="66"/>
                    <a:pt x="24" y="66"/>
                  </a:cubicBezTo>
                  <a:lnTo>
                    <a:pt x="8" y="65"/>
                  </a:lnTo>
                  <a:close/>
                </a:path>
              </a:pathLst>
            </a:custGeom>
            <a:solidFill>
              <a:srgbClr val="FFC8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iŝḻî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7A6F2E8-999B-419A-B9E0-1A16AE294FA0}"/>
                </a:ext>
              </a:extLst>
            </p:cNvPr>
            <p:cNvSpPr/>
            <p:nvPr/>
          </p:nvSpPr>
          <p:spPr bwMode="auto">
            <a:xfrm>
              <a:off x="7159626" y="3268663"/>
              <a:ext cx="744538" cy="2165350"/>
            </a:xfrm>
            <a:custGeom>
              <a:avLst/>
              <a:gdLst>
                <a:gd name="T0" fmla="*/ 125 w 153"/>
                <a:gd name="T1" fmla="*/ 7 h 446"/>
                <a:gd name="T2" fmla="*/ 124 w 153"/>
                <a:gd name="T3" fmla="*/ 0 h 446"/>
                <a:gd name="T4" fmla="*/ 60 w 153"/>
                <a:gd name="T5" fmla="*/ 28 h 446"/>
                <a:gd name="T6" fmla="*/ 0 w 153"/>
                <a:gd name="T7" fmla="*/ 19 h 446"/>
                <a:gd name="T8" fmla="*/ 0 w 153"/>
                <a:gd name="T9" fmla="*/ 20 h 446"/>
                <a:gd name="T10" fmla="*/ 23 w 153"/>
                <a:gd name="T11" fmla="*/ 266 h 446"/>
                <a:gd name="T12" fmla="*/ 44 w 153"/>
                <a:gd name="T13" fmla="*/ 439 h 446"/>
                <a:gd name="T14" fmla="*/ 56 w 153"/>
                <a:gd name="T15" fmla="*/ 446 h 446"/>
                <a:gd name="T16" fmla="*/ 65 w 153"/>
                <a:gd name="T17" fmla="*/ 434 h 446"/>
                <a:gd name="T18" fmla="*/ 64 w 153"/>
                <a:gd name="T19" fmla="*/ 232 h 446"/>
                <a:gd name="T20" fmla="*/ 69 w 153"/>
                <a:gd name="T21" fmla="*/ 94 h 446"/>
                <a:gd name="T22" fmla="*/ 102 w 153"/>
                <a:gd name="T23" fmla="*/ 234 h 446"/>
                <a:gd name="T24" fmla="*/ 116 w 153"/>
                <a:gd name="T25" fmla="*/ 433 h 446"/>
                <a:gd name="T26" fmla="*/ 128 w 153"/>
                <a:gd name="T27" fmla="*/ 439 h 446"/>
                <a:gd name="T28" fmla="*/ 140 w 153"/>
                <a:gd name="T29" fmla="*/ 422 h 446"/>
                <a:gd name="T30" fmla="*/ 150 w 153"/>
                <a:gd name="T31" fmla="*/ 220 h 446"/>
                <a:gd name="T32" fmla="*/ 125 w 153"/>
                <a:gd name="T33" fmla="*/ 7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3" h="446">
                  <a:moveTo>
                    <a:pt x="125" y="7"/>
                  </a:moveTo>
                  <a:cubicBezTo>
                    <a:pt x="124" y="0"/>
                    <a:pt x="124" y="0"/>
                    <a:pt x="124" y="0"/>
                  </a:cubicBezTo>
                  <a:cubicBezTo>
                    <a:pt x="111" y="11"/>
                    <a:pt x="88" y="26"/>
                    <a:pt x="60" y="28"/>
                  </a:cubicBezTo>
                  <a:cubicBezTo>
                    <a:pt x="28" y="31"/>
                    <a:pt x="9" y="24"/>
                    <a:pt x="0" y="19"/>
                  </a:cubicBezTo>
                  <a:cubicBezTo>
                    <a:pt x="0" y="20"/>
                    <a:pt x="0" y="20"/>
                    <a:pt x="0" y="20"/>
                  </a:cubicBezTo>
                  <a:cubicBezTo>
                    <a:pt x="0" y="20"/>
                    <a:pt x="20" y="222"/>
                    <a:pt x="23" y="266"/>
                  </a:cubicBezTo>
                  <a:cubicBezTo>
                    <a:pt x="25" y="309"/>
                    <a:pt x="44" y="439"/>
                    <a:pt x="44" y="439"/>
                  </a:cubicBezTo>
                  <a:cubicBezTo>
                    <a:pt x="44" y="439"/>
                    <a:pt x="48" y="446"/>
                    <a:pt x="56" y="446"/>
                  </a:cubicBezTo>
                  <a:cubicBezTo>
                    <a:pt x="56" y="446"/>
                    <a:pt x="65" y="446"/>
                    <a:pt x="65" y="434"/>
                  </a:cubicBezTo>
                  <a:cubicBezTo>
                    <a:pt x="64" y="232"/>
                    <a:pt x="64" y="232"/>
                    <a:pt x="64" y="232"/>
                  </a:cubicBezTo>
                  <a:cubicBezTo>
                    <a:pt x="69" y="94"/>
                    <a:pt x="69" y="94"/>
                    <a:pt x="69" y="94"/>
                  </a:cubicBezTo>
                  <a:cubicBezTo>
                    <a:pt x="102" y="234"/>
                    <a:pt x="102" y="234"/>
                    <a:pt x="102" y="234"/>
                  </a:cubicBezTo>
                  <a:cubicBezTo>
                    <a:pt x="116" y="433"/>
                    <a:pt x="116" y="433"/>
                    <a:pt x="116" y="433"/>
                  </a:cubicBezTo>
                  <a:cubicBezTo>
                    <a:pt x="116" y="433"/>
                    <a:pt x="118" y="439"/>
                    <a:pt x="128" y="439"/>
                  </a:cubicBezTo>
                  <a:cubicBezTo>
                    <a:pt x="138" y="438"/>
                    <a:pt x="140" y="422"/>
                    <a:pt x="140" y="422"/>
                  </a:cubicBezTo>
                  <a:cubicBezTo>
                    <a:pt x="140" y="422"/>
                    <a:pt x="153" y="238"/>
                    <a:pt x="150" y="220"/>
                  </a:cubicBezTo>
                  <a:cubicBezTo>
                    <a:pt x="147" y="202"/>
                    <a:pt x="125" y="7"/>
                    <a:pt x="125" y="7"/>
                  </a:cubicBezTo>
                  <a:close/>
                </a:path>
              </a:pathLst>
            </a:custGeom>
            <a:solidFill>
              <a:srgbClr val="0A71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íṧ1ï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2363CE5-8777-45E4-B66F-9AF70B656B2F}"/>
                </a:ext>
              </a:extLst>
            </p:cNvPr>
            <p:cNvSpPr/>
            <p:nvPr/>
          </p:nvSpPr>
          <p:spPr bwMode="auto">
            <a:xfrm flipV="1">
              <a:off x="7442201" y="3709988"/>
              <a:ext cx="127000" cy="20638"/>
            </a:xfrm>
            <a:prstGeom prst="line">
              <a:avLst/>
            </a:prstGeom>
            <a:noFill/>
            <a:ln w="15875" cap="rnd">
              <a:solidFill>
                <a:srgbClr val="373463"/>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60" name="ïšļî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10B92DF-56E8-4C08-AE91-E66CFBC45B4A}"/>
                </a:ext>
              </a:extLst>
            </p:cNvPr>
            <p:cNvSpPr/>
            <p:nvPr/>
          </p:nvSpPr>
          <p:spPr bwMode="auto">
            <a:xfrm>
              <a:off x="7058026" y="2690813"/>
              <a:ext cx="68263" cy="573088"/>
            </a:xfrm>
            <a:custGeom>
              <a:avLst/>
              <a:gdLst>
                <a:gd name="T0" fmla="*/ 14 w 14"/>
                <a:gd name="T1" fmla="*/ 80 h 118"/>
                <a:gd name="T2" fmla="*/ 0 w 14"/>
                <a:gd name="T3" fmla="*/ 0 h 118"/>
                <a:gd name="T4" fmla="*/ 2 w 14"/>
                <a:gd name="T5" fmla="*/ 85 h 118"/>
                <a:gd name="T6" fmla="*/ 2 w 14"/>
                <a:gd name="T7" fmla="*/ 118 h 118"/>
                <a:gd name="T8" fmla="*/ 14 w 14"/>
                <a:gd name="T9" fmla="*/ 80 h 118"/>
              </a:gdLst>
              <a:ahLst/>
              <a:cxnLst>
                <a:cxn ang="0">
                  <a:pos x="T0" y="T1"/>
                </a:cxn>
                <a:cxn ang="0">
                  <a:pos x="T2" y="T3"/>
                </a:cxn>
                <a:cxn ang="0">
                  <a:pos x="T4" y="T5"/>
                </a:cxn>
                <a:cxn ang="0">
                  <a:pos x="T6" y="T7"/>
                </a:cxn>
                <a:cxn ang="0">
                  <a:pos x="T8" y="T9"/>
                </a:cxn>
              </a:cxnLst>
              <a:rect l="0" t="0" r="r" b="b"/>
              <a:pathLst>
                <a:path w="14" h="118">
                  <a:moveTo>
                    <a:pt x="14" y="80"/>
                  </a:moveTo>
                  <a:cubicBezTo>
                    <a:pt x="0" y="0"/>
                    <a:pt x="0" y="0"/>
                    <a:pt x="0" y="0"/>
                  </a:cubicBezTo>
                  <a:cubicBezTo>
                    <a:pt x="0" y="0"/>
                    <a:pt x="2" y="70"/>
                    <a:pt x="2" y="85"/>
                  </a:cubicBezTo>
                  <a:cubicBezTo>
                    <a:pt x="2" y="101"/>
                    <a:pt x="2" y="118"/>
                    <a:pt x="2" y="118"/>
                  </a:cubicBezTo>
                  <a:lnTo>
                    <a:pt x="1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ş1i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1972C14-9760-4619-8480-167B19B5DA1D}"/>
                </a:ext>
              </a:extLst>
            </p:cNvPr>
            <p:cNvSpPr/>
            <p:nvPr/>
          </p:nvSpPr>
          <p:spPr bwMode="auto">
            <a:xfrm>
              <a:off x="7072313" y="1544638"/>
              <a:ext cx="496888" cy="641350"/>
            </a:xfrm>
            <a:custGeom>
              <a:avLst/>
              <a:gdLst>
                <a:gd name="T0" fmla="*/ 69 w 102"/>
                <a:gd name="T1" fmla="*/ 2 h 132"/>
                <a:gd name="T2" fmla="*/ 58 w 102"/>
                <a:gd name="T3" fmla="*/ 21 h 132"/>
                <a:gd name="T4" fmla="*/ 31 w 102"/>
                <a:gd name="T5" fmla="*/ 21 h 132"/>
                <a:gd name="T6" fmla="*/ 23 w 102"/>
                <a:gd name="T7" fmla="*/ 33 h 132"/>
                <a:gd name="T8" fmla="*/ 8 w 102"/>
                <a:gd name="T9" fmla="*/ 54 h 132"/>
                <a:gd name="T10" fmla="*/ 32 w 102"/>
                <a:gd name="T11" fmla="*/ 113 h 132"/>
                <a:gd name="T12" fmla="*/ 65 w 102"/>
                <a:gd name="T13" fmla="*/ 122 h 132"/>
                <a:gd name="T14" fmla="*/ 74 w 102"/>
                <a:gd name="T15" fmla="*/ 113 h 132"/>
                <a:gd name="T16" fmla="*/ 72 w 102"/>
                <a:gd name="T17" fmla="*/ 105 h 132"/>
                <a:gd name="T18" fmla="*/ 71 w 102"/>
                <a:gd name="T19" fmla="*/ 83 h 132"/>
                <a:gd name="T20" fmla="*/ 80 w 102"/>
                <a:gd name="T21" fmla="*/ 94 h 132"/>
                <a:gd name="T22" fmla="*/ 82 w 102"/>
                <a:gd name="T23" fmla="*/ 83 h 132"/>
                <a:gd name="T24" fmla="*/ 87 w 102"/>
                <a:gd name="T25" fmla="*/ 73 h 132"/>
                <a:gd name="T26" fmla="*/ 82 w 102"/>
                <a:gd name="T27" fmla="*/ 57 h 132"/>
                <a:gd name="T28" fmla="*/ 100 w 102"/>
                <a:gd name="T29" fmla="*/ 37 h 132"/>
                <a:gd name="T30" fmla="*/ 69 w 102"/>
                <a:gd name="T31" fmla="*/ 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32">
                  <a:moveTo>
                    <a:pt x="69" y="2"/>
                  </a:moveTo>
                  <a:cubicBezTo>
                    <a:pt x="56" y="0"/>
                    <a:pt x="55" y="14"/>
                    <a:pt x="58" y="21"/>
                  </a:cubicBezTo>
                  <a:cubicBezTo>
                    <a:pt x="62" y="28"/>
                    <a:pt x="44" y="18"/>
                    <a:pt x="31" y="21"/>
                  </a:cubicBezTo>
                  <a:cubicBezTo>
                    <a:pt x="25" y="23"/>
                    <a:pt x="23" y="28"/>
                    <a:pt x="23" y="33"/>
                  </a:cubicBezTo>
                  <a:cubicBezTo>
                    <a:pt x="18" y="38"/>
                    <a:pt x="12" y="46"/>
                    <a:pt x="8" y="54"/>
                  </a:cubicBezTo>
                  <a:cubicBezTo>
                    <a:pt x="0" y="68"/>
                    <a:pt x="21" y="93"/>
                    <a:pt x="32" y="113"/>
                  </a:cubicBezTo>
                  <a:cubicBezTo>
                    <a:pt x="44" y="132"/>
                    <a:pt x="54" y="129"/>
                    <a:pt x="65" y="122"/>
                  </a:cubicBezTo>
                  <a:cubicBezTo>
                    <a:pt x="75" y="115"/>
                    <a:pt x="74" y="113"/>
                    <a:pt x="74" y="113"/>
                  </a:cubicBezTo>
                  <a:cubicBezTo>
                    <a:pt x="72" y="105"/>
                    <a:pt x="72" y="105"/>
                    <a:pt x="72" y="105"/>
                  </a:cubicBezTo>
                  <a:cubicBezTo>
                    <a:pt x="72" y="105"/>
                    <a:pt x="67" y="90"/>
                    <a:pt x="71" y="83"/>
                  </a:cubicBezTo>
                  <a:cubicBezTo>
                    <a:pt x="75" y="76"/>
                    <a:pt x="80" y="94"/>
                    <a:pt x="80" y="94"/>
                  </a:cubicBezTo>
                  <a:cubicBezTo>
                    <a:pt x="85" y="94"/>
                    <a:pt x="82" y="83"/>
                    <a:pt x="82" y="83"/>
                  </a:cubicBezTo>
                  <a:cubicBezTo>
                    <a:pt x="82" y="83"/>
                    <a:pt x="85" y="79"/>
                    <a:pt x="87" y="73"/>
                  </a:cubicBezTo>
                  <a:cubicBezTo>
                    <a:pt x="90" y="68"/>
                    <a:pt x="82" y="57"/>
                    <a:pt x="82" y="57"/>
                  </a:cubicBezTo>
                  <a:cubicBezTo>
                    <a:pt x="82" y="57"/>
                    <a:pt x="98" y="53"/>
                    <a:pt x="100" y="37"/>
                  </a:cubicBezTo>
                  <a:cubicBezTo>
                    <a:pt x="102" y="20"/>
                    <a:pt x="81" y="3"/>
                    <a:pt x="69" y="2"/>
                  </a:cubicBezTo>
                  <a:close/>
                </a:path>
              </a:pathLst>
            </a:custGeom>
            <a:solidFill>
              <a:srgbClr val="3734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ísḷ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F7636FA-30A8-4EBA-8984-7A47B6CB113E}"/>
                </a:ext>
              </a:extLst>
            </p:cNvPr>
            <p:cNvSpPr/>
            <p:nvPr/>
          </p:nvSpPr>
          <p:spPr bwMode="auto">
            <a:xfrm>
              <a:off x="7291388" y="3370263"/>
              <a:ext cx="311150" cy="96838"/>
            </a:xfrm>
            <a:custGeom>
              <a:avLst/>
              <a:gdLst>
                <a:gd name="T0" fmla="*/ 2 w 64"/>
                <a:gd name="T1" fmla="*/ 18 h 20"/>
                <a:gd name="T2" fmla="*/ 36 w 64"/>
                <a:gd name="T3" fmla="*/ 19 h 20"/>
                <a:gd name="T4" fmla="*/ 64 w 64"/>
                <a:gd name="T5" fmla="*/ 12 h 20"/>
                <a:gd name="T6" fmla="*/ 63 w 64"/>
                <a:gd name="T7" fmla="*/ 0 h 20"/>
                <a:gd name="T8" fmla="*/ 33 w 64"/>
                <a:gd name="T9" fmla="*/ 7 h 20"/>
                <a:gd name="T10" fmla="*/ 0 w 64"/>
                <a:gd name="T11" fmla="*/ 6 h 20"/>
                <a:gd name="T12" fmla="*/ 2 w 64"/>
                <a:gd name="T13" fmla="*/ 18 h 20"/>
              </a:gdLst>
              <a:ahLst/>
              <a:cxnLst>
                <a:cxn ang="0">
                  <a:pos x="T0" y="T1"/>
                </a:cxn>
                <a:cxn ang="0">
                  <a:pos x="T2" y="T3"/>
                </a:cxn>
                <a:cxn ang="0">
                  <a:pos x="T4" y="T5"/>
                </a:cxn>
                <a:cxn ang="0">
                  <a:pos x="T6" y="T7"/>
                </a:cxn>
                <a:cxn ang="0">
                  <a:pos x="T8" y="T9"/>
                </a:cxn>
                <a:cxn ang="0">
                  <a:pos x="T10" y="T11"/>
                </a:cxn>
                <a:cxn ang="0">
                  <a:pos x="T12" y="T13"/>
                </a:cxn>
              </a:cxnLst>
              <a:rect l="0" t="0" r="r" b="b"/>
              <a:pathLst>
                <a:path w="64" h="20">
                  <a:moveTo>
                    <a:pt x="2" y="18"/>
                  </a:moveTo>
                  <a:cubicBezTo>
                    <a:pt x="12" y="19"/>
                    <a:pt x="24" y="20"/>
                    <a:pt x="36" y="19"/>
                  </a:cubicBezTo>
                  <a:cubicBezTo>
                    <a:pt x="46" y="18"/>
                    <a:pt x="55" y="16"/>
                    <a:pt x="64" y="12"/>
                  </a:cubicBezTo>
                  <a:cubicBezTo>
                    <a:pt x="63" y="0"/>
                    <a:pt x="63" y="0"/>
                    <a:pt x="63" y="0"/>
                  </a:cubicBezTo>
                  <a:cubicBezTo>
                    <a:pt x="54" y="3"/>
                    <a:pt x="44" y="6"/>
                    <a:pt x="33" y="7"/>
                  </a:cubicBezTo>
                  <a:cubicBezTo>
                    <a:pt x="20" y="8"/>
                    <a:pt x="9" y="8"/>
                    <a:pt x="0" y="6"/>
                  </a:cubicBezTo>
                  <a:lnTo>
                    <a:pt x="2" y="18"/>
                  </a:lnTo>
                  <a:close/>
                </a:path>
              </a:pathLst>
            </a:custGeom>
            <a:solidFill>
              <a:srgbClr val="3734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ḻï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01A03E7-6469-4D13-B853-ED0A43E6CF93}"/>
                </a:ext>
              </a:extLst>
            </p:cNvPr>
            <p:cNvSpPr/>
            <p:nvPr/>
          </p:nvSpPr>
          <p:spPr bwMode="auto">
            <a:xfrm>
              <a:off x="7651751" y="3268663"/>
              <a:ext cx="120650" cy="141288"/>
            </a:xfrm>
            <a:custGeom>
              <a:avLst/>
              <a:gdLst>
                <a:gd name="T0" fmla="*/ 1 w 25"/>
                <a:gd name="T1" fmla="*/ 29 h 29"/>
                <a:gd name="T2" fmla="*/ 25 w 25"/>
                <a:gd name="T3" fmla="*/ 14 h 29"/>
                <a:gd name="T4" fmla="*/ 24 w 25"/>
                <a:gd name="T5" fmla="*/ 7 h 29"/>
                <a:gd name="T6" fmla="*/ 23 w 25"/>
                <a:gd name="T7" fmla="*/ 0 h 29"/>
                <a:gd name="T8" fmla="*/ 0 w 25"/>
                <a:gd name="T9" fmla="*/ 16 h 29"/>
                <a:gd name="T10" fmla="*/ 1 w 25"/>
                <a:gd name="T11" fmla="*/ 29 h 29"/>
              </a:gdLst>
              <a:ahLst/>
              <a:cxnLst>
                <a:cxn ang="0">
                  <a:pos x="T0" y="T1"/>
                </a:cxn>
                <a:cxn ang="0">
                  <a:pos x="T2" y="T3"/>
                </a:cxn>
                <a:cxn ang="0">
                  <a:pos x="T4" y="T5"/>
                </a:cxn>
                <a:cxn ang="0">
                  <a:pos x="T6" y="T7"/>
                </a:cxn>
                <a:cxn ang="0">
                  <a:pos x="T8" y="T9"/>
                </a:cxn>
                <a:cxn ang="0">
                  <a:pos x="T10" y="T11"/>
                </a:cxn>
              </a:cxnLst>
              <a:rect l="0" t="0" r="r" b="b"/>
              <a:pathLst>
                <a:path w="25" h="29">
                  <a:moveTo>
                    <a:pt x="1" y="29"/>
                  </a:moveTo>
                  <a:cubicBezTo>
                    <a:pt x="11" y="24"/>
                    <a:pt x="20" y="18"/>
                    <a:pt x="25" y="14"/>
                  </a:cubicBezTo>
                  <a:cubicBezTo>
                    <a:pt x="25" y="9"/>
                    <a:pt x="24" y="7"/>
                    <a:pt x="24" y="7"/>
                  </a:cubicBezTo>
                  <a:cubicBezTo>
                    <a:pt x="23" y="0"/>
                    <a:pt x="23" y="0"/>
                    <a:pt x="23" y="0"/>
                  </a:cubicBezTo>
                  <a:cubicBezTo>
                    <a:pt x="17" y="5"/>
                    <a:pt x="9" y="11"/>
                    <a:pt x="0" y="16"/>
                  </a:cubicBezTo>
                  <a:lnTo>
                    <a:pt x="1" y="29"/>
                  </a:lnTo>
                  <a:close/>
                </a:path>
              </a:pathLst>
            </a:custGeom>
            <a:solidFill>
              <a:srgbClr val="3734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š1ï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7489852-CE8C-4DC7-9594-6B59D2DD2A7B}"/>
                </a:ext>
              </a:extLst>
            </p:cNvPr>
            <p:cNvSpPr/>
            <p:nvPr/>
          </p:nvSpPr>
          <p:spPr bwMode="auto">
            <a:xfrm>
              <a:off x="7159626" y="3360738"/>
              <a:ext cx="88900" cy="92075"/>
            </a:xfrm>
            <a:custGeom>
              <a:avLst/>
              <a:gdLst>
                <a:gd name="T0" fmla="*/ 16 w 18"/>
                <a:gd name="T1" fmla="*/ 6 h 19"/>
                <a:gd name="T2" fmla="*/ 0 w 18"/>
                <a:gd name="T3" fmla="*/ 0 h 19"/>
                <a:gd name="T4" fmla="*/ 0 w 18"/>
                <a:gd name="T5" fmla="*/ 1 h 19"/>
                <a:gd name="T6" fmla="*/ 2 w 18"/>
                <a:gd name="T7" fmla="*/ 16 h 19"/>
                <a:gd name="T8" fmla="*/ 18 w 18"/>
                <a:gd name="T9" fmla="*/ 19 h 19"/>
                <a:gd name="T10" fmla="*/ 16 w 18"/>
                <a:gd name="T11" fmla="*/ 6 h 19"/>
              </a:gdLst>
              <a:ahLst/>
              <a:cxnLst>
                <a:cxn ang="0">
                  <a:pos x="T0" y="T1"/>
                </a:cxn>
                <a:cxn ang="0">
                  <a:pos x="T2" y="T3"/>
                </a:cxn>
                <a:cxn ang="0">
                  <a:pos x="T4" y="T5"/>
                </a:cxn>
                <a:cxn ang="0">
                  <a:pos x="T6" y="T7"/>
                </a:cxn>
                <a:cxn ang="0">
                  <a:pos x="T8" y="T9"/>
                </a:cxn>
                <a:cxn ang="0">
                  <a:pos x="T10" y="T11"/>
                </a:cxn>
              </a:cxnLst>
              <a:rect l="0" t="0" r="r" b="b"/>
              <a:pathLst>
                <a:path w="18" h="19">
                  <a:moveTo>
                    <a:pt x="16" y="6"/>
                  </a:moveTo>
                  <a:cubicBezTo>
                    <a:pt x="9" y="4"/>
                    <a:pt x="4" y="2"/>
                    <a:pt x="0" y="0"/>
                  </a:cubicBezTo>
                  <a:cubicBezTo>
                    <a:pt x="0" y="1"/>
                    <a:pt x="0" y="1"/>
                    <a:pt x="0" y="1"/>
                  </a:cubicBezTo>
                  <a:cubicBezTo>
                    <a:pt x="0" y="1"/>
                    <a:pt x="1" y="7"/>
                    <a:pt x="2" y="16"/>
                  </a:cubicBezTo>
                  <a:cubicBezTo>
                    <a:pt x="6" y="17"/>
                    <a:pt x="11" y="18"/>
                    <a:pt x="18" y="19"/>
                  </a:cubicBezTo>
                  <a:lnTo>
                    <a:pt x="16" y="6"/>
                  </a:lnTo>
                  <a:close/>
                </a:path>
              </a:pathLst>
            </a:custGeom>
            <a:solidFill>
              <a:srgbClr val="3734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ïṧlî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379CF34-C7FE-4758-9D44-044B7A7E5387}"/>
                </a:ext>
              </a:extLst>
            </p:cNvPr>
            <p:cNvSpPr/>
            <p:nvPr/>
          </p:nvSpPr>
          <p:spPr bwMode="auto">
            <a:xfrm flipH="1">
              <a:off x="8161338" y="2535238"/>
              <a:ext cx="433388" cy="1277938"/>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66" name="íṡļ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97546A5-CEE4-44C6-9EDC-70153E057F2E}"/>
                </a:ext>
              </a:extLst>
            </p:cNvPr>
            <p:cNvSpPr/>
            <p:nvPr/>
          </p:nvSpPr>
          <p:spPr bwMode="auto">
            <a:xfrm>
              <a:off x="3252788" y="4181475"/>
              <a:ext cx="782638" cy="782638"/>
            </a:xfrm>
            <a:prstGeom prst="ellipse">
              <a:avLst/>
            </a:prstGeom>
            <a:solidFill>
              <a:srgbClr val="0A71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îšl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DB619B8-C16A-417E-B96D-A075595577A0}"/>
                </a:ext>
              </a:extLst>
            </p:cNvPr>
            <p:cNvSpPr/>
            <p:nvPr/>
          </p:nvSpPr>
          <p:spPr bwMode="auto">
            <a:xfrm>
              <a:off x="3646488" y="4244975"/>
              <a:ext cx="388938" cy="325438"/>
            </a:xfrm>
            <a:custGeom>
              <a:avLst/>
              <a:gdLst>
                <a:gd name="T0" fmla="*/ 43 w 80"/>
                <a:gd name="T1" fmla="*/ 0 h 67"/>
                <a:gd name="T2" fmla="*/ 0 w 80"/>
                <a:gd name="T3" fmla="*/ 67 h 67"/>
                <a:gd name="T4" fmla="*/ 80 w 80"/>
                <a:gd name="T5" fmla="*/ 67 h 67"/>
                <a:gd name="T6" fmla="*/ 43 w 80"/>
                <a:gd name="T7" fmla="*/ 0 h 67"/>
              </a:gdLst>
              <a:ahLst/>
              <a:cxnLst>
                <a:cxn ang="0">
                  <a:pos x="T0" y="T1"/>
                </a:cxn>
                <a:cxn ang="0">
                  <a:pos x="T2" y="T3"/>
                </a:cxn>
                <a:cxn ang="0">
                  <a:pos x="T4" y="T5"/>
                </a:cxn>
                <a:cxn ang="0">
                  <a:pos x="T6" y="T7"/>
                </a:cxn>
              </a:cxnLst>
              <a:rect l="0" t="0" r="r" b="b"/>
              <a:pathLst>
                <a:path w="80" h="67">
                  <a:moveTo>
                    <a:pt x="43" y="0"/>
                  </a:moveTo>
                  <a:cubicBezTo>
                    <a:pt x="0" y="67"/>
                    <a:pt x="0" y="67"/>
                    <a:pt x="0" y="67"/>
                  </a:cubicBezTo>
                  <a:cubicBezTo>
                    <a:pt x="80" y="67"/>
                    <a:pt x="80" y="67"/>
                    <a:pt x="80" y="67"/>
                  </a:cubicBezTo>
                  <a:cubicBezTo>
                    <a:pt x="80" y="39"/>
                    <a:pt x="65" y="14"/>
                    <a:pt x="43" y="0"/>
                  </a:cubicBez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îṥľi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25085B5-2E93-4392-81E0-32C5D3077830}"/>
                </a:ext>
              </a:extLst>
            </p:cNvPr>
            <p:cNvSpPr/>
            <p:nvPr/>
          </p:nvSpPr>
          <p:spPr bwMode="auto">
            <a:xfrm>
              <a:off x="3476626" y="4570413"/>
              <a:ext cx="558800" cy="393700"/>
            </a:xfrm>
            <a:custGeom>
              <a:avLst/>
              <a:gdLst>
                <a:gd name="T0" fmla="*/ 0 w 115"/>
                <a:gd name="T1" fmla="*/ 73 h 81"/>
                <a:gd name="T2" fmla="*/ 35 w 115"/>
                <a:gd name="T3" fmla="*/ 81 h 81"/>
                <a:gd name="T4" fmla="*/ 115 w 115"/>
                <a:gd name="T5" fmla="*/ 0 h 81"/>
                <a:gd name="T6" fmla="*/ 35 w 115"/>
                <a:gd name="T7" fmla="*/ 0 h 81"/>
                <a:gd name="T8" fmla="*/ 0 w 115"/>
                <a:gd name="T9" fmla="*/ 73 h 81"/>
              </a:gdLst>
              <a:ahLst/>
              <a:cxnLst>
                <a:cxn ang="0">
                  <a:pos x="T0" y="T1"/>
                </a:cxn>
                <a:cxn ang="0">
                  <a:pos x="T2" y="T3"/>
                </a:cxn>
                <a:cxn ang="0">
                  <a:pos x="T4" y="T5"/>
                </a:cxn>
                <a:cxn ang="0">
                  <a:pos x="T6" y="T7"/>
                </a:cxn>
                <a:cxn ang="0">
                  <a:pos x="T8" y="T9"/>
                </a:cxn>
              </a:cxnLst>
              <a:rect l="0" t="0" r="r" b="b"/>
              <a:pathLst>
                <a:path w="115" h="81">
                  <a:moveTo>
                    <a:pt x="0" y="73"/>
                  </a:moveTo>
                  <a:cubicBezTo>
                    <a:pt x="10" y="78"/>
                    <a:pt x="22" y="81"/>
                    <a:pt x="35" y="81"/>
                  </a:cubicBezTo>
                  <a:cubicBezTo>
                    <a:pt x="79" y="81"/>
                    <a:pt x="115" y="45"/>
                    <a:pt x="115" y="0"/>
                  </a:cubicBezTo>
                  <a:cubicBezTo>
                    <a:pt x="35" y="0"/>
                    <a:pt x="35" y="0"/>
                    <a:pt x="35" y="0"/>
                  </a:cubicBezTo>
                  <a:lnTo>
                    <a:pt x="0" y="73"/>
                  </a:lnTo>
                  <a:close/>
                </a:path>
              </a:pathLst>
            </a:custGeom>
            <a:solidFill>
              <a:srgbClr val="FF9A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ïšḻ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730C4FA-1D82-48DC-8D4F-B933DA9B3AB7}"/>
                </a:ext>
              </a:extLst>
            </p:cNvPr>
            <p:cNvSpPr/>
            <p:nvPr/>
          </p:nvSpPr>
          <p:spPr bwMode="auto">
            <a:xfrm>
              <a:off x="3417888" y="4341813"/>
              <a:ext cx="457200" cy="4619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ṥľ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DC0300A-711E-4CB1-B79C-89F513FA9F46}"/>
                </a:ext>
              </a:extLst>
            </p:cNvPr>
            <p:cNvSpPr/>
            <p:nvPr/>
          </p:nvSpPr>
          <p:spPr bwMode="auto">
            <a:xfrm>
              <a:off x="3262313" y="5021263"/>
              <a:ext cx="787400" cy="0"/>
            </a:xfrm>
            <a:prstGeom prst="line">
              <a:avLst/>
            </a:prstGeom>
            <a:noFill/>
            <a:ln w="9525" cap="flat">
              <a:solidFill>
                <a:srgbClr val="888888"/>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71" name="îš1í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EF70C9E-565A-497B-9BD6-5357547B6331}"/>
                </a:ext>
              </a:extLst>
            </p:cNvPr>
            <p:cNvSpPr/>
            <p:nvPr/>
          </p:nvSpPr>
          <p:spPr bwMode="auto">
            <a:xfrm>
              <a:off x="3262313" y="5129213"/>
              <a:ext cx="787400" cy="0"/>
            </a:xfrm>
            <a:prstGeom prst="line">
              <a:avLst/>
            </a:prstGeom>
            <a:noFill/>
            <a:ln w="9525" cap="flat">
              <a:solidFill>
                <a:srgbClr val="888888"/>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72" name="íSľi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7537D6F-6584-4B9F-A3DB-A266792B492C}"/>
                </a:ext>
              </a:extLst>
            </p:cNvPr>
            <p:cNvSpPr/>
            <p:nvPr/>
          </p:nvSpPr>
          <p:spPr bwMode="auto">
            <a:xfrm>
              <a:off x="3262313" y="5235575"/>
              <a:ext cx="787400" cy="0"/>
            </a:xfrm>
            <a:prstGeom prst="line">
              <a:avLst/>
            </a:prstGeom>
            <a:noFill/>
            <a:ln w="9525" cap="flat">
              <a:solidFill>
                <a:srgbClr val="888888"/>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73" name="íşḷ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3C1A86B-2769-44D7-AEC0-5860DD3660EC}"/>
                </a:ext>
              </a:extLst>
            </p:cNvPr>
            <p:cNvSpPr/>
            <p:nvPr/>
          </p:nvSpPr>
          <p:spPr bwMode="auto">
            <a:xfrm>
              <a:off x="3262313" y="5341938"/>
              <a:ext cx="787400" cy="0"/>
            </a:xfrm>
            <a:prstGeom prst="line">
              <a:avLst/>
            </a:prstGeom>
            <a:noFill/>
            <a:ln w="9525" cap="flat">
              <a:solidFill>
                <a:srgbClr val="888888"/>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74" name="îŝlî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2343D65-02DD-459B-827C-43AB85BBAF19}"/>
                </a:ext>
              </a:extLst>
            </p:cNvPr>
            <p:cNvSpPr/>
            <p:nvPr/>
          </p:nvSpPr>
          <p:spPr bwMode="auto">
            <a:xfrm>
              <a:off x="4410076" y="5011738"/>
              <a:ext cx="203200" cy="334963"/>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5" name="íśl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B0C518C-CAEB-47AF-816B-81216B744ECD}"/>
                </a:ext>
              </a:extLst>
            </p:cNvPr>
            <p:cNvSpPr/>
            <p:nvPr/>
          </p:nvSpPr>
          <p:spPr bwMode="auto">
            <a:xfrm>
              <a:off x="4648201" y="4832350"/>
              <a:ext cx="207963" cy="514350"/>
            </a:xfrm>
            <a:prstGeom prst="rect">
              <a:avLst/>
            </a:prstGeom>
            <a:solidFill>
              <a:srgbClr val="FF9A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6" name="íṡļ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A058F80-CB9C-44C8-B387-EB5698B8D399}"/>
                </a:ext>
              </a:extLst>
            </p:cNvPr>
            <p:cNvSpPr/>
            <p:nvPr/>
          </p:nvSpPr>
          <p:spPr bwMode="auto">
            <a:xfrm>
              <a:off x="4891088" y="4487863"/>
              <a:ext cx="203200" cy="858838"/>
            </a:xfrm>
            <a:prstGeom prst="rect">
              <a:avLst/>
            </a:prstGeom>
            <a:solidFill>
              <a:srgbClr val="0A71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7" name="íś1í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0702971-8BE6-4E02-85F0-67729A79DAAF}"/>
                </a:ext>
              </a:extLst>
            </p:cNvPr>
            <p:cNvSpPr/>
            <p:nvPr/>
          </p:nvSpPr>
          <p:spPr bwMode="auto">
            <a:xfrm>
              <a:off x="5129213" y="4832350"/>
              <a:ext cx="203200" cy="514350"/>
            </a:xfrm>
            <a:prstGeom prst="rect">
              <a:avLst/>
            </a:prstGeom>
            <a:solidFill>
              <a:srgbClr val="FF9A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8" name="íŝľî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BF88929-BFA7-460F-B06E-1545366F7DDC}"/>
                </a:ext>
              </a:extLst>
            </p:cNvPr>
            <p:cNvSpPr/>
            <p:nvPr/>
          </p:nvSpPr>
          <p:spPr bwMode="auto">
            <a:xfrm>
              <a:off x="4306888" y="4452938"/>
              <a:ext cx="1152525" cy="879475"/>
            </a:xfrm>
            <a:custGeom>
              <a:avLst/>
              <a:gdLst>
                <a:gd name="T0" fmla="*/ 0 w 726"/>
                <a:gd name="T1" fmla="*/ 554 h 554"/>
                <a:gd name="T2" fmla="*/ 726 w 726"/>
                <a:gd name="T3" fmla="*/ 554 h 554"/>
                <a:gd name="T4" fmla="*/ 726 w 726"/>
                <a:gd name="T5" fmla="*/ 0 h 554"/>
              </a:gdLst>
              <a:ahLst/>
              <a:cxnLst>
                <a:cxn ang="0">
                  <a:pos x="T0" y="T1"/>
                </a:cxn>
                <a:cxn ang="0">
                  <a:pos x="T2" y="T3"/>
                </a:cxn>
                <a:cxn ang="0">
                  <a:pos x="T4" y="T5"/>
                </a:cxn>
              </a:cxnLst>
              <a:rect l="0" t="0" r="r" b="b"/>
              <a:pathLst>
                <a:path w="726" h="554">
                  <a:moveTo>
                    <a:pt x="0" y="554"/>
                  </a:moveTo>
                  <a:lnTo>
                    <a:pt x="726" y="554"/>
                  </a:lnTo>
                  <a:lnTo>
                    <a:pt x="726" y="0"/>
                  </a:lnTo>
                </a:path>
              </a:pathLst>
            </a:custGeom>
            <a:noFill/>
            <a:ln w="9525" cap="flat">
              <a:solidFill>
                <a:srgbClr val="888888"/>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79" name="îSľí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2360AF4-510A-4DE4-AADD-9529E3ED5440}"/>
                </a:ext>
              </a:extLst>
            </p:cNvPr>
            <p:cNvSpPr/>
            <p:nvPr/>
          </p:nvSpPr>
          <p:spPr bwMode="auto">
            <a:xfrm>
              <a:off x="5473701" y="4589463"/>
              <a:ext cx="87313" cy="0"/>
            </a:xfrm>
            <a:prstGeom prst="line">
              <a:avLst/>
            </a:prstGeom>
            <a:noFill/>
            <a:ln w="9525" cap="flat">
              <a:solidFill>
                <a:srgbClr val="888888"/>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80" name="îşlï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7FF78BC-19A8-4478-AF82-81A57BFFF7CE}"/>
                </a:ext>
              </a:extLst>
            </p:cNvPr>
            <p:cNvSpPr/>
            <p:nvPr/>
          </p:nvSpPr>
          <p:spPr bwMode="auto">
            <a:xfrm>
              <a:off x="5473701" y="4764088"/>
              <a:ext cx="87313" cy="0"/>
            </a:xfrm>
            <a:prstGeom prst="line">
              <a:avLst/>
            </a:prstGeom>
            <a:noFill/>
            <a:ln w="9525" cap="flat">
              <a:solidFill>
                <a:srgbClr val="888888"/>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81" name="ïşľi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5D0E6BB-B8D0-45E7-8374-9AB34B486E74}"/>
                </a:ext>
              </a:extLst>
            </p:cNvPr>
            <p:cNvSpPr/>
            <p:nvPr/>
          </p:nvSpPr>
          <p:spPr bwMode="auto">
            <a:xfrm>
              <a:off x="5473701" y="4933950"/>
              <a:ext cx="87313" cy="0"/>
            </a:xfrm>
            <a:prstGeom prst="line">
              <a:avLst/>
            </a:prstGeom>
            <a:noFill/>
            <a:ln w="9525" cap="flat">
              <a:solidFill>
                <a:srgbClr val="888888"/>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82" name="îşlí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BCBFBA0-59DD-4452-A840-02B1B564F07D}"/>
                </a:ext>
              </a:extLst>
            </p:cNvPr>
            <p:cNvSpPr/>
            <p:nvPr/>
          </p:nvSpPr>
          <p:spPr bwMode="auto">
            <a:xfrm>
              <a:off x="5473701" y="5103813"/>
              <a:ext cx="87313" cy="0"/>
            </a:xfrm>
            <a:prstGeom prst="line">
              <a:avLst/>
            </a:prstGeom>
            <a:noFill/>
            <a:ln w="9525" cap="flat">
              <a:solidFill>
                <a:srgbClr val="888888"/>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83" name="ïsḷî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CA124ED-52D2-499B-8C04-637B770CA3EC}"/>
                </a:ext>
              </a:extLst>
            </p:cNvPr>
            <p:cNvSpPr/>
            <p:nvPr/>
          </p:nvSpPr>
          <p:spPr bwMode="auto">
            <a:xfrm>
              <a:off x="5473701" y="5278438"/>
              <a:ext cx="87313" cy="0"/>
            </a:xfrm>
            <a:prstGeom prst="line">
              <a:avLst/>
            </a:prstGeom>
            <a:noFill/>
            <a:ln w="9525" cap="flat">
              <a:solidFill>
                <a:srgbClr val="888888"/>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84" name="îŝļï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F497AF5-CFC6-4460-8994-8BD52F5EE686}"/>
                </a:ext>
              </a:extLst>
            </p:cNvPr>
            <p:cNvSpPr/>
            <p:nvPr/>
          </p:nvSpPr>
          <p:spPr bwMode="auto">
            <a:xfrm>
              <a:off x="8001001" y="4327525"/>
              <a:ext cx="598488" cy="601663"/>
            </a:xfrm>
            <a:prstGeom prst="ellipse">
              <a:avLst/>
            </a:prstGeom>
            <a:noFill/>
            <a:ln w="9525" cap="flat">
              <a:solidFill>
                <a:srgbClr val="888888"/>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85" name="ïşḷï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32FE109-210E-469C-BD22-881CF8266FA2}"/>
                </a:ext>
              </a:extLst>
            </p:cNvPr>
            <p:cNvSpPr/>
            <p:nvPr/>
          </p:nvSpPr>
          <p:spPr bwMode="auto">
            <a:xfrm>
              <a:off x="8093076" y="4424363"/>
              <a:ext cx="412750" cy="407988"/>
            </a:xfrm>
            <a:prstGeom prst="ellipse">
              <a:avLst/>
            </a:prstGeom>
            <a:noFill/>
            <a:ln w="9525" cap="flat">
              <a:solidFill>
                <a:srgbClr val="888888"/>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86" name="iṣli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2EF1D14-B7F4-41AA-92FF-87901C7F1A9F}"/>
                </a:ext>
              </a:extLst>
            </p:cNvPr>
            <p:cNvSpPr/>
            <p:nvPr/>
          </p:nvSpPr>
          <p:spPr bwMode="auto">
            <a:xfrm>
              <a:off x="8196263" y="4525963"/>
              <a:ext cx="207963" cy="204788"/>
            </a:xfrm>
            <a:prstGeom prst="ellipse">
              <a:avLst/>
            </a:prstGeom>
            <a:noFill/>
            <a:ln w="9525" cap="flat">
              <a:solidFill>
                <a:srgbClr val="888888"/>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87" name="i$ḻí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8F301D9-80FA-422D-B561-2B065FA9BFCE}"/>
                </a:ext>
              </a:extLst>
            </p:cNvPr>
            <p:cNvSpPr/>
            <p:nvPr/>
          </p:nvSpPr>
          <p:spPr bwMode="auto">
            <a:xfrm>
              <a:off x="8394701" y="4346575"/>
              <a:ext cx="549275" cy="238125"/>
            </a:xfrm>
            <a:custGeom>
              <a:avLst/>
              <a:gdLst>
                <a:gd name="T0" fmla="*/ 0 w 346"/>
                <a:gd name="T1" fmla="*/ 150 h 150"/>
                <a:gd name="T2" fmla="*/ 211 w 346"/>
                <a:gd name="T3" fmla="*/ 0 h 150"/>
                <a:gd name="T4" fmla="*/ 346 w 346"/>
                <a:gd name="T5" fmla="*/ 0 h 150"/>
              </a:gdLst>
              <a:ahLst/>
              <a:cxnLst>
                <a:cxn ang="0">
                  <a:pos x="T0" y="T1"/>
                </a:cxn>
                <a:cxn ang="0">
                  <a:pos x="T2" y="T3"/>
                </a:cxn>
                <a:cxn ang="0">
                  <a:pos x="T4" y="T5"/>
                </a:cxn>
              </a:cxnLst>
              <a:rect l="0" t="0" r="r" b="b"/>
              <a:pathLst>
                <a:path w="346" h="150">
                  <a:moveTo>
                    <a:pt x="0" y="150"/>
                  </a:moveTo>
                  <a:lnTo>
                    <a:pt x="211" y="0"/>
                  </a:lnTo>
                  <a:lnTo>
                    <a:pt x="346" y="0"/>
                  </a:lnTo>
                </a:path>
              </a:pathLst>
            </a:custGeom>
            <a:noFill/>
            <a:ln w="9525" cap="flat">
              <a:solidFill>
                <a:srgbClr val="888888"/>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88" name="i$ḻî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02AE35E-26B3-46F8-9B40-F25D6FB7D1DA}"/>
                </a:ext>
              </a:extLst>
            </p:cNvPr>
            <p:cNvSpPr/>
            <p:nvPr/>
          </p:nvSpPr>
          <p:spPr bwMode="auto">
            <a:xfrm>
              <a:off x="8677276" y="4818063"/>
              <a:ext cx="169863" cy="150813"/>
            </a:xfrm>
            <a:prstGeom prst="rect">
              <a:avLst/>
            </a:prstGeom>
            <a:noFill/>
            <a:ln w="9525" cap="flat">
              <a:solidFill>
                <a:srgbClr val="888888"/>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89" name="ïşḷ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415E299-413D-4DD9-A47D-301804F9424A}"/>
                </a:ext>
              </a:extLst>
            </p:cNvPr>
            <p:cNvSpPr/>
            <p:nvPr/>
          </p:nvSpPr>
          <p:spPr bwMode="auto">
            <a:xfrm>
              <a:off x="8677276" y="5046663"/>
              <a:ext cx="169863" cy="149225"/>
            </a:xfrm>
            <a:prstGeom prst="rect">
              <a:avLst/>
            </a:prstGeom>
            <a:noFill/>
            <a:ln w="9525" cap="flat">
              <a:solidFill>
                <a:srgbClr val="888888"/>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0" name="îṧlî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4CD0B51-FEE4-40BA-AEB5-7E8E02BB2ECC}"/>
                </a:ext>
              </a:extLst>
            </p:cNvPr>
            <p:cNvSpPr/>
            <p:nvPr/>
          </p:nvSpPr>
          <p:spPr bwMode="auto">
            <a:xfrm>
              <a:off x="8677276" y="5268913"/>
              <a:ext cx="169863" cy="150813"/>
            </a:xfrm>
            <a:prstGeom prst="rect">
              <a:avLst/>
            </a:prstGeom>
            <a:noFill/>
            <a:ln w="9525" cap="flat">
              <a:solidFill>
                <a:srgbClr val="888888"/>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1" name="íŝ1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DA190F4-2147-43F0-905D-B02A097AD0F5}"/>
                </a:ext>
              </a:extLst>
            </p:cNvPr>
            <p:cNvSpPr/>
            <p:nvPr/>
          </p:nvSpPr>
          <p:spPr bwMode="auto">
            <a:xfrm>
              <a:off x="6692901" y="3589338"/>
              <a:ext cx="166688" cy="150813"/>
            </a:xfrm>
            <a:prstGeom prst="rect">
              <a:avLst/>
            </a:prstGeom>
            <a:noFill/>
            <a:ln w="9525" cap="flat">
              <a:solidFill>
                <a:srgbClr val="888888"/>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2" name="îṧľ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513B167-A808-473D-8E10-1D63707B78BF}"/>
                </a:ext>
              </a:extLst>
            </p:cNvPr>
            <p:cNvSpPr/>
            <p:nvPr/>
          </p:nvSpPr>
          <p:spPr bwMode="auto">
            <a:xfrm>
              <a:off x="6692901" y="3813175"/>
              <a:ext cx="166688" cy="149225"/>
            </a:xfrm>
            <a:prstGeom prst="rect">
              <a:avLst/>
            </a:prstGeom>
            <a:noFill/>
            <a:ln w="9525" cap="flat">
              <a:solidFill>
                <a:srgbClr val="888888"/>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3" name="i$ļ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6E1964E-F58F-450C-9AC7-D1F30471E422}"/>
                </a:ext>
              </a:extLst>
            </p:cNvPr>
            <p:cNvSpPr/>
            <p:nvPr/>
          </p:nvSpPr>
          <p:spPr bwMode="auto">
            <a:xfrm>
              <a:off x="6692901" y="4040188"/>
              <a:ext cx="166688" cy="150813"/>
            </a:xfrm>
            <a:prstGeom prst="rect">
              <a:avLst/>
            </a:prstGeom>
            <a:noFill/>
            <a:ln w="9525" cap="flat">
              <a:solidFill>
                <a:srgbClr val="888888"/>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4" name="ïśľí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1E0AA4E-CE9E-4BE3-9BF2-F011A13C9EAA}"/>
                </a:ext>
              </a:extLst>
            </p:cNvPr>
            <p:cNvSpPr/>
            <p:nvPr/>
          </p:nvSpPr>
          <p:spPr bwMode="auto">
            <a:xfrm>
              <a:off x="5119688" y="1370013"/>
              <a:ext cx="169863" cy="150813"/>
            </a:xfrm>
            <a:prstGeom prst="rect">
              <a:avLst/>
            </a:prstGeom>
            <a:noFill/>
            <a:ln w="9525" cap="flat">
              <a:solidFill>
                <a:srgbClr val="888888"/>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5" name="išľi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2D51ACF-AAE1-4ED9-80E5-ACB447B51428}"/>
                </a:ext>
              </a:extLst>
            </p:cNvPr>
            <p:cNvSpPr/>
            <p:nvPr/>
          </p:nvSpPr>
          <p:spPr bwMode="auto">
            <a:xfrm>
              <a:off x="5119688" y="1593850"/>
              <a:ext cx="169863" cy="150813"/>
            </a:xfrm>
            <a:prstGeom prst="rect">
              <a:avLst/>
            </a:prstGeom>
            <a:noFill/>
            <a:ln w="9525" cap="flat">
              <a:solidFill>
                <a:srgbClr val="888888"/>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96" name="îṥ1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6E84265-314B-4BB6-8A18-83DFB298BDB6}"/>
                </a:ext>
              </a:extLst>
            </p:cNvPr>
            <p:cNvSpPr/>
            <p:nvPr/>
          </p:nvSpPr>
          <p:spPr bwMode="auto">
            <a:xfrm>
              <a:off x="5119688" y="1822450"/>
              <a:ext cx="169863" cy="149225"/>
            </a:xfrm>
            <a:prstGeom prst="rect">
              <a:avLst/>
            </a:prstGeom>
            <a:noFill/>
            <a:ln w="9525" cap="flat">
              <a:solidFill>
                <a:srgbClr val="888888"/>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grpSp>
      <p:sp>
        <p:nvSpPr>
          <p:cNvPr id="97" name="文本框 96"/>
          <p:cNvSpPr txBox="1"/>
          <p:nvPr/>
        </p:nvSpPr>
        <p:spPr>
          <a:xfrm>
            <a:off x="406278" y="4347576"/>
            <a:ext cx="6337300" cy="1384995"/>
          </a:xfrm>
          <a:prstGeom prst="rect">
            <a:avLst/>
          </a:prstGeom>
          <a:noFill/>
        </p:spPr>
        <p:txBody>
          <a:bodyPr wrap="square" rtlCol="0">
            <a:spAutoFit/>
          </a:bodyPr>
          <a:lstStyle/>
          <a:p>
            <a:r>
              <a:rPr lang="en-US" altLang="zh-CN" sz="2400" dirty="0" err="1" smtClean="0">
                <a:solidFill>
                  <a:srgbClr val="4965FF"/>
                </a:solidFill>
                <a:latin typeface="+mn-ea"/>
              </a:rPr>
              <a:t>B+tree</a:t>
            </a:r>
            <a:r>
              <a:rPr lang="zh-CN" altLang="en-US" sz="2400" dirty="0" smtClean="0">
                <a:solidFill>
                  <a:srgbClr val="4965FF"/>
                </a:solidFill>
                <a:latin typeface="+mn-ea"/>
              </a:rPr>
              <a:t>的查询性能要比</a:t>
            </a:r>
            <a:r>
              <a:rPr lang="en-US" altLang="zh-CN" sz="2400" dirty="0" smtClean="0">
                <a:solidFill>
                  <a:srgbClr val="4965FF"/>
                </a:solidFill>
                <a:latin typeface="+mn-ea"/>
              </a:rPr>
              <a:t>B-tree</a:t>
            </a:r>
            <a:r>
              <a:rPr lang="zh-CN" altLang="en-US" sz="2400" dirty="0">
                <a:solidFill>
                  <a:srgbClr val="4965FF"/>
                </a:solidFill>
                <a:latin typeface="+mn-ea"/>
              </a:rPr>
              <a:t>要</a:t>
            </a:r>
            <a:r>
              <a:rPr lang="zh-CN" altLang="en-US" sz="2400" dirty="0" smtClean="0">
                <a:solidFill>
                  <a:srgbClr val="4965FF"/>
                </a:solidFill>
                <a:latin typeface="+mn-ea"/>
              </a:rPr>
              <a:t>高</a:t>
            </a:r>
            <a:endParaRPr lang="en-US" altLang="zh-CN" sz="2400" dirty="0" smtClean="0">
              <a:solidFill>
                <a:srgbClr val="4965FF"/>
              </a:solidFill>
              <a:latin typeface="+mn-ea"/>
            </a:endParaRPr>
          </a:p>
          <a:p>
            <a:r>
              <a:rPr lang="zh-CN" altLang="en-US" dirty="0" smtClean="0">
                <a:latin typeface="+mn-ea"/>
              </a:rPr>
              <a:t>      </a:t>
            </a:r>
            <a:r>
              <a:rPr lang="zh-CN" altLang="en-US" sz="2000" dirty="0" smtClean="0">
                <a:latin typeface="+mn-ea"/>
              </a:rPr>
              <a:t>因为</a:t>
            </a:r>
            <a:r>
              <a:rPr lang="zh-CN" altLang="en-US" sz="2000" dirty="0">
                <a:latin typeface="+mn-ea"/>
              </a:rPr>
              <a:t>每个结点的大小是一定，</a:t>
            </a:r>
            <a:r>
              <a:rPr lang="en-US" altLang="zh-CN" sz="2000" dirty="0" err="1">
                <a:latin typeface="+mn-ea"/>
              </a:rPr>
              <a:t>B+tree</a:t>
            </a:r>
            <a:r>
              <a:rPr lang="zh-CN" altLang="en-US" sz="2000" dirty="0">
                <a:latin typeface="+mn-ea"/>
              </a:rPr>
              <a:t>的内结点因为没有</a:t>
            </a:r>
            <a:r>
              <a:rPr lang="en-US" altLang="zh-CN" sz="2000" dirty="0">
                <a:latin typeface="+mn-ea"/>
              </a:rPr>
              <a:t>data</a:t>
            </a:r>
            <a:r>
              <a:rPr lang="zh-CN" altLang="en-US" sz="2000" dirty="0">
                <a:latin typeface="+mn-ea"/>
              </a:rPr>
              <a:t>域，可以更多的</a:t>
            </a:r>
            <a:r>
              <a:rPr lang="en-US" altLang="zh-CN" sz="2000" dirty="0">
                <a:latin typeface="+mn-ea"/>
              </a:rPr>
              <a:t>key</a:t>
            </a:r>
            <a:r>
              <a:rPr lang="zh-CN" altLang="en-US" sz="2000" dirty="0">
                <a:latin typeface="+mn-ea"/>
              </a:rPr>
              <a:t>值，也就有了比</a:t>
            </a:r>
            <a:r>
              <a:rPr lang="en-US" altLang="zh-CN" sz="2000" dirty="0">
                <a:latin typeface="+mn-ea"/>
              </a:rPr>
              <a:t>BTREE</a:t>
            </a:r>
            <a:r>
              <a:rPr lang="zh-CN" altLang="en-US" sz="2000" dirty="0">
                <a:latin typeface="+mn-ea"/>
              </a:rPr>
              <a:t>更大的出度</a:t>
            </a:r>
            <a:r>
              <a:rPr lang="en-US" altLang="zh-CN" sz="2000" dirty="0">
                <a:latin typeface="+mn-ea"/>
              </a:rPr>
              <a:t>d</a:t>
            </a:r>
            <a:r>
              <a:rPr lang="zh-CN" altLang="en-US" sz="2000" dirty="0">
                <a:latin typeface="+mn-ea"/>
              </a:rPr>
              <a:t>，因而有更好地查询性能</a:t>
            </a:r>
            <a:r>
              <a:rPr lang="zh-CN" altLang="en-US" sz="2000" dirty="0" smtClean="0">
                <a:latin typeface="+mn-ea"/>
              </a:rPr>
              <a:t>。</a:t>
            </a:r>
            <a:endParaRPr lang="en-US" altLang="zh-CN" sz="2000" dirty="0" smtClean="0">
              <a:latin typeface="+mn-ea"/>
            </a:endParaRPr>
          </a:p>
        </p:txBody>
      </p:sp>
    </p:spTree>
    <p:extLst>
      <p:ext uri="{BB962C8B-B14F-4D97-AF65-F5344CB8AC3E}">
        <p14:creationId xmlns:p14="http://schemas.microsoft.com/office/powerpoint/2010/main" val="10694278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BTREE</a:t>
            </a:r>
            <a:r>
              <a:rPr lang="zh-CN" altLang="en-US" dirty="0" smtClean="0">
                <a:latin typeface="+mn-lt"/>
                <a:ea typeface="+mn-ea"/>
                <a:cs typeface="+mn-ea"/>
                <a:sym typeface="+mn-lt"/>
              </a:rPr>
              <a:t>索引</a:t>
            </a:r>
            <a:r>
              <a:rPr lang="en-US" altLang="zh-CN" dirty="0" smtClean="0">
                <a:latin typeface="+mn-lt"/>
                <a:ea typeface="+mn-ea"/>
                <a:cs typeface="+mn-ea"/>
                <a:sym typeface="+mn-lt"/>
              </a:rPr>
              <a:t>—</a:t>
            </a:r>
            <a:r>
              <a:rPr lang="zh-CN" altLang="en-US" dirty="0" smtClean="0">
                <a:latin typeface="+mn-lt"/>
                <a:ea typeface="+mn-ea"/>
                <a:cs typeface="+mn-ea"/>
                <a:sym typeface="+mn-lt"/>
              </a:rPr>
              <a:t>常见的概念</a:t>
            </a:r>
            <a:endParaRPr lang="zh-CN" altLang="en-US" dirty="0">
              <a:latin typeface="+mn-lt"/>
              <a:ea typeface="+mn-ea"/>
              <a:cs typeface="+mn-ea"/>
              <a:sym typeface="+mn-lt"/>
            </a:endParaRPr>
          </a:p>
        </p:txBody>
      </p:sp>
      <p:sp>
        <p:nvSpPr>
          <p:cNvPr id="5" name="矩形 4"/>
          <p:cNvSpPr/>
          <p:nvPr/>
        </p:nvSpPr>
        <p:spPr>
          <a:xfrm>
            <a:off x="312794" y="1130665"/>
            <a:ext cx="6915320" cy="1938992"/>
          </a:xfrm>
          <a:prstGeom prst="rect">
            <a:avLst/>
          </a:prstGeom>
        </p:spPr>
        <p:txBody>
          <a:bodyPr wrap="square">
            <a:spAutoFit/>
          </a:bodyPr>
          <a:lstStyle/>
          <a:p>
            <a:r>
              <a:rPr lang="zh-CN" altLang="en-US" sz="2400" dirty="0">
                <a:solidFill>
                  <a:srgbClr val="4965FF"/>
                </a:solidFill>
                <a:cs typeface="+mn-ea"/>
                <a:sym typeface="+mn-lt"/>
              </a:rPr>
              <a:t>聚簇索引：</a:t>
            </a:r>
            <a:endParaRPr lang="en-US" altLang="zh-CN" sz="2400" dirty="0">
              <a:solidFill>
                <a:srgbClr val="4965FF"/>
              </a:solidFill>
              <a:cs typeface="+mn-ea"/>
              <a:sym typeface="+mn-lt"/>
            </a:endParaRPr>
          </a:p>
          <a:p>
            <a:r>
              <a:rPr lang="en-US" altLang="zh-CN" sz="2400" dirty="0">
                <a:solidFill>
                  <a:srgbClr val="4965FF"/>
                </a:solidFill>
                <a:cs typeface="+mn-ea"/>
                <a:sym typeface="+mn-lt"/>
              </a:rPr>
              <a:t>  </a:t>
            </a:r>
            <a:r>
              <a:rPr lang="en-US" altLang="zh-CN" sz="2400" dirty="0" smtClean="0">
                <a:solidFill>
                  <a:srgbClr val="4965FF"/>
                </a:solidFill>
                <a:cs typeface="+mn-ea"/>
                <a:sym typeface="+mn-lt"/>
              </a:rPr>
              <a:t>  </a:t>
            </a:r>
            <a:r>
              <a:rPr lang="zh-CN" altLang="en-US" sz="2400" dirty="0" smtClean="0">
                <a:cs typeface="+mn-ea"/>
                <a:sym typeface="+mn-lt"/>
              </a:rPr>
              <a:t>聚簇</a:t>
            </a:r>
            <a:r>
              <a:rPr lang="zh-CN" altLang="en-US" sz="2400" dirty="0">
                <a:cs typeface="+mn-ea"/>
                <a:sym typeface="+mn-lt"/>
              </a:rPr>
              <a:t>索引并不是一种索引类型，而是一种数据存储方式。在</a:t>
            </a:r>
            <a:r>
              <a:rPr lang="en-US" altLang="zh-CN" sz="2400" dirty="0" err="1">
                <a:cs typeface="+mn-ea"/>
                <a:sym typeface="+mn-lt"/>
              </a:rPr>
              <a:t>InnoDB</a:t>
            </a:r>
            <a:r>
              <a:rPr lang="zh-CN" altLang="en-US" sz="2400" dirty="0">
                <a:cs typeface="+mn-ea"/>
                <a:sym typeface="+mn-lt"/>
              </a:rPr>
              <a:t>存储引擎中，聚簇索引实际上将</a:t>
            </a:r>
            <a:r>
              <a:rPr lang="en-US" altLang="zh-CN" sz="2400" dirty="0">
                <a:cs typeface="+mn-ea"/>
                <a:sym typeface="+mn-lt"/>
              </a:rPr>
              <a:t>B-Tree</a:t>
            </a:r>
            <a:r>
              <a:rPr lang="zh-CN" altLang="en-US" sz="2400" dirty="0">
                <a:cs typeface="+mn-ea"/>
                <a:sym typeface="+mn-lt"/>
              </a:rPr>
              <a:t>索引和数据行保存到一起的数据存储形式。其索引列就是主键列。</a:t>
            </a:r>
            <a:endParaRPr lang="en-US" altLang="zh-CN" sz="2400" dirty="0">
              <a:cs typeface="+mn-ea"/>
              <a:sym typeface="+mn-lt"/>
            </a:endParaRPr>
          </a:p>
        </p:txBody>
      </p:sp>
      <p:pic>
        <p:nvPicPr>
          <p:cNvPr id="6" name="图片 5"/>
          <p:cNvPicPr>
            <a:picLocks noChangeAspect="1"/>
          </p:cNvPicPr>
          <p:nvPr/>
        </p:nvPicPr>
        <p:blipFill>
          <a:blip r:embed="rId3"/>
          <a:stretch>
            <a:fillRect/>
          </a:stretch>
        </p:blipFill>
        <p:spPr>
          <a:xfrm>
            <a:off x="8402362" y="1130665"/>
            <a:ext cx="3034896" cy="5288230"/>
          </a:xfrm>
          <a:prstGeom prst="rect">
            <a:avLst/>
          </a:prstGeom>
        </p:spPr>
      </p:pic>
      <p:sp>
        <p:nvSpPr>
          <p:cNvPr id="7" name="矩形 6"/>
          <p:cNvSpPr/>
          <p:nvPr/>
        </p:nvSpPr>
        <p:spPr>
          <a:xfrm>
            <a:off x="312794" y="3750486"/>
            <a:ext cx="6915320" cy="1938992"/>
          </a:xfrm>
          <a:prstGeom prst="rect">
            <a:avLst/>
          </a:prstGeom>
        </p:spPr>
        <p:txBody>
          <a:bodyPr wrap="square">
            <a:spAutoFit/>
          </a:bodyPr>
          <a:lstStyle/>
          <a:p>
            <a:r>
              <a:rPr lang="zh-CN" altLang="en-US" sz="2400" dirty="0" smtClean="0">
                <a:solidFill>
                  <a:srgbClr val="4965FF"/>
                </a:solidFill>
                <a:cs typeface="+mn-ea"/>
                <a:sym typeface="+mn-lt"/>
              </a:rPr>
              <a:t>二级索引（非聚簇索引）：</a:t>
            </a:r>
            <a:endParaRPr lang="en-US" altLang="zh-CN" sz="2400" dirty="0" smtClean="0">
              <a:solidFill>
                <a:srgbClr val="4965FF"/>
              </a:solidFill>
              <a:cs typeface="+mn-ea"/>
              <a:sym typeface="+mn-lt"/>
            </a:endParaRPr>
          </a:p>
          <a:p>
            <a:r>
              <a:rPr lang="en-US" altLang="zh-CN" sz="2400" dirty="0" smtClean="0">
                <a:solidFill>
                  <a:srgbClr val="4965FF"/>
                </a:solidFill>
                <a:cs typeface="+mn-ea"/>
                <a:sym typeface="+mn-lt"/>
              </a:rPr>
              <a:t>    </a:t>
            </a:r>
            <a:r>
              <a:rPr lang="zh-CN" altLang="en-US" sz="2400" dirty="0">
                <a:cs typeface="+mn-ea"/>
                <a:sym typeface="+mn-lt"/>
              </a:rPr>
              <a:t>是和</a:t>
            </a:r>
            <a:r>
              <a:rPr lang="zh-CN" altLang="en-US" sz="2400" dirty="0" smtClean="0">
                <a:cs typeface="+mn-ea"/>
                <a:sym typeface="+mn-lt"/>
              </a:rPr>
              <a:t>聚簇索引一样的数据结构，但是其索引列不是主键列，而且叶子结点保存的数据是二级索引列的值和改行的主键值。所以从二级索引获取数据行时，会走两边索引</a:t>
            </a:r>
            <a:endParaRPr lang="en-US" altLang="zh-CN" sz="2400" dirty="0">
              <a:cs typeface="+mn-ea"/>
              <a:sym typeface="+mn-lt"/>
            </a:endParaRPr>
          </a:p>
        </p:txBody>
      </p:sp>
    </p:spTree>
    <p:extLst>
      <p:ext uri="{BB962C8B-B14F-4D97-AF65-F5344CB8AC3E}">
        <p14:creationId xmlns:p14="http://schemas.microsoft.com/office/powerpoint/2010/main" val="20397883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BTREE</a:t>
            </a:r>
            <a:r>
              <a:rPr lang="zh-CN" altLang="en-US" dirty="0" smtClean="0">
                <a:latin typeface="+mn-lt"/>
                <a:ea typeface="+mn-ea"/>
                <a:cs typeface="+mn-ea"/>
                <a:sym typeface="+mn-lt"/>
              </a:rPr>
              <a:t>索引</a:t>
            </a:r>
            <a:r>
              <a:rPr lang="en-US" altLang="zh-CN" dirty="0">
                <a:latin typeface="+mn-lt"/>
                <a:ea typeface="+mn-ea"/>
                <a:cs typeface="+mn-ea"/>
                <a:sym typeface="+mn-lt"/>
              </a:rPr>
              <a:t>—</a:t>
            </a:r>
            <a:r>
              <a:rPr lang="zh-CN" altLang="en-US" dirty="0">
                <a:latin typeface="+mn-lt"/>
                <a:ea typeface="+mn-ea"/>
                <a:cs typeface="+mn-ea"/>
                <a:sym typeface="+mn-lt"/>
              </a:rPr>
              <a:t>常见的概念</a:t>
            </a:r>
          </a:p>
        </p:txBody>
      </p:sp>
      <p:sp>
        <p:nvSpPr>
          <p:cNvPr id="3" name="内容占位符 2"/>
          <p:cNvSpPr>
            <a:spLocks noGrp="1"/>
          </p:cNvSpPr>
          <p:nvPr>
            <p:ph idx="1"/>
          </p:nvPr>
        </p:nvSpPr>
        <p:spPr/>
        <p:txBody>
          <a:bodyPr/>
          <a:lstStyle/>
          <a:p>
            <a:pPr marL="0" indent="0">
              <a:buNone/>
            </a:pPr>
            <a:r>
              <a:rPr lang="zh-CN" altLang="en-US" sz="2400" dirty="0">
                <a:solidFill>
                  <a:srgbClr val="4965FF"/>
                </a:solidFill>
                <a:latin typeface="+mn-lt"/>
                <a:ea typeface="+mn-ea"/>
                <a:cs typeface="+mn-ea"/>
                <a:sym typeface="+mn-lt"/>
              </a:rPr>
              <a:t>覆盖索引</a:t>
            </a:r>
            <a:endParaRPr lang="en-US" altLang="zh-CN" sz="2400" dirty="0">
              <a:solidFill>
                <a:srgbClr val="4965FF"/>
              </a:solidFill>
              <a:latin typeface="+mn-lt"/>
              <a:ea typeface="+mn-ea"/>
              <a:cs typeface="+mn-ea"/>
              <a:sym typeface="+mn-lt"/>
            </a:endParaRPr>
          </a:p>
          <a:p>
            <a:pPr marL="0" indent="0">
              <a:buNone/>
            </a:pPr>
            <a:r>
              <a:rPr lang="en-US" altLang="zh-CN" dirty="0">
                <a:latin typeface="+mn-lt"/>
                <a:ea typeface="+mn-ea"/>
                <a:cs typeface="+mn-ea"/>
                <a:sym typeface="+mn-lt"/>
              </a:rPr>
              <a:t> </a:t>
            </a:r>
            <a:r>
              <a:rPr lang="en-US" altLang="zh-CN" dirty="0" smtClean="0">
                <a:latin typeface="+mn-lt"/>
                <a:ea typeface="+mn-ea"/>
                <a:cs typeface="+mn-ea"/>
                <a:sym typeface="+mn-lt"/>
              </a:rPr>
              <a:t> </a:t>
            </a:r>
            <a:r>
              <a:rPr lang="zh-CN" altLang="en-US" dirty="0" smtClean="0">
                <a:latin typeface="+mn-lt"/>
                <a:ea typeface="+mn-ea"/>
                <a:cs typeface="+mn-ea"/>
                <a:sym typeface="+mn-lt"/>
              </a:rPr>
              <a:t>如果一个索引包含（或者说覆盖）所有需要查询的字段的值。我们就称之为“覆盖索引”。</a:t>
            </a:r>
            <a:endParaRPr lang="en-US" altLang="zh-CN" dirty="0" smtClean="0">
              <a:latin typeface="+mn-lt"/>
              <a:ea typeface="+mn-ea"/>
              <a:cs typeface="+mn-ea"/>
              <a:sym typeface="+mn-lt"/>
            </a:endParaRPr>
          </a:p>
          <a:p>
            <a:pPr marL="0" indent="0">
              <a:buNone/>
            </a:pPr>
            <a:r>
              <a:rPr lang="en-US" altLang="zh-CN" dirty="0">
                <a:latin typeface="+mn-lt"/>
                <a:ea typeface="+mn-ea"/>
                <a:cs typeface="+mn-ea"/>
                <a:sym typeface="+mn-lt"/>
              </a:rPr>
              <a:t> </a:t>
            </a:r>
            <a:r>
              <a:rPr lang="en-US" altLang="zh-CN" dirty="0" smtClean="0">
                <a:latin typeface="+mn-lt"/>
                <a:ea typeface="+mn-ea"/>
                <a:cs typeface="+mn-ea"/>
                <a:sym typeface="+mn-lt"/>
              </a:rPr>
              <a:t> </a:t>
            </a:r>
            <a:r>
              <a:rPr lang="zh-CN" altLang="en-US" dirty="0" smtClean="0">
                <a:latin typeface="+mn-lt"/>
                <a:ea typeface="+mn-ea"/>
                <a:cs typeface="+mn-ea"/>
                <a:sym typeface="+mn-lt"/>
              </a:rPr>
              <a:t>覆盖索引是非常有用的，至少有两个好处：</a:t>
            </a:r>
            <a:endParaRPr lang="en-US" altLang="zh-CN" dirty="0" smtClean="0">
              <a:latin typeface="+mn-lt"/>
              <a:ea typeface="+mn-ea"/>
              <a:cs typeface="+mn-ea"/>
              <a:sym typeface="+mn-lt"/>
            </a:endParaRPr>
          </a:p>
          <a:p>
            <a:pPr marL="0" indent="0">
              <a:buNone/>
            </a:pPr>
            <a:endParaRPr lang="zh-CN" altLang="en-US" dirty="0">
              <a:latin typeface="+mn-lt"/>
              <a:ea typeface="+mn-ea"/>
              <a:cs typeface="+mn-ea"/>
              <a:sym typeface="+mn-lt"/>
            </a:endParaRPr>
          </a:p>
        </p:txBody>
      </p:sp>
      <p:grpSp>
        <p:nvGrpSpPr>
          <p:cNvPr id="36" name="组合 35"/>
          <p:cNvGrpSpPr/>
          <p:nvPr/>
        </p:nvGrpSpPr>
        <p:grpSpPr>
          <a:xfrm>
            <a:off x="1480915" y="2908513"/>
            <a:ext cx="9157145" cy="3124389"/>
            <a:chOff x="1480915" y="2871443"/>
            <a:chExt cx="9157145" cy="3124389"/>
          </a:xfrm>
        </p:grpSpPr>
        <p:grpSp>
          <p:nvGrpSpPr>
            <p:cNvPr id="4" name="28215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1480915" y="2871443"/>
              <a:ext cx="9157145" cy="3124389"/>
              <a:chOff x="2834506" y="2089495"/>
              <a:chExt cx="6514488" cy="3124389"/>
            </a:xfrm>
          </p:grpSpPr>
          <p:sp>
            <p:nvSpPr>
              <p:cNvPr id="5" name="íṥļîḑe">
                <a:extLst>
                  <a:ext uri="{FF2B5EF4-FFF2-40B4-BE49-F238E27FC236}">
                    <a16:creationId xmlns="" xmlns:lc="http://schemas.openxmlformats.org/drawingml/2006/lockedCanvas" xmlns:a16="http://schemas.microsoft.com/office/drawing/2014/main" xmlns:p14="http://schemas.microsoft.com/office/powerpoint/2010/main" id="{8CA028E9-F7C0-48C7-81EB-A852874E61F2}"/>
                  </a:ext>
                </a:extLst>
              </p:cNvPr>
              <p:cNvSpPr/>
              <p:nvPr/>
            </p:nvSpPr>
            <p:spPr>
              <a:xfrm>
                <a:off x="2834506" y="2089495"/>
                <a:ext cx="1832503" cy="3124389"/>
              </a:xfrm>
              <a:custGeom>
                <a:avLst/>
                <a:gdLst>
                  <a:gd name="connsiteX0" fmla="*/ 0 w 2316480"/>
                  <a:gd name="connsiteY0" fmla="*/ 0 h 3510455"/>
                  <a:gd name="connsiteX1" fmla="*/ 2316480 w 2316480"/>
                  <a:gd name="connsiteY1" fmla="*/ 0 h 3510455"/>
                  <a:gd name="connsiteX2" fmla="*/ 2316480 w 2316480"/>
                  <a:gd name="connsiteY2" fmla="*/ 3510455 h 3510455"/>
                  <a:gd name="connsiteX3" fmla="*/ 0 w 2316480"/>
                  <a:gd name="connsiteY3" fmla="*/ 3510455 h 3510455"/>
                </a:gdLst>
                <a:ahLst/>
                <a:cxnLst>
                  <a:cxn ang="0">
                    <a:pos x="connsiteX0" y="connsiteY0"/>
                  </a:cxn>
                  <a:cxn ang="0">
                    <a:pos x="connsiteX1" y="connsiteY1"/>
                  </a:cxn>
                  <a:cxn ang="0">
                    <a:pos x="connsiteX2" y="connsiteY2"/>
                  </a:cxn>
                  <a:cxn ang="0">
                    <a:pos x="connsiteX3" y="connsiteY3"/>
                  </a:cxn>
                </a:cxnLst>
                <a:rect l="l" t="t" r="r" b="b"/>
                <a:pathLst>
                  <a:path w="2316480" h="3510455">
                    <a:moveTo>
                      <a:pt x="0" y="0"/>
                    </a:moveTo>
                    <a:lnTo>
                      <a:pt x="2316480" y="0"/>
                    </a:lnTo>
                    <a:lnTo>
                      <a:pt x="2316480" y="3510455"/>
                    </a:lnTo>
                    <a:lnTo>
                      <a:pt x="0" y="3510455"/>
                    </a:lnTo>
                    <a:close/>
                  </a:path>
                </a:pathLst>
              </a:cu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6" name="ïSļïḍé">
                <a:extLst>
                  <a:ext uri="{FF2B5EF4-FFF2-40B4-BE49-F238E27FC236}">
                    <a16:creationId xmlns="" xmlns:lc="http://schemas.openxmlformats.org/drawingml/2006/lockedCanvas" xmlns:a16="http://schemas.microsoft.com/office/drawing/2014/main" xmlns:p14="http://schemas.microsoft.com/office/powerpoint/2010/main" id="{0E3D6EB1-EECD-46AD-AE4B-1103AE81BBA0}"/>
                  </a:ext>
                </a:extLst>
              </p:cNvPr>
              <p:cNvSpPr/>
              <p:nvPr/>
            </p:nvSpPr>
            <p:spPr>
              <a:xfrm>
                <a:off x="7516492" y="2089495"/>
                <a:ext cx="1832502" cy="3124389"/>
              </a:xfrm>
              <a:custGeom>
                <a:avLst/>
                <a:gdLst>
                  <a:gd name="connsiteX0" fmla="*/ 0 w 2316480"/>
                  <a:gd name="connsiteY0" fmla="*/ 0 h 3510455"/>
                  <a:gd name="connsiteX1" fmla="*/ 2316480 w 2316480"/>
                  <a:gd name="connsiteY1" fmla="*/ 0 h 3510455"/>
                  <a:gd name="connsiteX2" fmla="*/ 2316480 w 2316480"/>
                  <a:gd name="connsiteY2" fmla="*/ 3510455 h 3510455"/>
                  <a:gd name="connsiteX3" fmla="*/ 0 w 2316480"/>
                  <a:gd name="connsiteY3" fmla="*/ 3510455 h 3510455"/>
                </a:gdLst>
                <a:ahLst/>
                <a:cxnLst>
                  <a:cxn ang="0">
                    <a:pos x="connsiteX0" y="connsiteY0"/>
                  </a:cxn>
                  <a:cxn ang="0">
                    <a:pos x="connsiteX1" y="connsiteY1"/>
                  </a:cxn>
                  <a:cxn ang="0">
                    <a:pos x="connsiteX2" y="connsiteY2"/>
                  </a:cxn>
                  <a:cxn ang="0">
                    <a:pos x="connsiteX3" y="connsiteY3"/>
                  </a:cxn>
                </a:cxnLst>
                <a:rect l="l" t="t" r="r" b="b"/>
                <a:pathLst>
                  <a:path w="2316480" h="3510455">
                    <a:moveTo>
                      <a:pt x="0" y="0"/>
                    </a:moveTo>
                    <a:lnTo>
                      <a:pt x="2316480" y="0"/>
                    </a:lnTo>
                    <a:lnTo>
                      <a:pt x="2316480" y="3510455"/>
                    </a:lnTo>
                    <a:lnTo>
                      <a:pt x="0" y="3510455"/>
                    </a:lnTo>
                    <a:close/>
                  </a:path>
                </a:pathLst>
              </a:cu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2" name="ïṥḻiḋe">
                <a:extLst>
                  <a:ext uri="{FF2B5EF4-FFF2-40B4-BE49-F238E27FC236}">
                    <a16:creationId xmlns="" xmlns:lc="http://schemas.openxmlformats.org/drawingml/2006/lockedCanvas" xmlns:a16="http://schemas.microsoft.com/office/drawing/2014/main" xmlns:p14="http://schemas.microsoft.com/office/powerpoint/2010/main" id="{B4990786-D7BF-4592-8604-43109851C93B}"/>
                  </a:ext>
                </a:extLst>
              </p:cNvPr>
              <p:cNvSpPr txBox="1"/>
              <p:nvPr/>
            </p:nvSpPr>
            <p:spPr>
              <a:xfrm>
                <a:off x="3009079" y="2502570"/>
                <a:ext cx="1478182" cy="2153652"/>
              </a:xfrm>
              <a:prstGeom prst="rect">
                <a:avLst/>
              </a:prstGeom>
              <a:noFill/>
            </p:spPr>
            <p:txBody>
              <a:bodyPr wrap="square">
                <a:noAutofit/>
              </a:bodyPr>
              <a:lstStyle/>
              <a:p>
                <a:r>
                  <a:rPr lang="zh-CN" altLang="en-US" sz="2000" dirty="0">
                    <a:cs typeface="+mn-ea"/>
                    <a:sym typeface="+mn-lt"/>
                  </a:rPr>
                  <a:t>索引条目通常远小于数据行大小，</a:t>
                </a:r>
                <a:r>
                  <a:rPr lang="en-US" altLang="zh-CN" sz="2000" dirty="0">
                    <a:cs typeface="+mn-ea"/>
                    <a:sym typeface="+mn-lt"/>
                  </a:rPr>
                  <a:t>MySQL</a:t>
                </a:r>
                <a:r>
                  <a:rPr lang="zh-CN" altLang="en-US" sz="2000" dirty="0">
                    <a:cs typeface="+mn-ea"/>
                    <a:sym typeface="+mn-lt"/>
                  </a:rPr>
                  <a:t>会极大地减少数据访问量，减低缓存的负载。</a:t>
                </a:r>
                <a:endParaRPr lang="en-US" altLang="zh-CN" sz="2000" dirty="0">
                  <a:cs typeface="+mn-ea"/>
                  <a:sym typeface="+mn-lt"/>
                </a:endParaRPr>
              </a:p>
            </p:txBody>
          </p:sp>
          <p:sp>
            <p:nvSpPr>
              <p:cNvPr id="15" name="îŝliďè">
                <a:extLst>
                  <a:ext uri="{FF2B5EF4-FFF2-40B4-BE49-F238E27FC236}">
                    <a16:creationId xmlns="" xmlns:lc="http://schemas.openxmlformats.org/drawingml/2006/lockedCanvas" xmlns:a16="http://schemas.microsoft.com/office/drawing/2014/main" xmlns:p14="http://schemas.microsoft.com/office/powerpoint/2010/main" id="{9E0ABFDA-F752-408B-BCE6-A3995FAE4F27}"/>
                  </a:ext>
                </a:extLst>
              </p:cNvPr>
              <p:cNvSpPr txBox="1"/>
              <p:nvPr/>
            </p:nvSpPr>
            <p:spPr>
              <a:xfrm>
                <a:off x="5201202" y="4205484"/>
                <a:ext cx="1781097" cy="923330"/>
              </a:xfrm>
              <a:prstGeom prst="rect">
                <a:avLst/>
              </a:prstGeom>
              <a:noFill/>
            </p:spPr>
            <p:txBody>
              <a:bodyPr wrap="square">
                <a:normAutofit/>
              </a:bodyPr>
              <a:lstStyle/>
              <a:p>
                <a:pPr algn="ctr">
                  <a:lnSpc>
                    <a:spcPct val="120000"/>
                  </a:lnSpc>
                </a:pPr>
                <a:r>
                  <a:rPr lang="en-US" altLang="zh-CN" sz="1100">
                    <a:solidFill>
                      <a:schemeClr val="bg1"/>
                    </a:solidFill>
                    <a:cs typeface="+mn-ea"/>
                    <a:sym typeface="+mn-lt"/>
                  </a:rPr>
                  <a:t>Supporting text here. </a:t>
                </a:r>
              </a:p>
              <a:p>
                <a:pPr algn="ctr">
                  <a:lnSpc>
                    <a:spcPct val="120000"/>
                  </a:lnSpc>
                </a:pPr>
                <a:r>
                  <a:rPr lang="en-US" altLang="zh-CN" sz="1100">
                    <a:solidFill>
                      <a:schemeClr val="bg1"/>
                    </a:solidFill>
                    <a:cs typeface="+mn-ea"/>
                    <a:sym typeface="+mn-lt"/>
                  </a:rPr>
                  <a:t>… …</a:t>
                </a:r>
                <a:endParaRPr lang="en-US" altLang="zh-CN" sz="1100" dirty="0">
                  <a:solidFill>
                    <a:schemeClr val="bg1"/>
                  </a:solidFill>
                  <a:cs typeface="+mn-ea"/>
                  <a:sym typeface="+mn-lt"/>
                </a:endParaRPr>
              </a:p>
            </p:txBody>
          </p:sp>
          <p:sp>
            <p:nvSpPr>
              <p:cNvPr id="30" name="ï$ḷîḋê">
                <a:extLst>
                  <a:ext uri="{FF2B5EF4-FFF2-40B4-BE49-F238E27FC236}">
                    <a16:creationId xmlns="" xmlns:lc="http://schemas.openxmlformats.org/drawingml/2006/lockedCanvas" xmlns:a16="http://schemas.microsoft.com/office/drawing/2014/main" xmlns:p14="http://schemas.microsoft.com/office/powerpoint/2010/main" id="{C8628EBC-F8B6-430D-99DF-C02A96B74C01}"/>
                  </a:ext>
                </a:extLst>
              </p:cNvPr>
              <p:cNvSpPr/>
              <p:nvPr/>
            </p:nvSpPr>
            <p:spPr bwMode="auto">
              <a:xfrm>
                <a:off x="5891548" y="3326960"/>
                <a:ext cx="400404" cy="375052"/>
              </a:xfrm>
              <a:custGeom>
                <a:avLst/>
                <a:gdLst>
                  <a:gd name="T0" fmla="*/ 4791 w 8427"/>
                  <a:gd name="T1" fmla="*/ 0 h 7905"/>
                  <a:gd name="T2" fmla="*/ 1815 w 8427"/>
                  <a:gd name="T3" fmla="*/ 1550 h 7905"/>
                  <a:gd name="T4" fmla="*/ 2213 w 8427"/>
                  <a:gd name="T5" fmla="*/ 1918 h 7905"/>
                  <a:gd name="T6" fmla="*/ 4418 w 8427"/>
                  <a:gd name="T7" fmla="*/ 557 h 7905"/>
                  <a:gd name="T8" fmla="*/ 4791 w 8427"/>
                  <a:gd name="T9" fmla="*/ 1189 h 7905"/>
                  <a:gd name="T10" fmla="*/ 5164 w 8427"/>
                  <a:gd name="T11" fmla="*/ 557 h 7905"/>
                  <a:gd name="T12" fmla="*/ 7870 w 8427"/>
                  <a:gd name="T13" fmla="*/ 3263 h 7905"/>
                  <a:gd name="T14" fmla="*/ 7238 w 8427"/>
                  <a:gd name="T15" fmla="*/ 3636 h 7905"/>
                  <a:gd name="T16" fmla="*/ 7870 w 8427"/>
                  <a:gd name="T17" fmla="*/ 4009 h 7905"/>
                  <a:gd name="T18" fmla="*/ 6448 w 8427"/>
                  <a:gd name="T19" fmla="*/ 6254 h 7905"/>
                  <a:gd name="T20" fmla="*/ 6529 w 8427"/>
                  <a:gd name="T21" fmla="*/ 6597 h 7905"/>
                  <a:gd name="T22" fmla="*/ 6506 w 8427"/>
                  <a:gd name="T23" fmla="*/ 6841 h 7905"/>
                  <a:gd name="T24" fmla="*/ 8427 w 8427"/>
                  <a:gd name="T25" fmla="*/ 3636 h 7905"/>
                  <a:gd name="T26" fmla="*/ 4791 w 8427"/>
                  <a:gd name="T27" fmla="*/ 0 h 7905"/>
                  <a:gd name="T28" fmla="*/ 5719 w 8427"/>
                  <a:gd name="T29" fmla="*/ 5988 h 7905"/>
                  <a:gd name="T30" fmla="*/ 4266 w 8427"/>
                  <a:gd name="T31" fmla="*/ 6026 h 7905"/>
                  <a:gd name="T32" fmla="*/ 2748 w 8427"/>
                  <a:gd name="T33" fmla="*/ 5157 h 7905"/>
                  <a:gd name="T34" fmla="*/ 1879 w 8427"/>
                  <a:gd name="T35" fmla="*/ 3639 h 7905"/>
                  <a:gd name="T36" fmla="*/ 1917 w 8427"/>
                  <a:gd name="T37" fmla="*/ 2186 h 7905"/>
                  <a:gd name="T38" fmla="*/ 426 w 8427"/>
                  <a:gd name="T39" fmla="*/ 2360 h 7905"/>
                  <a:gd name="T40" fmla="*/ 1969 w 8427"/>
                  <a:gd name="T41" fmla="*/ 5936 h 7905"/>
                  <a:gd name="T42" fmla="*/ 5545 w 8427"/>
                  <a:gd name="T43" fmla="*/ 7480 h 7905"/>
                  <a:gd name="T44" fmla="*/ 5719 w 8427"/>
                  <a:gd name="T45" fmla="*/ 5988 h 7905"/>
                  <a:gd name="T46" fmla="*/ 3166 w 8427"/>
                  <a:gd name="T47" fmla="*/ 4205 h 7905"/>
                  <a:gd name="T48" fmla="*/ 4038 w 8427"/>
                  <a:gd name="T49" fmla="*/ 3037 h 7905"/>
                  <a:gd name="T50" fmla="*/ 3821 w 8427"/>
                  <a:gd name="T51" fmla="*/ 2836 h 7905"/>
                  <a:gd name="T52" fmla="*/ 3522 w 8427"/>
                  <a:gd name="T53" fmla="*/ 3051 h 7905"/>
                  <a:gd name="T54" fmla="*/ 3155 w 8427"/>
                  <a:gd name="T55" fmla="*/ 2805 h 7905"/>
                  <a:gd name="T56" fmla="*/ 3866 w 8427"/>
                  <a:gd name="T57" fmla="*/ 2370 h 7905"/>
                  <a:gd name="T58" fmla="*/ 4555 w 8427"/>
                  <a:gd name="T59" fmla="*/ 2989 h 7905"/>
                  <a:gd name="T60" fmla="*/ 3728 w 8427"/>
                  <a:gd name="T61" fmla="*/ 3999 h 7905"/>
                  <a:gd name="T62" fmla="*/ 4586 w 8427"/>
                  <a:gd name="T63" fmla="*/ 3999 h 7905"/>
                  <a:gd name="T64" fmla="*/ 4586 w 8427"/>
                  <a:gd name="T65" fmla="*/ 4422 h 7905"/>
                  <a:gd name="T66" fmla="*/ 3189 w 8427"/>
                  <a:gd name="T67" fmla="*/ 4422 h 7905"/>
                  <a:gd name="T68" fmla="*/ 3166 w 8427"/>
                  <a:gd name="T69" fmla="*/ 4205 h 7905"/>
                  <a:gd name="T70" fmla="*/ 4792 w 8427"/>
                  <a:gd name="T71" fmla="*/ 3635 h 7905"/>
                  <a:gd name="T72" fmla="*/ 5571 w 8427"/>
                  <a:gd name="T73" fmla="*/ 2404 h 7905"/>
                  <a:gd name="T74" fmla="*/ 6175 w 8427"/>
                  <a:gd name="T75" fmla="*/ 2404 h 7905"/>
                  <a:gd name="T76" fmla="*/ 6175 w 8427"/>
                  <a:gd name="T77" fmla="*/ 3525 h 7905"/>
                  <a:gd name="T78" fmla="*/ 6415 w 8427"/>
                  <a:gd name="T79" fmla="*/ 3525 h 7905"/>
                  <a:gd name="T80" fmla="*/ 6415 w 8427"/>
                  <a:gd name="T81" fmla="*/ 3934 h 7905"/>
                  <a:gd name="T82" fmla="*/ 6175 w 8427"/>
                  <a:gd name="T83" fmla="*/ 3934 h 7905"/>
                  <a:gd name="T84" fmla="*/ 6175 w 8427"/>
                  <a:gd name="T85" fmla="*/ 4422 h 7905"/>
                  <a:gd name="T86" fmla="*/ 5687 w 8427"/>
                  <a:gd name="T87" fmla="*/ 4422 h 7905"/>
                  <a:gd name="T88" fmla="*/ 5687 w 8427"/>
                  <a:gd name="T89" fmla="*/ 3934 h 7905"/>
                  <a:gd name="T90" fmla="*/ 4792 w 8427"/>
                  <a:gd name="T91" fmla="*/ 3934 h 7905"/>
                  <a:gd name="T92" fmla="*/ 4792 w 8427"/>
                  <a:gd name="T93" fmla="*/ 3635 h 7905"/>
                  <a:gd name="T94" fmla="*/ 4792 w 8427"/>
                  <a:gd name="T95" fmla="*/ 3635 h 7905"/>
                  <a:gd name="T96" fmla="*/ 5687 w 8427"/>
                  <a:gd name="T97" fmla="*/ 3525 h 7905"/>
                  <a:gd name="T98" fmla="*/ 5687 w 8427"/>
                  <a:gd name="T99" fmla="*/ 3073 h 7905"/>
                  <a:gd name="T100" fmla="*/ 5704 w 8427"/>
                  <a:gd name="T101" fmla="*/ 2847 h 7905"/>
                  <a:gd name="T102" fmla="*/ 5698 w 8427"/>
                  <a:gd name="T103" fmla="*/ 2847 h 7905"/>
                  <a:gd name="T104" fmla="*/ 5599 w 8427"/>
                  <a:gd name="T105" fmla="*/ 3056 h 7905"/>
                  <a:gd name="T106" fmla="*/ 5295 w 8427"/>
                  <a:gd name="T107" fmla="*/ 3519 h 7905"/>
                  <a:gd name="T108" fmla="*/ 5295 w 8427"/>
                  <a:gd name="T109" fmla="*/ 3525 h 7905"/>
                  <a:gd name="T110" fmla="*/ 5687 w 8427"/>
                  <a:gd name="T111" fmla="*/ 3525 h 7905"/>
                  <a:gd name="T112" fmla="*/ 5687 w 8427"/>
                  <a:gd name="T113" fmla="*/ 3525 h 7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27" h="7905">
                    <a:moveTo>
                      <a:pt x="4791" y="0"/>
                    </a:moveTo>
                    <a:cubicBezTo>
                      <a:pt x="3562" y="0"/>
                      <a:pt x="2474" y="614"/>
                      <a:pt x="1815" y="1550"/>
                    </a:cubicBezTo>
                    <a:cubicBezTo>
                      <a:pt x="1952" y="1639"/>
                      <a:pt x="2085" y="1761"/>
                      <a:pt x="2213" y="1918"/>
                    </a:cubicBezTo>
                    <a:cubicBezTo>
                      <a:pt x="2704" y="1183"/>
                      <a:pt x="3499" y="668"/>
                      <a:pt x="4418" y="557"/>
                    </a:cubicBezTo>
                    <a:lnTo>
                      <a:pt x="4791" y="1189"/>
                    </a:lnTo>
                    <a:lnTo>
                      <a:pt x="5164" y="557"/>
                    </a:lnTo>
                    <a:cubicBezTo>
                      <a:pt x="6577" y="727"/>
                      <a:pt x="7700" y="1850"/>
                      <a:pt x="7870" y="3263"/>
                    </a:cubicBezTo>
                    <a:lnTo>
                      <a:pt x="7238" y="3636"/>
                    </a:lnTo>
                    <a:lnTo>
                      <a:pt x="7870" y="4009"/>
                    </a:lnTo>
                    <a:cubicBezTo>
                      <a:pt x="7756" y="4954"/>
                      <a:pt x="7215" y="5767"/>
                      <a:pt x="6448" y="6254"/>
                    </a:cubicBezTo>
                    <a:cubicBezTo>
                      <a:pt x="6497" y="6366"/>
                      <a:pt x="6524" y="6480"/>
                      <a:pt x="6529" y="6597"/>
                    </a:cubicBezTo>
                    <a:cubicBezTo>
                      <a:pt x="6533" y="6683"/>
                      <a:pt x="6524" y="6764"/>
                      <a:pt x="6506" y="6841"/>
                    </a:cubicBezTo>
                    <a:cubicBezTo>
                      <a:pt x="7648" y="6227"/>
                      <a:pt x="8427" y="5021"/>
                      <a:pt x="8427" y="3636"/>
                    </a:cubicBezTo>
                    <a:cubicBezTo>
                      <a:pt x="8427" y="1631"/>
                      <a:pt x="6796" y="0"/>
                      <a:pt x="4791" y="0"/>
                    </a:cubicBezTo>
                    <a:close/>
                    <a:moveTo>
                      <a:pt x="5719" y="5988"/>
                    </a:moveTo>
                    <a:cubicBezTo>
                      <a:pt x="4881" y="5315"/>
                      <a:pt x="4646" y="5646"/>
                      <a:pt x="4266" y="6026"/>
                    </a:cubicBezTo>
                    <a:cubicBezTo>
                      <a:pt x="4000" y="6292"/>
                      <a:pt x="3328" y="5737"/>
                      <a:pt x="2748" y="5157"/>
                    </a:cubicBezTo>
                    <a:cubicBezTo>
                      <a:pt x="2168" y="4576"/>
                      <a:pt x="1614" y="3905"/>
                      <a:pt x="1879" y="3639"/>
                    </a:cubicBezTo>
                    <a:cubicBezTo>
                      <a:pt x="2259" y="3259"/>
                      <a:pt x="2590" y="3024"/>
                      <a:pt x="1917" y="2186"/>
                    </a:cubicBezTo>
                    <a:cubicBezTo>
                      <a:pt x="1243" y="1348"/>
                      <a:pt x="794" y="1992"/>
                      <a:pt x="426" y="2360"/>
                    </a:cubicBezTo>
                    <a:cubicBezTo>
                      <a:pt x="0" y="2785"/>
                      <a:pt x="403" y="4370"/>
                      <a:pt x="1969" y="5936"/>
                    </a:cubicBezTo>
                    <a:cubicBezTo>
                      <a:pt x="3535" y="7502"/>
                      <a:pt x="5120" y="7905"/>
                      <a:pt x="5545" y="7480"/>
                    </a:cubicBezTo>
                    <a:cubicBezTo>
                      <a:pt x="5913" y="7111"/>
                      <a:pt x="6557" y="6662"/>
                      <a:pt x="5719" y="5988"/>
                    </a:cubicBezTo>
                    <a:close/>
                    <a:moveTo>
                      <a:pt x="3166" y="4205"/>
                    </a:moveTo>
                    <a:cubicBezTo>
                      <a:pt x="3166" y="3460"/>
                      <a:pt x="4038" y="3327"/>
                      <a:pt x="4038" y="3037"/>
                    </a:cubicBezTo>
                    <a:cubicBezTo>
                      <a:pt x="4038" y="2895"/>
                      <a:pt x="3925" y="2836"/>
                      <a:pt x="3821" y="2836"/>
                    </a:cubicBezTo>
                    <a:cubicBezTo>
                      <a:pt x="3629" y="2836"/>
                      <a:pt x="3522" y="3051"/>
                      <a:pt x="3522" y="3051"/>
                    </a:cubicBezTo>
                    <a:lnTo>
                      <a:pt x="3155" y="2805"/>
                    </a:lnTo>
                    <a:cubicBezTo>
                      <a:pt x="3155" y="2805"/>
                      <a:pt x="3341" y="2370"/>
                      <a:pt x="3866" y="2370"/>
                    </a:cubicBezTo>
                    <a:cubicBezTo>
                      <a:pt x="4196" y="2370"/>
                      <a:pt x="4555" y="2560"/>
                      <a:pt x="4555" y="2989"/>
                    </a:cubicBezTo>
                    <a:cubicBezTo>
                      <a:pt x="4555" y="3618"/>
                      <a:pt x="3742" y="3739"/>
                      <a:pt x="3728" y="3999"/>
                    </a:cubicBezTo>
                    <a:lnTo>
                      <a:pt x="4586" y="3999"/>
                    </a:lnTo>
                    <a:lnTo>
                      <a:pt x="4586" y="4422"/>
                    </a:lnTo>
                    <a:lnTo>
                      <a:pt x="3189" y="4422"/>
                    </a:lnTo>
                    <a:cubicBezTo>
                      <a:pt x="3174" y="4343"/>
                      <a:pt x="3166" y="4273"/>
                      <a:pt x="3166" y="4205"/>
                    </a:cubicBezTo>
                    <a:close/>
                    <a:moveTo>
                      <a:pt x="4792" y="3635"/>
                    </a:moveTo>
                    <a:lnTo>
                      <a:pt x="5571" y="2404"/>
                    </a:lnTo>
                    <a:lnTo>
                      <a:pt x="6175" y="2404"/>
                    </a:lnTo>
                    <a:lnTo>
                      <a:pt x="6175" y="3525"/>
                    </a:lnTo>
                    <a:lnTo>
                      <a:pt x="6415" y="3525"/>
                    </a:lnTo>
                    <a:lnTo>
                      <a:pt x="6415" y="3934"/>
                    </a:lnTo>
                    <a:lnTo>
                      <a:pt x="6175" y="3934"/>
                    </a:lnTo>
                    <a:lnTo>
                      <a:pt x="6175" y="4422"/>
                    </a:lnTo>
                    <a:lnTo>
                      <a:pt x="5687" y="4422"/>
                    </a:lnTo>
                    <a:lnTo>
                      <a:pt x="5687" y="3934"/>
                    </a:lnTo>
                    <a:lnTo>
                      <a:pt x="4792" y="3934"/>
                    </a:lnTo>
                    <a:lnTo>
                      <a:pt x="4792" y="3635"/>
                    </a:lnTo>
                    <a:lnTo>
                      <a:pt x="4792" y="3635"/>
                    </a:lnTo>
                    <a:close/>
                    <a:moveTo>
                      <a:pt x="5687" y="3525"/>
                    </a:moveTo>
                    <a:lnTo>
                      <a:pt x="5687" y="3073"/>
                    </a:lnTo>
                    <a:cubicBezTo>
                      <a:pt x="5687" y="2963"/>
                      <a:pt x="5704" y="2847"/>
                      <a:pt x="5704" y="2847"/>
                    </a:cubicBezTo>
                    <a:lnTo>
                      <a:pt x="5698" y="2847"/>
                    </a:lnTo>
                    <a:cubicBezTo>
                      <a:pt x="5698" y="2847"/>
                      <a:pt x="5656" y="2972"/>
                      <a:pt x="5599" y="3056"/>
                    </a:cubicBezTo>
                    <a:lnTo>
                      <a:pt x="5295" y="3519"/>
                    </a:lnTo>
                    <a:lnTo>
                      <a:pt x="5295" y="3525"/>
                    </a:lnTo>
                    <a:lnTo>
                      <a:pt x="5687" y="3525"/>
                    </a:lnTo>
                    <a:lnTo>
                      <a:pt x="5687" y="3525"/>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cs typeface="+mn-ea"/>
                  <a:sym typeface="+mn-lt"/>
                </a:endParaRPr>
              </a:p>
            </p:txBody>
          </p:sp>
        </p:grpSp>
        <p:sp>
          <p:nvSpPr>
            <p:cNvPr id="35" name="矩形 34"/>
            <p:cNvSpPr/>
            <p:nvPr/>
          </p:nvSpPr>
          <p:spPr>
            <a:xfrm>
              <a:off x="8160428" y="3330333"/>
              <a:ext cx="2014152" cy="2206610"/>
            </a:xfrm>
            <a:prstGeom prst="rect">
              <a:avLst/>
            </a:prstGeom>
          </p:spPr>
          <p:txBody>
            <a:bodyPr wrap="square">
              <a:noAutofit/>
            </a:bodyPr>
            <a:lstStyle/>
            <a:p>
              <a:r>
                <a:rPr lang="en-US" altLang="zh-CN" sz="2000" dirty="0" err="1" smtClean="0">
                  <a:cs typeface="+mn-ea"/>
                  <a:sym typeface="+mn-lt"/>
                </a:rPr>
                <a:t>InnoDB</a:t>
              </a:r>
              <a:r>
                <a:rPr lang="zh-CN" altLang="en-US" sz="2000" dirty="0">
                  <a:cs typeface="+mn-ea"/>
                  <a:sym typeface="+mn-lt"/>
                </a:rPr>
                <a:t>的二级索引如果是覆盖索引，则可以避免对主键索引的二次查询</a:t>
              </a:r>
            </a:p>
          </p:txBody>
        </p:sp>
      </p:grpSp>
      <p:grpSp>
        <p:nvGrpSpPr>
          <p:cNvPr id="101" name="0a3f72ec-0d8d-4fcd-b4b4-2980d6d6d28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189185" y="3243101"/>
            <a:ext cx="3596202" cy="2727065"/>
            <a:chOff x="3471863" y="1441451"/>
            <a:chExt cx="5248276" cy="3979862"/>
          </a:xfrm>
        </p:grpSpPr>
        <p:sp>
          <p:nvSpPr>
            <p:cNvPr id="102" name="iŝļ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37D2D29-FA1D-4AB1-A87E-2A350EE01BFB}"/>
                </a:ext>
              </a:extLst>
            </p:cNvPr>
            <p:cNvSpPr/>
            <p:nvPr/>
          </p:nvSpPr>
          <p:spPr bwMode="auto">
            <a:xfrm>
              <a:off x="6864351" y="1441451"/>
              <a:ext cx="1855788" cy="1700213"/>
            </a:xfrm>
            <a:prstGeom prst="rect">
              <a:avLst/>
            </a:prstGeom>
            <a:solidFill>
              <a:schemeClr val="bg2"/>
            </a:solidFill>
            <a:ln>
              <a:noFill/>
            </a:ln>
          </p:spPr>
          <p:txBody>
            <a:bodyPr anchor="ctr"/>
            <a:lstStyle/>
            <a:p>
              <a:pPr algn="ctr"/>
              <a:endParaRPr>
                <a:cs typeface="+mn-ea"/>
                <a:sym typeface="+mn-lt"/>
              </a:endParaRPr>
            </a:p>
          </p:txBody>
        </p:sp>
        <p:sp>
          <p:nvSpPr>
            <p:cNvPr id="103" name="ï$li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410B3DF-E25A-4019-8EAD-1A63EF9F9B4A}"/>
                </a:ext>
              </a:extLst>
            </p:cNvPr>
            <p:cNvSpPr/>
            <p:nvPr/>
          </p:nvSpPr>
          <p:spPr bwMode="auto">
            <a:xfrm>
              <a:off x="7088188" y="1744663"/>
              <a:ext cx="180975" cy="180975"/>
            </a:xfrm>
            <a:prstGeom prst="rect">
              <a:avLst/>
            </a:prstGeom>
            <a:solidFill>
              <a:srgbClr val="F9CE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4" name="îšḻí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B0ECF4A-4BE8-4B16-A024-8CF0A6FA5405}"/>
                </a:ext>
              </a:extLst>
            </p:cNvPr>
            <p:cNvSpPr/>
            <p:nvPr/>
          </p:nvSpPr>
          <p:spPr bwMode="auto">
            <a:xfrm>
              <a:off x="7439026" y="1744663"/>
              <a:ext cx="180975" cy="180975"/>
            </a:xfrm>
            <a:prstGeom prst="rect">
              <a:avLst/>
            </a:prstGeom>
            <a:solidFill>
              <a:srgbClr val="F9CE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5" name="ïšḻ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469CB85-913F-4EF2-AD9A-81EEE23A7757}"/>
                </a:ext>
              </a:extLst>
            </p:cNvPr>
            <p:cNvSpPr/>
            <p:nvPr/>
          </p:nvSpPr>
          <p:spPr bwMode="auto">
            <a:xfrm>
              <a:off x="8267701" y="2536826"/>
              <a:ext cx="180975" cy="185738"/>
            </a:xfrm>
            <a:prstGeom prst="rect">
              <a:avLst/>
            </a:prstGeom>
            <a:solidFill>
              <a:srgbClr val="4CAF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6" name="iSḷi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311D1DB-4531-4E6C-AEA1-AC43136595D3}"/>
                </a:ext>
              </a:extLst>
            </p:cNvPr>
            <p:cNvSpPr/>
            <p:nvPr/>
          </p:nvSpPr>
          <p:spPr bwMode="auto">
            <a:xfrm>
              <a:off x="7113588" y="2116138"/>
              <a:ext cx="180975" cy="180975"/>
            </a:xfrm>
            <a:prstGeom prst="rect">
              <a:avLst/>
            </a:prstGeom>
            <a:solidFill>
              <a:srgbClr val="4CAF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7" name="ïšḻi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A390CCD-8F8A-4560-A5EA-675667B93F7F}"/>
                </a:ext>
              </a:extLst>
            </p:cNvPr>
            <p:cNvSpPr/>
            <p:nvPr/>
          </p:nvSpPr>
          <p:spPr bwMode="auto">
            <a:xfrm>
              <a:off x="7385051" y="2382838"/>
              <a:ext cx="180975" cy="185738"/>
            </a:xfrm>
            <a:prstGeom prst="rect">
              <a:avLst/>
            </a:prstGeom>
            <a:solidFill>
              <a:srgbClr val="F9CE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8" name="îṥḷi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EBD2056-84CB-46B8-AB65-FED82DEFCCE9}"/>
                </a:ext>
              </a:extLst>
            </p:cNvPr>
            <p:cNvSpPr/>
            <p:nvPr/>
          </p:nvSpPr>
          <p:spPr bwMode="auto">
            <a:xfrm>
              <a:off x="8045451" y="2025651"/>
              <a:ext cx="179388" cy="180975"/>
            </a:xfrm>
            <a:prstGeom prst="rect">
              <a:avLst/>
            </a:prstGeom>
            <a:solidFill>
              <a:srgbClr val="F9CE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09" name="íŝ1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EF96E98-32ED-4FC5-A2A8-CDA12AF39BA6}"/>
                </a:ext>
              </a:extLst>
            </p:cNvPr>
            <p:cNvSpPr/>
            <p:nvPr/>
          </p:nvSpPr>
          <p:spPr bwMode="auto">
            <a:xfrm>
              <a:off x="7789863" y="1654176"/>
              <a:ext cx="0" cy="1281113"/>
            </a:xfrm>
            <a:prstGeom prst="line">
              <a:avLst/>
            </a:prstGeom>
            <a:noFill/>
            <a:ln w="22225" cap="flat">
              <a:solidFill>
                <a:schemeClr val="bg1">
                  <a:lumMod val="85000"/>
                </a:schemeClr>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cs typeface="+mn-ea"/>
                <a:sym typeface="+mn-lt"/>
              </a:endParaRPr>
            </a:p>
          </p:txBody>
        </p:sp>
        <p:sp>
          <p:nvSpPr>
            <p:cNvPr id="110" name="i$ḷî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00531C9-3980-4E86-AFD3-A41AF90155C9}"/>
                </a:ext>
              </a:extLst>
            </p:cNvPr>
            <p:cNvSpPr/>
            <p:nvPr/>
          </p:nvSpPr>
          <p:spPr bwMode="auto">
            <a:xfrm>
              <a:off x="3976688" y="1579563"/>
              <a:ext cx="638175" cy="633413"/>
            </a:xfrm>
            <a:prstGeom prst="ellipse">
              <a:avLst/>
            </a:prstGeom>
            <a:noFill/>
            <a:ln w="15875" cap="flat">
              <a:solidFill>
                <a:srgbClr val="D1D7DB"/>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111" name="ïṡḻî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9CC53D2-A671-4897-BD6C-2E6F4A6DC07B}"/>
                </a:ext>
              </a:extLst>
            </p:cNvPr>
            <p:cNvSpPr/>
            <p:nvPr/>
          </p:nvSpPr>
          <p:spPr bwMode="auto">
            <a:xfrm>
              <a:off x="4295776" y="1760538"/>
              <a:ext cx="212725" cy="138113"/>
            </a:xfrm>
            <a:custGeom>
              <a:avLst/>
              <a:gdLst>
                <a:gd name="T0" fmla="*/ 0 w 134"/>
                <a:gd name="T1" fmla="*/ 0 h 87"/>
                <a:gd name="T2" fmla="*/ 0 w 134"/>
                <a:gd name="T3" fmla="*/ 87 h 87"/>
                <a:gd name="T4" fmla="*/ 134 w 134"/>
                <a:gd name="T5" fmla="*/ 87 h 87"/>
              </a:gdLst>
              <a:ahLst/>
              <a:cxnLst>
                <a:cxn ang="0">
                  <a:pos x="T0" y="T1"/>
                </a:cxn>
                <a:cxn ang="0">
                  <a:pos x="T2" y="T3"/>
                </a:cxn>
                <a:cxn ang="0">
                  <a:pos x="T4" y="T5"/>
                </a:cxn>
              </a:cxnLst>
              <a:rect l="0" t="0" r="r" b="b"/>
              <a:pathLst>
                <a:path w="134" h="87">
                  <a:moveTo>
                    <a:pt x="0" y="0"/>
                  </a:moveTo>
                  <a:lnTo>
                    <a:pt x="0" y="87"/>
                  </a:lnTo>
                  <a:lnTo>
                    <a:pt x="134" y="87"/>
                  </a:lnTo>
                </a:path>
              </a:pathLst>
            </a:custGeom>
            <a:noFill/>
            <a:ln w="15875" cap="flat">
              <a:solidFill>
                <a:srgbClr val="D1D7DB"/>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112" name="îṣlí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2139537-4B48-42AF-AED2-1317CBF05268}"/>
                </a:ext>
              </a:extLst>
            </p:cNvPr>
            <p:cNvSpPr/>
            <p:nvPr/>
          </p:nvSpPr>
          <p:spPr bwMode="auto">
            <a:xfrm>
              <a:off x="6907213" y="4076701"/>
              <a:ext cx="180975" cy="1328738"/>
            </a:xfrm>
            <a:prstGeom prst="line">
              <a:avLst/>
            </a:prstGeom>
            <a:noFill/>
            <a:ln w="22225" cap="flat">
              <a:solidFill>
                <a:srgbClr val="213033"/>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cs typeface="+mn-ea"/>
                <a:sym typeface="+mn-lt"/>
              </a:endParaRPr>
            </a:p>
          </p:txBody>
        </p:sp>
        <p:sp>
          <p:nvSpPr>
            <p:cNvPr id="113" name="íṥļî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20827D3-FDD2-44C2-8D53-DAED2DBB6653}"/>
                </a:ext>
              </a:extLst>
            </p:cNvPr>
            <p:cNvSpPr/>
            <p:nvPr/>
          </p:nvSpPr>
          <p:spPr bwMode="auto">
            <a:xfrm flipH="1">
              <a:off x="6183313" y="4108451"/>
              <a:ext cx="176213" cy="1301750"/>
            </a:xfrm>
            <a:prstGeom prst="line">
              <a:avLst/>
            </a:prstGeom>
            <a:noFill/>
            <a:ln w="22225" cap="flat">
              <a:solidFill>
                <a:srgbClr val="213033"/>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cs typeface="+mn-ea"/>
                <a:sym typeface="+mn-lt"/>
              </a:endParaRPr>
            </a:p>
          </p:txBody>
        </p:sp>
        <p:sp>
          <p:nvSpPr>
            <p:cNvPr id="114" name="íṧḷî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5608ECE-3172-4EC4-8390-BB45E62F9AB3}"/>
                </a:ext>
              </a:extLst>
            </p:cNvPr>
            <p:cNvSpPr/>
            <p:nvPr/>
          </p:nvSpPr>
          <p:spPr bwMode="auto">
            <a:xfrm>
              <a:off x="6183313" y="3986213"/>
              <a:ext cx="909638" cy="138113"/>
            </a:xfrm>
            <a:custGeom>
              <a:avLst/>
              <a:gdLst>
                <a:gd name="T0" fmla="*/ 158 w 171"/>
                <a:gd name="T1" fmla="*/ 26 h 26"/>
                <a:gd name="T2" fmla="*/ 13 w 171"/>
                <a:gd name="T3" fmla="*/ 26 h 26"/>
                <a:gd name="T4" fmla="*/ 0 w 171"/>
                <a:gd name="T5" fmla="*/ 13 h 26"/>
                <a:gd name="T6" fmla="*/ 0 w 171"/>
                <a:gd name="T7" fmla="*/ 13 h 26"/>
                <a:gd name="T8" fmla="*/ 13 w 171"/>
                <a:gd name="T9" fmla="*/ 0 h 26"/>
                <a:gd name="T10" fmla="*/ 158 w 171"/>
                <a:gd name="T11" fmla="*/ 0 h 26"/>
                <a:gd name="T12" fmla="*/ 171 w 171"/>
                <a:gd name="T13" fmla="*/ 13 h 26"/>
                <a:gd name="T14" fmla="*/ 171 w 171"/>
                <a:gd name="T15" fmla="*/ 13 h 26"/>
                <a:gd name="T16" fmla="*/ 158 w 17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6">
                  <a:moveTo>
                    <a:pt x="158" y="26"/>
                  </a:moveTo>
                  <a:cubicBezTo>
                    <a:pt x="13" y="26"/>
                    <a:pt x="13" y="26"/>
                    <a:pt x="13" y="26"/>
                  </a:cubicBezTo>
                  <a:cubicBezTo>
                    <a:pt x="6" y="26"/>
                    <a:pt x="0" y="20"/>
                    <a:pt x="0" y="13"/>
                  </a:cubicBezTo>
                  <a:cubicBezTo>
                    <a:pt x="0" y="13"/>
                    <a:pt x="0" y="13"/>
                    <a:pt x="0" y="13"/>
                  </a:cubicBezTo>
                  <a:cubicBezTo>
                    <a:pt x="0" y="6"/>
                    <a:pt x="6" y="0"/>
                    <a:pt x="13" y="0"/>
                  </a:cubicBezTo>
                  <a:cubicBezTo>
                    <a:pt x="158" y="0"/>
                    <a:pt x="158" y="0"/>
                    <a:pt x="158" y="0"/>
                  </a:cubicBezTo>
                  <a:cubicBezTo>
                    <a:pt x="165" y="0"/>
                    <a:pt x="171" y="6"/>
                    <a:pt x="171" y="13"/>
                  </a:cubicBezTo>
                  <a:cubicBezTo>
                    <a:pt x="171" y="13"/>
                    <a:pt x="171" y="13"/>
                    <a:pt x="171" y="13"/>
                  </a:cubicBezTo>
                  <a:cubicBezTo>
                    <a:pt x="171" y="20"/>
                    <a:pt x="165" y="26"/>
                    <a:pt x="158" y="26"/>
                  </a:cubicBezTo>
                  <a:close/>
                </a:path>
              </a:pathLst>
            </a:custGeom>
            <a:solidFill>
              <a:srgbClr val="0001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15" name="iSḻï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58CF727-7623-4D97-A257-2B10D3A6BF95}"/>
                </a:ext>
              </a:extLst>
            </p:cNvPr>
            <p:cNvSpPr/>
            <p:nvPr/>
          </p:nvSpPr>
          <p:spPr bwMode="auto">
            <a:xfrm>
              <a:off x="5205413" y="4810126"/>
              <a:ext cx="355600" cy="366713"/>
            </a:xfrm>
            <a:custGeom>
              <a:avLst/>
              <a:gdLst>
                <a:gd name="T0" fmla="*/ 84 w 224"/>
                <a:gd name="T1" fmla="*/ 0 h 231"/>
                <a:gd name="T2" fmla="*/ 0 w 224"/>
                <a:gd name="T3" fmla="*/ 191 h 231"/>
                <a:gd name="T4" fmla="*/ 114 w 224"/>
                <a:gd name="T5" fmla="*/ 231 h 231"/>
                <a:gd name="T6" fmla="*/ 224 w 224"/>
                <a:gd name="T7" fmla="*/ 27 h 231"/>
                <a:gd name="T8" fmla="*/ 84 w 224"/>
                <a:gd name="T9" fmla="*/ 0 h 231"/>
              </a:gdLst>
              <a:ahLst/>
              <a:cxnLst>
                <a:cxn ang="0">
                  <a:pos x="T0" y="T1"/>
                </a:cxn>
                <a:cxn ang="0">
                  <a:pos x="T2" y="T3"/>
                </a:cxn>
                <a:cxn ang="0">
                  <a:pos x="T4" y="T5"/>
                </a:cxn>
                <a:cxn ang="0">
                  <a:pos x="T6" y="T7"/>
                </a:cxn>
                <a:cxn ang="0">
                  <a:pos x="T8" y="T9"/>
                </a:cxn>
              </a:cxnLst>
              <a:rect l="0" t="0" r="r" b="b"/>
              <a:pathLst>
                <a:path w="224" h="231">
                  <a:moveTo>
                    <a:pt x="84" y="0"/>
                  </a:moveTo>
                  <a:lnTo>
                    <a:pt x="0" y="191"/>
                  </a:lnTo>
                  <a:lnTo>
                    <a:pt x="114" y="231"/>
                  </a:lnTo>
                  <a:lnTo>
                    <a:pt x="224" y="27"/>
                  </a:lnTo>
                  <a:lnTo>
                    <a:pt x="84" y="0"/>
                  </a:lnTo>
                  <a:close/>
                </a:path>
              </a:pathLst>
            </a:custGeom>
            <a:solidFill>
              <a:srgbClr val="FFAD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16" name="íśļï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25134D8-E01E-4AB5-AE00-2B4EEDB133AC}"/>
                </a:ext>
              </a:extLst>
            </p:cNvPr>
            <p:cNvSpPr/>
            <p:nvPr/>
          </p:nvSpPr>
          <p:spPr bwMode="auto">
            <a:xfrm>
              <a:off x="4838701" y="5059363"/>
              <a:ext cx="568325" cy="298450"/>
            </a:xfrm>
            <a:custGeom>
              <a:avLst/>
              <a:gdLst>
                <a:gd name="T0" fmla="*/ 67 w 107"/>
                <a:gd name="T1" fmla="*/ 0 h 56"/>
                <a:gd name="T2" fmla="*/ 9 w 107"/>
                <a:gd name="T3" fmla="*/ 6 h 56"/>
                <a:gd name="T4" fmla="*/ 0 w 107"/>
                <a:gd name="T5" fmla="*/ 14 h 56"/>
                <a:gd name="T6" fmla="*/ 0 w 107"/>
                <a:gd name="T7" fmla="*/ 14 h 56"/>
                <a:gd name="T8" fmla="*/ 104 w 107"/>
                <a:gd name="T9" fmla="*/ 56 h 56"/>
                <a:gd name="T10" fmla="*/ 107 w 107"/>
                <a:gd name="T11" fmla="*/ 16 h 56"/>
                <a:gd name="T12" fmla="*/ 67 w 107"/>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107" h="56">
                  <a:moveTo>
                    <a:pt x="67" y="0"/>
                  </a:moveTo>
                  <a:cubicBezTo>
                    <a:pt x="9" y="6"/>
                    <a:pt x="9" y="6"/>
                    <a:pt x="9" y="6"/>
                  </a:cubicBezTo>
                  <a:cubicBezTo>
                    <a:pt x="5" y="6"/>
                    <a:pt x="1" y="9"/>
                    <a:pt x="0" y="14"/>
                  </a:cubicBezTo>
                  <a:cubicBezTo>
                    <a:pt x="0" y="14"/>
                    <a:pt x="0" y="14"/>
                    <a:pt x="0" y="14"/>
                  </a:cubicBezTo>
                  <a:cubicBezTo>
                    <a:pt x="104" y="56"/>
                    <a:pt x="104" y="56"/>
                    <a:pt x="104" y="56"/>
                  </a:cubicBezTo>
                  <a:cubicBezTo>
                    <a:pt x="107" y="16"/>
                    <a:pt x="107" y="16"/>
                    <a:pt x="107" y="16"/>
                  </a:cubicBezTo>
                  <a:lnTo>
                    <a:pt x="67" y="0"/>
                  </a:lnTo>
                  <a:close/>
                </a:path>
              </a:pathLst>
            </a:custGeom>
            <a:solidFill>
              <a:srgbClr val="0001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17" name="íSļî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B3ACD85-AB91-4413-A6A5-20556822C9DB}"/>
                </a:ext>
              </a:extLst>
            </p:cNvPr>
            <p:cNvSpPr/>
            <p:nvPr/>
          </p:nvSpPr>
          <p:spPr bwMode="auto">
            <a:xfrm>
              <a:off x="4811713" y="5129213"/>
              <a:ext cx="590550" cy="287338"/>
            </a:xfrm>
            <a:custGeom>
              <a:avLst/>
              <a:gdLst>
                <a:gd name="T0" fmla="*/ 358 w 372"/>
                <a:gd name="T1" fmla="*/ 181 h 181"/>
                <a:gd name="T2" fmla="*/ 0 w 372"/>
                <a:gd name="T3" fmla="*/ 37 h 181"/>
                <a:gd name="T4" fmla="*/ 13 w 372"/>
                <a:gd name="T5" fmla="*/ 0 h 181"/>
                <a:gd name="T6" fmla="*/ 372 w 372"/>
                <a:gd name="T7" fmla="*/ 147 h 181"/>
                <a:gd name="T8" fmla="*/ 358 w 372"/>
                <a:gd name="T9" fmla="*/ 181 h 181"/>
              </a:gdLst>
              <a:ahLst/>
              <a:cxnLst>
                <a:cxn ang="0">
                  <a:pos x="T0" y="T1"/>
                </a:cxn>
                <a:cxn ang="0">
                  <a:pos x="T2" y="T3"/>
                </a:cxn>
                <a:cxn ang="0">
                  <a:pos x="T4" y="T5"/>
                </a:cxn>
                <a:cxn ang="0">
                  <a:pos x="T6" y="T7"/>
                </a:cxn>
                <a:cxn ang="0">
                  <a:pos x="T8" y="T9"/>
                </a:cxn>
              </a:cxnLst>
              <a:rect l="0" t="0" r="r" b="b"/>
              <a:pathLst>
                <a:path w="372" h="181">
                  <a:moveTo>
                    <a:pt x="358" y="181"/>
                  </a:moveTo>
                  <a:lnTo>
                    <a:pt x="0" y="37"/>
                  </a:lnTo>
                  <a:lnTo>
                    <a:pt x="13" y="0"/>
                  </a:lnTo>
                  <a:lnTo>
                    <a:pt x="372" y="147"/>
                  </a:lnTo>
                  <a:lnTo>
                    <a:pt x="358" y="181"/>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18" name="işľï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2DA97DE-88ED-4413-BB7D-0F66752CCE6B}"/>
                </a:ext>
              </a:extLst>
            </p:cNvPr>
            <p:cNvSpPr/>
            <p:nvPr/>
          </p:nvSpPr>
          <p:spPr bwMode="auto">
            <a:xfrm>
              <a:off x="5210176" y="3859213"/>
              <a:ext cx="877888" cy="1211263"/>
            </a:xfrm>
            <a:custGeom>
              <a:avLst/>
              <a:gdLst>
                <a:gd name="T0" fmla="*/ 155 w 165"/>
                <a:gd name="T1" fmla="*/ 65 h 228"/>
                <a:gd name="T2" fmla="*/ 58 w 165"/>
                <a:gd name="T3" fmla="*/ 228 h 228"/>
                <a:gd name="T4" fmla="*/ 0 w 165"/>
                <a:gd name="T5" fmla="*/ 200 h 228"/>
                <a:gd name="T6" fmla="*/ 84 w 165"/>
                <a:gd name="T7" fmla="*/ 31 h 228"/>
                <a:gd name="T8" fmla="*/ 141 w 165"/>
                <a:gd name="T9" fmla="*/ 13 h 228"/>
                <a:gd name="T10" fmla="*/ 141 w 165"/>
                <a:gd name="T11" fmla="*/ 13 h 228"/>
                <a:gd name="T12" fmla="*/ 155 w 165"/>
                <a:gd name="T13" fmla="*/ 65 h 228"/>
              </a:gdLst>
              <a:ahLst/>
              <a:cxnLst>
                <a:cxn ang="0">
                  <a:pos x="T0" y="T1"/>
                </a:cxn>
                <a:cxn ang="0">
                  <a:pos x="T2" y="T3"/>
                </a:cxn>
                <a:cxn ang="0">
                  <a:pos x="T4" y="T5"/>
                </a:cxn>
                <a:cxn ang="0">
                  <a:pos x="T6" y="T7"/>
                </a:cxn>
                <a:cxn ang="0">
                  <a:pos x="T8" y="T9"/>
                </a:cxn>
                <a:cxn ang="0">
                  <a:pos x="T10" y="T11"/>
                </a:cxn>
                <a:cxn ang="0">
                  <a:pos x="T12" y="T13"/>
                </a:cxn>
              </a:cxnLst>
              <a:rect l="0" t="0" r="r" b="b"/>
              <a:pathLst>
                <a:path w="165" h="228">
                  <a:moveTo>
                    <a:pt x="155" y="65"/>
                  </a:moveTo>
                  <a:cubicBezTo>
                    <a:pt x="58" y="228"/>
                    <a:pt x="58" y="228"/>
                    <a:pt x="58" y="228"/>
                  </a:cubicBezTo>
                  <a:cubicBezTo>
                    <a:pt x="0" y="200"/>
                    <a:pt x="0" y="200"/>
                    <a:pt x="0" y="200"/>
                  </a:cubicBezTo>
                  <a:cubicBezTo>
                    <a:pt x="84" y="31"/>
                    <a:pt x="84" y="31"/>
                    <a:pt x="84" y="31"/>
                  </a:cubicBezTo>
                  <a:cubicBezTo>
                    <a:pt x="93" y="8"/>
                    <a:pt x="121" y="0"/>
                    <a:pt x="141" y="13"/>
                  </a:cubicBezTo>
                  <a:cubicBezTo>
                    <a:pt x="141" y="13"/>
                    <a:pt x="141" y="13"/>
                    <a:pt x="141" y="13"/>
                  </a:cubicBezTo>
                  <a:cubicBezTo>
                    <a:pt x="159" y="24"/>
                    <a:pt x="165" y="47"/>
                    <a:pt x="155" y="65"/>
                  </a:cubicBezTo>
                  <a:close/>
                </a:path>
              </a:pathLst>
            </a:custGeom>
            <a:solidFill>
              <a:srgbClr val="3A93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19" name="iṩlï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1404D79-D6F1-460D-8B9E-14A65AA39F26}"/>
                </a:ext>
              </a:extLst>
            </p:cNvPr>
            <p:cNvSpPr/>
            <p:nvPr/>
          </p:nvSpPr>
          <p:spPr bwMode="auto">
            <a:xfrm>
              <a:off x="5732463" y="3609976"/>
              <a:ext cx="1419225" cy="546100"/>
            </a:xfrm>
            <a:custGeom>
              <a:avLst/>
              <a:gdLst>
                <a:gd name="T0" fmla="*/ 243 w 267"/>
                <a:gd name="T1" fmla="*/ 0 h 103"/>
                <a:gd name="T2" fmla="*/ 230 w 267"/>
                <a:gd name="T3" fmla="*/ 70 h 103"/>
                <a:gd name="T4" fmla="*/ 213 w 267"/>
                <a:gd name="T5" fmla="*/ 75 h 103"/>
                <a:gd name="T6" fmla="*/ 55 w 267"/>
                <a:gd name="T7" fmla="*/ 103 h 103"/>
                <a:gd name="T8" fmla="*/ 0 w 267"/>
                <a:gd name="T9" fmla="*/ 29 h 103"/>
                <a:gd name="T10" fmla="*/ 118 w 267"/>
                <a:gd name="T11" fmla="*/ 0 h 103"/>
                <a:gd name="T12" fmla="*/ 243 w 267"/>
                <a:gd name="T13" fmla="*/ 0 h 103"/>
              </a:gdLst>
              <a:ahLst/>
              <a:cxnLst>
                <a:cxn ang="0">
                  <a:pos x="T0" y="T1"/>
                </a:cxn>
                <a:cxn ang="0">
                  <a:pos x="T2" y="T3"/>
                </a:cxn>
                <a:cxn ang="0">
                  <a:pos x="T4" y="T5"/>
                </a:cxn>
                <a:cxn ang="0">
                  <a:pos x="T6" y="T7"/>
                </a:cxn>
                <a:cxn ang="0">
                  <a:pos x="T8" y="T9"/>
                </a:cxn>
                <a:cxn ang="0">
                  <a:pos x="T10" y="T11"/>
                </a:cxn>
                <a:cxn ang="0">
                  <a:pos x="T12" y="T13"/>
                </a:cxn>
              </a:cxnLst>
              <a:rect l="0" t="0" r="r" b="b"/>
              <a:pathLst>
                <a:path w="267" h="103">
                  <a:moveTo>
                    <a:pt x="243" y="0"/>
                  </a:moveTo>
                  <a:cubicBezTo>
                    <a:pt x="243" y="0"/>
                    <a:pt x="267" y="48"/>
                    <a:pt x="230" y="70"/>
                  </a:cubicBezTo>
                  <a:cubicBezTo>
                    <a:pt x="225" y="73"/>
                    <a:pt x="219" y="75"/>
                    <a:pt x="213" y="75"/>
                  </a:cubicBezTo>
                  <a:cubicBezTo>
                    <a:pt x="55" y="103"/>
                    <a:pt x="55" y="103"/>
                    <a:pt x="55" y="103"/>
                  </a:cubicBezTo>
                  <a:cubicBezTo>
                    <a:pt x="0" y="29"/>
                    <a:pt x="0" y="29"/>
                    <a:pt x="0" y="29"/>
                  </a:cubicBezTo>
                  <a:cubicBezTo>
                    <a:pt x="118" y="0"/>
                    <a:pt x="118" y="0"/>
                    <a:pt x="118" y="0"/>
                  </a:cubicBezTo>
                  <a:lnTo>
                    <a:pt x="243" y="0"/>
                  </a:lnTo>
                  <a:close/>
                </a:path>
              </a:pathLst>
            </a:custGeom>
            <a:solidFill>
              <a:srgbClr val="4CAF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0" name="í$ḷ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8A7FB7D-7992-4D87-B24B-40EB6C0173C8}"/>
                </a:ext>
              </a:extLst>
            </p:cNvPr>
            <p:cNvSpPr/>
            <p:nvPr/>
          </p:nvSpPr>
          <p:spPr bwMode="auto">
            <a:xfrm>
              <a:off x="6045201" y="4613276"/>
              <a:ext cx="323850" cy="436563"/>
            </a:xfrm>
            <a:custGeom>
              <a:avLst/>
              <a:gdLst>
                <a:gd name="T0" fmla="*/ 0 w 204"/>
                <a:gd name="T1" fmla="*/ 97 h 275"/>
                <a:gd name="T2" fmla="*/ 107 w 204"/>
                <a:gd name="T3" fmla="*/ 275 h 275"/>
                <a:gd name="T4" fmla="*/ 204 w 204"/>
                <a:gd name="T5" fmla="*/ 204 h 275"/>
                <a:gd name="T6" fmla="*/ 101 w 204"/>
                <a:gd name="T7" fmla="*/ 0 h 275"/>
                <a:gd name="T8" fmla="*/ 0 w 204"/>
                <a:gd name="T9" fmla="*/ 97 h 275"/>
              </a:gdLst>
              <a:ahLst/>
              <a:cxnLst>
                <a:cxn ang="0">
                  <a:pos x="T0" y="T1"/>
                </a:cxn>
                <a:cxn ang="0">
                  <a:pos x="T2" y="T3"/>
                </a:cxn>
                <a:cxn ang="0">
                  <a:pos x="T4" y="T5"/>
                </a:cxn>
                <a:cxn ang="0">
                  <a:pos x="T6" y="T7"/>
                </a:cxn>
                <a:cxn ang="0">
                  <a:pos x="T8" y="T9"/>
                </a:cxn>
              </a:cxnLst>
              <a:rect l="0" t="0" r="r" b="b"/>
              <a:pathLst>
                <a:path w="204" h="275">
                  <a:moveTo>
                    <a:pt x="0" y="97"/>
                  </a:moveTo>
                  <a:lnTo>
                    <a:pt x="107" y="275"/>
                  </a:lnTo>
                  <a:lnTo>
                    <a:pt x="204" y="204"/>
                  </a:lnTo>
                  <a:lnTo>
                    <a:pt x="101" y="0"/>
                  </a:lnTo>
                  <a:lnTo>
                    <a:pt x="0" y="97"/>
                  </a:lnTo>
                  <a:close/>
                </a:path>
              </a:pathLst>
            </a:custGeom>
            <a:solidFill>
              <a:srgbClr val="FFAD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1" name="iṥļî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B908156-F945-48B8-85EF-19C414F84D33}"/>
                </a:ext>
              </a:extLst>
            </p:cNvPr>
            <p:cNvSpPr/>
            <p:nvPr/>
          </p:nvSpPr>
          <p:spPr bwMode="auto">
            <a:xfrm>
              <a:off x="6002338" y="4900613"/>
              <a:ext cx="522288" cy="466725"/>
            </a:xfrm>
            <a:custGeom>
              <a:avLst/>
              <a:gdLst>
                <a:gd name="T0" fmla="*/ 31 w 98"/>
                <a:gd name="T1" fmla="*/ 25 h 88"/>
                <a:gd name="T2" fmla="*/ 3 w 98"/>
                <a:gd name="T3" fmla="*/ 76 h 88"/>
                <a:gd name="T4" fmla="*/ 4 w 98"/>
                <a:gd name="T5" fmla="*/ 88 h 88"/>
                <a:gd name="T6" fmla="*/ 4 w 98"/>
                <a:gd name="T7" fmla="*/ 88 h 88"/>
                <a:gd name="T8" fmla="*/ 98 w 98"/>
                <a:gd name="T9" fmla="*/ 25 h 88"/>
                <a:gd name="T10" fmla="*/ 67 w 98"/>
                <a:gd name="T11" fmla="*/ 0 h 88"/>
                <a:gd name="T12" fmla="*/ 31 w 98"/>
                <a:gd name="T13" fmla="*/ 25 h 88"/>
              </a:gdLst>
              <a:ahLst/>
              <a:cxnLst>
                <a:cxn ang="0">
                  <a:pos x="T0" y="T1"/>
                </a:cxn>
                <a:cxn ang="0">
                  <a:pos x="T2" y="T3"/>
                </a:cxn>
                <a:cxn ang="0">
                  <a:pos x="T4" y="T5"/>
                </a:cxn>
                <a:cxn ang="0">
                  <a:pos x="T6" y="T7"/>
                </a:cxn>
                <a:cxn ang="0">
                  <a:pos x="T8" y="T9"/>
                </a:cxn>
                <a:cxn ang="0">
                  <a:pos x="T10" y="T11"/>
                </a:cxn>
                <a:cxn ang="0">
                  <a:pos x="T12" y="T13"/>
                </a:cxn>
              </a:cxnLst>
              <a:rect l="0" t="0" r="r" b="b"/>
              <a:pathLst>
                <a:path w="98" h="88">
                  <a:moveTo>
                    <a:pt x="31" y="25"/>
                  </a:moveTo>
                  <a:cubicBezTo>
                    <a:pt x="3" y="76"/>
                    <a:pt x="3" y="76"/>
                    <a:pt x="3" y="76"/>
                  </a:cubicBezTo>
                  <a:cubicBezTo>
                    <a:pt x="0" y="80"/>
                    <a:pt x="1" y="85"/>
                    <a:pt x="4" y="88"/>
                  </a:cubicBezTo>
                  <a:cubicBezTo>
                    <a:pt x="4" y="88"/>
                    <a:pt x="4" y="88"/>
                    <a:pt x="4" y="88"/>
                  </a:cubicBezTo>
                  <a:cubicBezTo>
                    <a:pt x="98" y="25"/>
                    <a:pt x="98" y="25"/>
                    <a:pt x="98" y="25"/>
                  </a:cubicBezTo>
                  <a:cubicBezTo>
                    <a:pt x="67" y="0"/>
                    <a:pt x="67" y="0"/>
                    <a:pt x="67" y="0"/>
                  </a:cubicBezTo>
                  <a:lnTo>
                    <a:pt x="31" y="25"/>
                  </a:lnTo>
                  <a:close/>
                </a:path>
              </a:pathLst>
            </a:custGeom>
            <a:solidFill>
              <a:srgbClr val="0001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2" name="íṣ1î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9A6149B-C6F2-43E1-9218-F55A0BED6056}"/>
                </a:ext>
              </a:extLst>
            </p:cNvPr>
            <p:cNvSpPr/>
            <p:nvPr/>
          </p:nvSpPr>
          <p:spPr bwMode="auto">
            <a:xfrm>
              <a:off x="6018213" y="5027613"/>
              <a:ext cx="542925" cy="393700"/>
            </a:xfrm>
            <a:custGeom>
              <a:avLst/>
              <a:gdLst>
                <a:gd name="T0" fmla="*/ 342 w 342"/>
                <a:gd name="T1" fmla="*/ 34 h 248"/>
                <a:gd name="T2" fmla="*/ 20 w 342"/>
                <a:gd name="T3" fmla="*/ 248 h 248"/>
                <a:gd name="T4" fmla="*/ 0 w 342"/>
                <a:gd name="T5" fmla="*/ 218 h 248"/>
                <a:gd name="T6" fmla="*/ 322 w 342"/>
                <a:gd name="T7" fmla="*/ 0 h 248"/>
                <a:gd name="T8" fmla="*/ 342 w 342"/>
                <a:gd name="T9" fmla="*/ 34 h 248"/>
              </a:gdLst>
              <a:ahLst/>
              <a:cxnLst>
                <a:cxn ang="0">
                  <a:pos x="T0" y="T1"/>
                </a:cxn>
                <a:cxn ang="0">
                  <a:pos x="T2" y="T3"/>
                </a:cxn>
                <a:cxn ang="0">
                  <a:pos x="T4" y="T5"/>
                </a:cxn>
                <a:cxn ang="0">
                  <a:pos x="T6" y="T7"/>
                </a:cxn>
                <a:cxn ang="0">
                  <a:pos x="T8" y="T9"/>
                </a:cxn>
              </a:cxnLst>
              <a:rect l="0" t="0" r="r" b="b"/>
              <a:pathLst>
                <a:path w="342" h="248">
                  <a:moveTo>
                    <a:pt x="342" y="34"/>
                  </a:moveTo>
                  <a:lnTo>
                    <a:pt x="20" y="248"/>
                  </a:lnTo>
                  <a:lnTo>
                    <a:pt x="0" y="218"/>
                  </a:lnTo>
                  <a:lnTo>
                    <a:pt x="322" y="0"/>
                  </a:lnTo>
                  <a:lnTo>
                    <a:pt x="342" y="34"/>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3" name="íṣl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363A1F3-B31E-4326-8C12-15EC069F04D9}"/>
                </a:ext>
              </a:extLst>
            </p:cNvPr>
            <p:cNvSpPr/>
            <p:nvPr/>
          </p:nvSpPr>
          <p:spPr bwMode="auto">
            <a:xfrm>
              <a:off x="5529263" y="3732213"/>
              <a:ext cx="846138" cy="1231900"/>
            </a:xfrm>
            <a:custGeom>
              <a:avLst/>
              <a:gdLst>
                <a:gd name="T0" fmla="*/ 82 w 159"/>
                <a:gd name="T1" fmla="*/ 26 h 232"/>
                <a:gd name="T2" fmla="*/ 159 w 159"/>
                <a:gd name="T3" fmla="*/ 199 h 232"/>
                <a:gd name="T4" fmla="*/ 104 w 159"/>
                <a:gd name="T5" fmla="*/ 232 h 232"/>
                <a:gd name="T6" fmla="*/ 14 w 159"/>
                <a:gd name="T7" fmla="*/ 66 h 232"/>
                <a:gd name="T8" fmla="*/ 31 w 159"/>
                <a:gd name="T9" fmla="*/ 8 h 232"/>
                <a:gd name="T10" fmla="*/ 31 w 159"/>
                <a:gd name="T11" fmla="*/ 8 h 232"/>
                <a:gd name="T12" fmla="*/ 82 w 159"/>
                <a:gd name="T13" fmla="*/ 26 h 232"/>
              </a:gdLst>
              <a:ahLst/>
              <a:cxnLst>
                <a:cxn ang="0">
                  <a:pos x="T0" y="T1"/>
                </a:cxn>
                <a:cxn ang="0">
                  <a:pos x="T2" y="T3"/>
                </a:cxn>
                <a:cxn ang="0">
                  <a:pos x="T4" y="T5"/>
                </a:cxn>
                <a:cxn ang="0">
                  <a:pos x="T6" y="T7"/>
                </a:cxn>
                <a:cxn ang="0">
                  <a:pos x="T8" y="T9"/>
                </a:cxn>
                <a:cxn ang="0">
                  <a:pos x="T10" y="T11"/>
                </a:cxn>
                <a:cxn ang="0">
                  <a:pos x="T12" y="T13"/>
                </a:cxn>
              </a:cxnLst>
              <a:rect l="0" t="0" r="r" b="b"/>
              <a:pathLst>
                <a:path w="159" h="232">
                  <a:moveTo>
                    <a:pt x="82" y="26"/>
                  </a:moveTo>
                  <a:cubicBezTo>
                    <a:pt x="159" y="199"/>
                    <a:pt x="159" y="199"/>
                    <a:pt x="159" y="199"/>
                  </a:cubicBezTo>
                  <a:cubicBezTo>
                    <a:pt x="104" y="232"/>
                    <a:pt x="104" y="232"/>
                    <a:pt x="104" y="232"/>
                  </a:cubicBezTo>
                  <a:cubicBezTo>
                    <a:pt x="14" y="66"/>
                    <a:pt x="14" y="66"/>
                    <a:pt x="14" y="66"/>
                  </a:cubicBezTo>
                  <a:cubicBezTo>
                    <a:pt x="0" y="45"/>
                    <a:pt x="9" y="18"/>
                    <a:pt x="31" y="8"/>
                  </a:cubicBezTo>
                  <a:cubicBezTo>
                    <a:pt x="31" y="8"/>
                    <a:pt x="31" y="8"/>
                    <a:pt x="31" y="8"/>
                  </a:cubicBezTo>
                  <a:cubicBezTo>
                    <a:pt x="50" y="0"/>
                    <a:pt x="72" y="8"/>
                    <a:pt x="82" y="26"/>
                  </a:cubicBezTo>
                  <a:close/>
                </a:path>
              </a:pathLst>
            </a:custGeom>
            <a:solidFill>
              <a:srgbClr val="4CAF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4" name="îSľ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6A55FC2-4232-4CE5-9778-2A26FE85A688}"/>
                </a:ext>
              </a:extLst>
            </p:cNvPr>
            <p:cNvSpPr/>
            <p:nvPr/>
          </p:nvSpPr>
          <p:spPr bwMode="auto">
            <a:xfrm flipH="1" flipV="1">
              <a:off x="5949951" y="4076701"/>
              <a:ext cx="138113" cy="69850"/>
            </a:xfrm>
            <a:prstGeom prst="line">
              <a:avLst/>
            </a:prstGeom>
            <a:noFill/>
            <a:ln w="15875" cap="flat">
              <a:solidFill>
                <a:srgbClr val="3A933C"/>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cs typeface="+mn-ea"/>
                <a:sym typeface="+mn-lt"/>
              </a:endParaRPr>
            </a:p>
          </p:txBody>
        </p:sp>
        <p:sp>
          <p:nvSpPr>
            <p:cNvPr id="125" name="íṥ1i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16B87EB-9DB3-4509-8B0D-426EE6EAFD25}"/>
                </a:ext>
              </a:extLst>
            </p:cNvPr>
            <p:cNvSpPr/>
            <p:nvPr/>
          </p:nvSpPr>
          <p:spPr bwMode="auto">
            <a:xfrm>
              <a:off x="5662613" y="3343276"/>
              <a:ext cx="142875" cy="144463"/>
            </a:xfrm>
            <a:custGeom>
              <a:avLst/>
              <a:gdLst>
                <a:gd name="T0" fmla="*/ 0 w 90"/>
                <a:gd name="T1" fmla="*/ 7 h 91"/>
                <a:gd name="T2" fmla="*/ 90 w 90"/>
                <a:gd name="T3" fmla="*/ 0 h 91"/>
                <a:gd name="T4" fmla="*/ 87 w 90"/>
                <a:gd name="T5" fmla="*/ 91 h 91"/>
                <a:gd name="T6" fmla="*/ 10 w 90"/>
                <a:gd name="T7" fmla="*/ 91 h 91"/>
                <a:gd name="T8" fmla="*/ 0 w 90"/>
                <a:gd name="T9" fmla="*/ 7 h 91"/>
              </a:gdLst>
              <a:ahLst/>
              <a:cxnLst>
                <a:cxn ang="0">
                  <a:pos x="T0" y="T1"/>
                </a:cxn>
                <a:cxn ang="0">
                  <a:pos x="T2" y="T3"/>
                </a:cxn>
                <a:cxn ang="0">
                  <a:pos x="T4" y="T5"/>
                </a:cxn>
                <a:cxn ang="0">
                  <a:pos x="T6" y="T7"/>
                </a:cxn>
                <a:cxn ang="0">
                  <a:pos x="T8" y="T9"/>
                </a:cxn>
              </a:cxnLst>
              <a:rect l="0" t="0" r="r" b="b"/>
              <a:pathLst>
                <a:path w="90" h="91">
                  <a:moveTo>
                    <a:pt x="0" y="7"/>
                  </a:moveTo>
                  <a:lnTo>
                    <a:pt x="90" y="0"/>
                  </a:lnTo>
                  <a:lnTo>
                    <a:pt x="87" y="91"/>
                  </a:lnTo>
                  <a:lnTo>
                    <a:pt x="10" y="91"/>
                  </a:lnTo>
                  <a:lnTo>
                    <a:pt x="0" y="7"/>
                  </a:lnTo>
                  <a:close/>
                </a:path>
              </a:pathLst>
            </a:custGeom>
            <a:solidFill>
              <a:srgbClr val="FCC3C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6" name="iṩļï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5D8D5B2-3A8B-45CE-81C3-3F3F74E62AD2}"/>
                </a:ext>
              </a:extLst>
            </p:cNvPr>
            <p:cNvSpPr/>
            <p:nvPr/>
          </p:nvSpPr>
          <p:spPr bwMode="auto">
            <a:xfrm>
              <a:off x="5338763" y="3227388"/>
              <a:ext cx="355600" cy="260350"/>
            </a:xfrm>
            <a:custGeom>
              <a:avLst/>
              <a:gdLst>
                <a:gd name="T0" fmla="*/ 63 w 67"/>
                <a:gd name="T1" fmla="*/ 24 h 49"/>
                <a:gd name="T2" fmla="*/ 7 w 67"/>
                <a:gd name="T3" fmla="*/ 49 h 49"/>
                <a:gd name="T4" fmla="*/ 67 w 67"/>
                <a:gd name="T5" fmla="*/ 49 h 49"/>
                <a:gd name="T6" fmla="*/ 63 w 67"/>
                <a:gd name="T7" fmla="*/ 24 h 49"/>
              </a:gdLst>
              <a:ahLst/>
              <a:cxnLst>
                <a:cxn ang="0">
                  <a:pos x="T0" y="T1"/>
                </a:cxn>
                <a:cxn ang="0">
                  <a:pos x="T2" y="T3"/>
                </a:cxn>
                <a:cxn ang="0">
                  <a:pos x="T4" y="T5"/>
                </a:cxn>
                <a:cxn ang="0">
                  <a:pos x="T6" y="T7"/>
                </a:cxn>
              </a:cxnLst>
              <a:rect l="0" t="0" r="r" b="b"/>
              <a:pathLst>
                <a:path w="67" h="49">
                  <a:moveTo>
                    <a:pt x="63" y="24"/>
                  </a:moveTo>
                  <a:cubicBezTo>
                    <a:pt x="63" y="24"/>
                    <a:pt x="0" y="0"/>
                    <a:pt x="7" y="49"/>
                  </a:cubicBezTo>
                  <a:cubicBezTo>
                    <a:pt x="67" y="49"/>
                    <a:pt x="67" y="49"/>
                    <a:pt x="67" y="49"/>
                  </a:cubicBezTo>
                  <a:lnTo>
                    <a:pt x="63" y="24"/>
                  </a:lnTo>
                  <a:close/>
                </a:path>
              </a:pathLst>
            </a:custGeom>
            <a:solidFill>
              <a:srgbClr val="FFC9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7" name="ïṣ1í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EF6FDEE-96DA-47B8-9F41-DC59043DA013}"/>
                </a:ext>
              </a:extLst>
            </p:cNvPr>
            <p:cNvSpPr/>
            <p:nvPr/>
          </p:nvSpPr>
          <p:spPr bwMode="auto">
            <a:xfrm>
              <a:off x="5976938" y="2754313"/>
              <a:ext cx="434975" cy="769938"/>
            </a:xfrm>
            <a:custGeom>
              <a:avLst/>
              <a:gdLst>
                <a:gd name="T0" fmla="*/ 35 w 82"/>
                <a:gd name="T1" fmla="*/ 0 h 145"/>
                <a:gd name="T2" fmla="*/ 1 w 82"/>
                <a:gd name="T3" fmla="*/ 118 h 145"/>
                <a:gd name="T4" fmla="*/ 12 w 82"/>
                <a:gd name="T5" fmla="*/ 136 h 145"/>
                <a:gd name="T6" fmla="*/ 12 w 82"/>
                <a:gd name="T7" fmla="*/ 136 h 145"/>
                <a:gd name="T8" fmla="*/ 48 w 82"/>
                <a:gd name="T9" fmla="*/ 122 h 145"/>
                <a:gd name="T10" fmla="*/ 79 w 82"/>
                <a:gd name="T11" fmla="*/ 7 h 145"/>
                <a:gd name="T12" fmla="*/ 35 w 82"/>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82" h="145">
                  <a:moveTo>
                    <a:pt x="35" y="0"/>
                  </a:moveTo>
                  <a:cubicBezTo>
                    <a:pt x="35" y="0"/>
                    <a:pt x="7" y="58"/>
                    <a:pt x="1" y="118"/>
                  </a:cubicBezTo>
                  <a:cubicBezTo>
                    <a:pt x="0" y="125"/>
                    <a:pt x="7" y="132"/>
                    <a:pt x="12" y="136"/>
                  </a:cubicBezTo>
                  <a:cubicBezTo>
                    <a:pt x="12" y="136"/>
                    <a:pt x="12" y="136"/>
                    <a:pt x="12" y="136"/>
                  </a:cubicBezTo>
                  <a:cubicBezTo>
                    <a:pt x="24" y="145"/>
                    <a:pt x="44" y="136"/>
                    <a:pt x="48" y="122"/>
                  </a:cubicBezTo>
                  <a:cubicBezTo>
                    <a:pt x="48" y="122"/>
                    <a:pt x="82" y="9"/>
                    <a:pt x="79" y="7"/>
                  </a:cubicBezTo>
                  <a:cubicBezTo>
                    <a:pt x="78" y="6"/>
                    <a:pt x="35" y="0"/>
                    <a:pt x="35" y="0"/>
                  </a:cubicBezTo>
                  <a:close/>
                </a:path>
              </a:pathLst>
            </a:custGeom>
            <a:solidFill>
              <a:srgbClr val="7361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8" name="íŝ1î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8270E07-F447-49CB-BC36-A5713BED0908}"/>
                </a:ext>
              </a:extLst>
            </p:cNvPr>
            <p:cNvSpPr/>
            <p:nvPr/>
          </p:nvSpPr>
          <p:spPr bwMode="auto">
            <a:xfrm>
              <a:off x="5608638" y="3259138"/>
              <a:ext cx="617538" cy="238125"/>
            </a:xfrm>
            <a:custGeom>
              <a:avLst/>
              <a:gdLst>
                <a:gd name="T0" fmla="*/ 86 w 116"/>
                <a:gd name="T1" fmla="*/ 2 h 45"/>
                <a:gd name="T2" fmla="*/ 0 w 116"/>
                <a:gd name="T3" fmla="*/ 0 h 45"/>
                <a:gd name="T4" fmla="*/ 7 w 116"/>
                <a:gd name="T5" fmla="*/ 44 h 45"/>
                <a:gd name="T6" fmla="*/ 93 w 116"/>
                <a:gd name="T7" fmla="*/ 45 h 45"/>
                <a:gd name="T8" fmla="*/ 102 w 116"/>
                <a:gd name="T9" fmla="*/ 42 h 45"/>
                <a:gd name="T10" fmla="*/ 110 w 116"/>
                <a:gd name="T11" fmla="*/ 13 h 45"/>
                <a:gd name="T12" fmla="*/ 110 w 116"/>
                <a:gd name="T13" fmla="*/ 13 h 45"/>
                <a:gd name="T14" fmla="*/ 86 w 116"/>
                <a:gd name="T15" fmla="*/ 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45">
                  <a:moveTo>
                    <a:pt x="86" y="2"/>
                  </a:moveTo>
                  <a:cubicBezTo>
                    <a:pt x="0" y="0"/>
                    <a:pt x="0" y="0"/>
                    <a:pt x="0" y="0"/>
                  </a:cubicBezTo>
                  <a:cubicBezTo>
                    <a:pt x="7" y="44"/>
                    <a:pt x="7" y="44"/>
                    <a:pt x="7" y="44"/>
                  </a:cubicBezTo>
                  <a:cubicBezTo>
                    <a:pt x="93" y="45"/>
                    <a:pt x="93" y="45"/>
                    <a:pt x="93" y="45"/>
                  </a:cubicBezTo>
                  <a:cubicBezTo>
                    <a:pt x="96" y="45"/>
                    <a:pt x="99" y="44"/>
                    <a:pt x="102" y="42"/>
                  </a:cubicBezTo>
                  <a:cubicBezTo>
                    <a:pt x="112" y="37"/>
                    <a:pt x="116" y="24"/>
                    <a:pt x="110" y="13"/>
                  </a:cubicBezTo>
                  <a:cubicBezTo>
                    <a:pt x="110" y="13"/>
                    <a:pt x="110" y="13"/>
                    <a:pt x="110" y="13"/>
                  </a:cubicBezTo>
                  <a:cubicBezTo>
                    <a:pt x="106" y="5"/>
                    <a:pt x="96" y="0"/>
                    <a:pt x="86" y="2"/>
                  </a:cubicBezTo>
                  <a:close/>
                </a:path>
              </a:pathLst>
            </a:custGeom>
            <a:solidFill>
              <a:srgbClr val="7361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9" name="işḻí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CE015E3-0EF7-48E7-8373-54457B75042E}"/>
                </a:ext>
              </a:extLst>
            </p:cNvPr>
            <p:cNvSpPr/>
            <p:nvPr/>
          </p:nvSpPr>
          <p:spPr bwMode="auto">
            <a:xfrm>
              <a:off x="6156326" y="2632076"/>
              <a:ext cx="866775" cy="1104900"/>
            </a:xfrm>
            <a:custGeom>
              <a:avLst/>
              <a:gdLst>
                <a:gd name="T0" fmla="*/ 68 w 163"/>
                <a:gd name="T1" fmla="*/ 0 h 208"/>
                <a:gd name="T2" fmla="*/ 10 w 163"/>
                <a:gd name="T3" fmla="*/ 16 h 208"/>
                <a:gd name="T4" fmla="*/ 0 w 163"/>
                <a:gd name="T5" fmla="*/ 28 h 208"/>
                <a:gd name="T6" fmla="*/ 38 w 163"/>
                <a:gd name="T7" fmla="*/ 184 h 208"/>
                <a:gd name="T8" fmla="*/ 163 w 163"/>
                <a:gd name="T9" fmla="*/ 184 h 208"/>
                <a:gd name="T10" fmla="*/ 148 w 163"/>
                <a:gd name="T11" fmla="*/ 24 h 208"/>
                <a:gd name="T12" fmla="*/ 135 w 163"/>
                <a:gd name="T13" fmla="*/ 8 h 208"/>
                <a:gd name="T14" fmla="*/ 68 w 163"/>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208">
                  <a:moveTo>
                    <a:pt x="68" y="0"/>
                  </a:moveTo>
                  <a:cubicBezTo>
                    <a:pt x="10" y="16"/>
                    <a:pt x="10" y="16"/>
                    <a:pt x="10" y="16"/>
                  </a:cubicBezTo>
                  <a:cubicBezTo>
                    <a:pt x="4" y="16"/>
                    <a:pt x="0" y="22"/>
                    <a:pt x="0" y="28"/>
                  </a:cubicBezTo>
                  <a:cubicBezTo>
                    <a:pt x="38" y="184"/>
                    <a:pt x="38" y="184"/>
                    <a:pt x="38" y="184"/>
                  </a:cubicBezTo>
                  <a:cubicBezTo>
                    <a:pt x="38" y="184"/>
                    <a:pt x="59" y="208"/>
                    <a:pt x="163" y="184"/>
                  </a:cubicBezTo>
                  <a:cubicBezTo>
                    <a:pt x="148" y="24"/>
                    <a:pt x="148" y="24"/>
                    <a:pt x="148" y="24"/>
                  </a:cubicBezTo>
                  <a:cubicBezTo>
                    <a:pt x="149" y="18"/>
                    <a:pt x="141" y="8"/>
                    <a:pt x="135" y="8"/>
                  </a:cubicBezTo>
                  <a:lnTo>
                    <a:pt x="68" y="0"/>
                  </a:lnTo>
                  <a:close/>
                </a:path>
              </a:pathLst>
            </a:custGeom>
            <a:solidFill>
              <a:srgbClr val="7361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30" name="íṣḷï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60796A8-DE02-4AAD-A06C-324BE7A401AB}"/>
                </a:ext>
              </a:extLst>
            </p:cNvPr>
            <p:cNvSpPr/>
            <p:nvPr/>
          </p:nvSpPr>
          <p:spPr bwMode="auto">
            <a:xfrm>
              <a:off x="6210301" y="2971801"/>
              <a:ext cx="74613" cy="307975"/>
            </a:xfrm>
            <a:custGeom>
              <a:avLst/>
              <a:gdLst>
                <a:gd name="T0" fmla="*/ 13 w 14"/>
                <a:gd name="T1" fmla="*/ 53 h 58"/>
                <a:gd name="T2" fmla="*/ 0 w 14"/>
                <a:gd name="T3" fmla="*/ 0 h 58"/>
              </a:gdLst>
              <a:ahLst/>
              <a:cxnLst>
                <a:cxn ang="0">
                  <a:pos x="T0" y="T1"/>
                </a:cxn>
                <a:cxn ang="0">
                  <a:pos x="T2" y="T3"/>
                </a:cxn>
              </a:cxnLst>
              <a:rect l="0" t="0" r="r" b="b"/>
              <a:pathLst>
                <a:path w="14" h="58">
                  <a:moveTo>
                    <a:pt x="13" y="53"/>
                  </a:moveTo>
                  <a:cubicBezTo>
                    <a:pt x="14" y="58"/>
                    <a:pt x="1" y="0"/>
                    <a:pt x="0" y="0"/>
                  </a:cubicBezTo>
                </a:path>
              </a:pathLst>
            </a:custGeom>
            <a:noFill/>
            <a:ln w="15875" cap="flat">
              <a:solidFill>
                <a:srgbClr val="5E4C3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131" name="ïs1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1F426CF-0BE1-4B73-8F5B-B4CFDFF5FFDC}"/>
                </a:ext>
              </a:extLst>
            </p:cNvPr>
            <p:cNvSpPr/>
            <p:nvPr/>
          </p:nvSpPr>
          <p:spPr bwMode="auto">
            <a:xfrm>
              <a:off x="5821363" y="3449638"/>
              <a:ext cx="554038" cy="58738"/>
            </a:xfrm>
            <a:custGeom>
              <a:avLst/>
              <a:gdLst>
                <a:gd name="T0" fmla="*/ 99 w 104"/>
                <a:gd name="T1" fmla="*/ 11 h 11"/>
                <a:gd name="T2" fmla="*/ 0 w 104"/>
                <a:gd name="T3" fmla="*/ 11 h 11"/>
                <a:gd name="T4" fmla="*/ 0 w 104"/>
                <a:gd name="T5" fmla="*/ 0 h 11"/>
                <a:gd name="T6" fmla="*/ 99 w 104"/>
                <a:gd name="T7" fmla="*/ 0 h 11"/>
                <a:gd name="T8" fmla="*/ 104 w 104"/>
                <a:gd name="T9" fmla="*/ 5 h 11"/>
                <a:gd name="T10" fmla="*/ 104 w 104"/>
                <a:gd name="T11" fmla="*/ 5 h 11"/>
                <a:gd name="T12" fmla="*/ 99 w 10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4" h="11">
                  <a:moveTo>
                    <a:pt x="99" y="11"/>
                  </a:moveTo>
                  <a:cubicBezTo>
                    <a:pt x="0" y="11"/>
                    <a:pt x="0" y="11"/>
                    <a:pt x="0" y="11"/>
                  </a:cubicBezTo>
                  <a:cubicBezTo>
                    <a:pt x="0" y="0"/>
                    <a:pt x="0" y="0"/>
                    <a:pt x="0" y="0"/>
                  </a:cubicBezTo>
                  <a:cubicBezTo>
                    <a:pt x="99" y="0"/>
                    <a:pt x="99" y="0"/>
                    <a:pt x="99" y="0"/>
                  </a:cubicBezTo>
                  <a:cubicBezTo>
                    <a:pt x="102" y="0"/>
                    <a:pt x="104" y="2"/>
                    <a:pt x="104" y="5"/>
                  </a:cubicBezTo>
                  <a:cubicBezTo>
                    <a:pt x="104" y="5"/>
                    <a:pt x="104" y="5"/>
                    <a:pt x="104" y="5"/>
                  </a:cubicBezTo>
                  <a:cubicBezTo>
                    <a:pt x="104" y="8"/>
                    <a:pt x="102" y="11"/>
                    <a:pt x="99" y="11"/>
                  </a:cubicBezTo>
                  <a:close/>
                </a:path>
              </a:pathLst>
            </a:custGeom>
            <a:solidFill>
              <a:srgbClr val="9198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32" name="iṩḻi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7BE452B-9BE3-4B64-8BC2-6B6EAFD50C42}"/>
                </a:ext>
              </a:extLst>
            </p:cNvPr>
            <p:cNvSpPr/>
            <p:nvPr/>
          </p:nvSpPr>
          <p:spPr bwMode="auto">
            <a:xfrm>
              <a:off x="4922838" y="2865438"/>
              <a:ext cx="968375" cy="642938"/>
            </a:xfrm>
            <a:custGeom>
              <a:avLst/>
              <a:gdLst>
                <a:gd name="T0" fmla="*/ 182 w 182"/>
                <a:gd name="T1" fmla="*/ 121 h 121"/>
                <a:gd name="T2" fmla="*/ 44 w 182"/>
                <a:gd name="T3" fmla="*/ 121 h 121"/>
                <a:gd name="T4" fmla="*/ 28 w 182"/>
                <a:gd name="T5" fmla="*/ 109 h 121"/>
                <a:gd name="T6" fmla="*/ 1 w 182"/>
                <a:gd name="T7" fmla="*/ 12 h 121"/>
                <a:gd name="T8" fmla="*/ 10 w 182"/>
                <a:gd name="T9" fmla="*/ 0 h 121"/>
                <a:gd name="T10" fmla="*/ 142 w 182"/>
                <a:gd name="T11" fmla="*/ 0 h 121"/>
                <a:gd name="T12" fmla="*/ 153 w 182"/>
                <a:gd name="T13" fmla="*/ 8 h 121"/>
                <a:gd name="T14" fmla="*/ 182 w 182"/>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21">
                  <a:moveTo>
                    <a:pt x="182" y="121"/>
                  </a:moveTo>
                  <a:cubicBezTo>
                    <a:pt x="44" y="121"/>
                    <a:pt x="44" y="121"/>
                    <a:pt x="44" y="121"/>
                  </a:cubicBezTo>
                  <a:cubicBezTo>
                    <a:pt x="37" y="121"/>
                    <a:pt x="30" y="116"/>
                    <a:pt x="28" y="109"/>
                  </a:cubicBezTo>
                  <a:cubicBezTo>
                    <a:pt x="1" y="12"/>
                    <a:pt x="1" y="12"/>
                    <a:pt x="1" y="12"/>
                  </a:cubicBezTo>
                  <a:cubicBezTo>
                    <a:pt x="0" y="6"/>
                    <a:pt x="4" y="0"/>
                    <a:pt x="10" y="0"/>
                  </a:cubicBezTo>
                  <a:cubicBezTo>
                    <a:pt x="142" y="0"/>
                    <a:pt x="142" y="0"/>
                    <a:pt x="142" y="0"/>
                  </a:cubicBezTo>
                  <a:cubicBezTo>
                    <a:pt x="148" y="0"/>
                    <a:pt x="152" y="3"/>
                    <a:pt x="153" y="8"/>
                  </a:cubicBezTo>
                  <a:lnTo>
                    <a:pt x="182" y="121"/>
                  </a:lnTo>
                  <a:close/>
                </a:path>
              </a:pathLst>
            </a:custGeom>
            <a:solidFill>
              <a:srgbClr val="AFB4C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33" name="ísľí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CC1CDC8-C8C7-438E-9683-E48BB533D13D}"/>
                </a:ext>
              </a:extLst>
            </p:cNvPr>
            <p:cNvSpPr/>
            <p:nvPr/>
          </p:nvSpPr>
          <p:spPr bwMode="auto">
            <a:xfrm>
              <a:off x="5284788" y="3121026"/>
              <a:ext cx="133350" cy="133350"/>
            </a:xfrm>
            <a:prstGeom prst="ellipse">
              <a:avLst/>
            </a:pr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134" name="îš1í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754B455-DEEE-4AFC-982B-B799C61E6081}"/>
                </a:ext>
              </a:extLst>
            </p:cNvPr>
            <p:cNvSpPr/>
            <p:nvPr/>
          </p:nvSpPr>
          <p:spPr bwMode="auto">
            <a:xfrm>
              <a:off x="6662738" y="2690813"/>
              <a:ext cx="584200" cy="806450"/>
            </a:xfrm>
            <a:custGeom>
              <a:avLst/>
              <a:gdLst>
                <a:gd name="T0" fmla="*/ 0 w 110"/>
                <a:gd name="T1" fmla="*/ 28 h 152"/>
                <a:gd name="T2" fmla="*/ 68 w 110"/>
                <a:gd name="T3" fmla="*/ 143 h 152"/>
                <a:gd name="T4" fmla="*/ 88 w 110"/>
                <a:gd name="T5" fmla="*/ 151 h 152"/>
                <a:gd name="T6" fmla="*/ 88 w 110"/>
                <a:gd name="T7" fmla="*/ 151 h 152"/>
                <a:gd name="T8" fmla="*/ 104 w 110"/>
                <a:gd name="T9" fmla="*/ 120 h 152"/>
                <a:gd name="T10" fmla="*/ 47 w 110"/>
                <a:gd name="T11" fmla="*/ 1 h 152"/>
                <a:gd name="T12" fmla="*/ 0 w 110"/>
                <a:gd name="T13" fmla="*/ 28 h 152"/>
              </a:gdLst>
              <a:ahLst/>
              <a:cxnLst>
                <a:cxn ang="0">
                  <a:pos x="T0" y="T1"/>
                </a:cxn>
                <a:cxn ang="0">
                  <a:pos x="T2" y="T3"/>
                </a:cxn>
                <a:cxn ang="0">
                  <a:pos x="T4" y="T5"/>
                </a:cxn>
                <a:cxn ang="0">
                  <a:pos x="T6" y="T7"/>
                </a:cxn>
                <a:cxn ang="0">
                  <a:pos x="T8" y="T9"/>
                </a:cxn>
                <a:cxn ang="0">
                  <a:pos x="T10" y="T11"/>
                </a:cxn>
                <a:cxn ang="0">
                  <a:pos x="T12" y="T13"/>
                </a:cxn>
              </a:cxnLst>
              <a:rect l="0" t="0" r="r" b="b"/>
              <a:pathLst>
                <a:path w="110" h="152">
                  <a:moveTo>
                    <a:pt x="0" y="28"/>
                  </a:moveTo>
                  <a:cubicBezTo>
                    <a:pt x="0" y="28"/>
                    <a:pt x="32" y="92"/>
                    <a:pt x="68" y="143"/>
                  </a:cubicBezTo>
                  <a:cubicBezTo>
                    <a:pt x="72" y="149"/>
                    <a:pt x="81" y="152"/>
                    <a:pt x="88" y="151"/>
                  </a:cubicBezTo>
                  <a:cubicBezTo>
                    <a:pt x="88" y="151"/>
                    <a:pt x="88" y="151"/>
                    <a:pt x="88" y="151"/>
                  </a:cubicBezTo>
                  <a:cubicBezTo>
                    <a:pt x="104" y="151"/>
                    <a:pt x="110" y="133"/>
                    <a:pt x="104" y="120"/>
                  </a:cubicBezTo>
                  <a:cubicBezTo>
                    <a:pt x="104" y="120"/>
                    <a:pt x="54" y="2"/>
                    <a:pt x="47" y="1"/>
                  </a:cubicBezTo>
                  <a:cubicBezTo>
                    <a:pt x="46" y="0"/>
                    <a:pt x="0" y="28"/>
                    <a:pt x="0" y="28"/>
                  </a:cubicBezTo>
                  <a:close/>
                </a:path>
              </a:pathLst>
            </a:custGeom>
            <a:solidFill>
              <a:srgbClr val="7361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35" name="íš1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740A19E-2CE4-44EE-A111-F3469E5C9FED}"/>
                </a:ext>
              </a:extLst>
            </p:cNvPr>
            <p:cNvSpPr/>
            <p:nvPr/>
          </p:nvSpPr>
          <p:spPr bwMode="auto">
            <a:xfrm>
              <a:off x="6470651" y="3359151"/>
              <a:ext cx="144463" cy="149225"/>
            </a:xfrm>
            <a:custGeom>
              <a:avLst/>
              <a:gdLst>
                <a:gd name="T0" fmla="*/ 0 w 91"/>
                <a:gd name="T1" fmla="*/ 10 h 94"/>
                <a:gd name="T2" fmla="*/ 91 w 91"/>
                <a:gd name="T3" fmla="*/ 0 h 94"/>
                <a:gd name="T4" fmla="*/ 91 w 91"/>
                <a:gd name="T5" fmla="*/ 94 h 94"/>
                <a:gd name="T6" fmla="*/ 10 w 91"/>
                <a:gd name="T7" fmla="*/ 94 h 94"/>
                <a:gd name="T8" fmla="*/ 0 w 91"/>
                <a:gd name="T9" fmla="*/ 10 h 94"/>
              </a:gdLst>
              <a:ahLst/>
              <a:cxnLst>
                <a:cxn ang="0">
                  <a:pos x="T0" y="T1"/>
                </a:cxn>
                <a:cxn ang="0">
                  <a:pos x="T2" y="T3"/>
                </a:cxn>
                <a:cxn ang="0">
                  <a:pos x="T4" y="T5"/>
                </a:cxn>
                <a:cxn ang="0">
                  <a:pos x="T6" y="T7"/>
                </a:cxn>
                <a:cxn ang="0">
                  <a:pos x="T8" y="T9"/>
                </a:cxn>
              </a:cxnLst>
              <a:rect l="0" t="0" r="r" b="b"/>
              <a:pathLst>
                <a:path w="91" h="94">
                  <a:moveTo>
                    <a:pt x="0" y="10"/>
                  </a:moveTo>
                  <a:lnTo>
                    <a:pt x="91" y="0"/>
                  </a:lnTo>
                  <a:lnTo>
                    <a:pt x="91" y="94"/>
                  </a:lnTo>
                  <a:lnTo>
                    <a:pt x="10" y="94"/>
                  </a:lnTo>
                  <a:lnTo>
                    <a:pt x="0" y="10"/>
                  </a:lnTo>
                  <a:close/>
                </a:path>
              </a:pathLst>
            </a:custGeom>
            <a:solidFill>
              <a:srgbClr val="FFC9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36" name="íSļî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5218D6A-65C2-4AB5-9257-D479A7AFC9D0}"/>
                </a:ext>
              </a:extLst>
            </p:cNvPr>
            <p:cNvSpPr/>
            <p:nvPr/>
          </p:nvSpPr>
          <p:spPr bwMode="auto">
            <a:xfrm>
              <a:off x="6151563" y="3243263"/>
              <a:ext cx="357188" cy="265113"/>
            </a:xfrm>
            <a:custGeom>
              <a:avLst/>
              <a:gdLst>
                <a:gd name="T0" fmla="*/ 62 w 67"/>
                <a:gd name="T1" fmla="*/ 25 h 50"/>
                <a:gd name="T2" fmla="*/ 7 w 67"/>
                <a:gd name="T3" fmla="*/ 50 h 50"/>
                <a:gd name="T4" fmla="*/ 67 w 67"/>
                <a:gd name="T5" fmla="*/ 50 h 50"/>
                <a:gd name="T6" fmla="*/ 62 w 67"/>
                <a:gd name="T7" fmla="*/ 25 h 50"/>
              </a:gdLst>
              <a:ahLst/>
              <a:cxnLst>
                <a:cxn ang="0">
                  <a:pos x="T0" y="T1"/>
                </a:cxn>
                <a:cxn ang="0">
                  <a:pos x="T2" y="T3"/>
                </a:cxn>
                <a:cxn ang="0">
                  <a:pos x="T4" y="T5"/>
                </a:cxn>
                <a:cxn ang="0">
                  <a:pos x="T6" y="T7"/>
                </a:cxn>
              </a:cxnLst>
              <a:rect l="0" t="0" r="r" b="b"/>
              <a:pathLst>
                <a:path w="67" h="50">
                  <a:moveTo>
                    <a:pt x="62" y="25"/>
                  </a:moveTo>
                  <a:cubicBezTo>
                    <a:pt x="62" y="25"/>
                    <a:pt x="0" y="0"/>
                    <a:pt x="7" y="50"/>
                  </a:cubicBezTo>
                  <a:cubicBezTo>
                    <a:pt x="67" y="50"/>
                    <a:pt x="67" y="50"/>
                    <a:pt x="67" y="50"/>
                  </a:cubicBezTo>
                  <a:lnTo>
                    <a:pt x="62" y="25"/>
                  </a:lnTo>
                  <a:close/>
                </a:path>
              </a:pathLst>
            </a:custGeom>
            <a:solidFill>
              <a:srgbClr val="FFC9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37" name="ïṡlí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19C8022-A551-4C37-88EB-6DAC637E1816}"/>
                </a:ext>
              </a:extLst>
            </p:cNvPr>
            <p:cNvSpPr/>
            <p:nvPr/>
          </p:nvSpPr>
          <p:spPr bwMode="auto">
            <a:xfrm>
              <a:off x="6577013" y="3259138"/>
              <a:ext cx="669925" cy="260350"/>
            </a:xfrm>
            <a:custGeom>
              <a:avLst/>
              <a:gdLst>
                <a:gd name="T0" fmla="*/ 97 w 126"/>
                <a:gd name="T1" fmla="*/ 2 h 49"/>
                <a:gd name="T2" fmla="*/ 0 w 126"/>
                <a:gd name="T3" fmla="*/ 5 h 49"/>
                <a:gd name="T4" fmla="*/ 1 w 126"/>
                <a:gd name="T5" fmla="*/ 49 h 49"/>
                <a:gd name="T6" fmla="*/ 103 w 126"/>
                <a:gd name="T7" fmla="*/ 47 h 49"/>
                <a:gd name="T8" fmla="*/ 121 w 126"/>
                <a:gd name="T9" fmla="*/ 16 h 49"/>
                <a:gd name="T10" fmla="*/ 121 w 126"/>
                <a:gd name="T11" fmla="*/ 16 h 49"/>
                <a:gd name="T12" fmla="*/ 97 w 126"/>
                <a:gd name="T13" fmla="*/ 2 h 49"/>
              </a:gdLst>
              <a:ahLst/>
              <a:cxnLst>
                <a:cxn ang="0">
                  <a:pos x="T0" y="T1"/>
                </a:cxn>
                <a:cxn ang="0">
                  <a:pos x="T2" y="T3"/>
                </a:cxn>
                <a:cxn ang="0">
                  <a:pos x="T4" y="T5"/>
                </a:cxn>
                <a:cxn ang="0">
                  <a:pos x="T6" y="T7"/>
                </a:cxn>
                <a:cxn ang="0">
                  <a:pos x="T8" y="T9"/>
                </a:cxn>
                <a:cxn ang="0">
                  <a:pos x="T10" y="T11"/>
                </a:cxn>
                <a:cxn ang="0">
                  <a:pos x="T12" y="T13"/>
                </a:cxn>
              </a:cxnLst>
              <a:rect l="0" t="0" r="r" b="b"/>
              <a:pathLst>
                <a:path w="126" h="49">
                  <a:moveTo>
                    <a:pt x="97" y="2"/>
                  </a:moveTo>
                  <a:cubicBezTo>
                    <a:pt x="0" y="5"/>
                    <a:pt x="0" y="5"/>
                    <a:pt x="0" y="5"/>
                  </a:cubicBezTo>
                  <a:cubicBezTo>
                    <a:pt x="1" y="49"/>
                    <a:pt x="1" y="49"/>
                    <a:pt x="1" y="49"/>
                  </a:cubicBezTo>
                  <a:cubicBezTo>
                    <a:pt x="103" y="47"/>
                    <a:pt x="103" y="47"/>
                    <a:pt x="103" y="47"/>
                  </a:cubicBezTo>
                  <a:cubicBezTo>
                    <a:pt x="118" y="45"/>
                    <a:pt x="126" y="30"/>
                    <a:pt x="121" y="16"/>
                  </a:cubicBezTo>
                  <a:cubicBezTo>
                    <a:pt x="121" y="16"/>
                    <a:pt x="121" y="16"/>
                    <a:pt x="121" y="16"/>
                  </a:cubicBezTo>
                  <a:cubicBezTo>
                    <a:pt x="117" y="6"/>
                    <a:pt x="108" y="0"/>
                    <a:pt x="97" y="2"/>
                  </a:cubicBezTo>
                  <a:close/>
                </a:path>
              </a:pathLst>
            </a:custGeom>
            <a:solidFill>
              <a:srgbClr val="7361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38" name="îSļi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3E5BC47-D870-42B8-9E4D-A0E360EA2B16}"/>
                </a:ext>
              </a:extLst>
            </p:cNvPr>
            <p:cNvSpPr/>
            <p:nvPr/>
          </p:nvSpPr>
          <p:spPr bwMode="auto">
            <a:xfrm>
              <a:off x="6572251" y="2971801"/>
              <a:ext cx="328613" cy="387350"/>
            </a:xfrm>
            <a:custGeom>
              <a:avLst/>
              <a:gdLst>
                <a:gd name="T0" fmla="*/ 120 w 207"/>
                <a:gd name="T1" fmla="*/ 0 h 244"/>
                <a:gd name="T2" fmla="*/ 207 w 207"/>
                <a:gd name="T3" fmla="*/ 191 h 244"/>
                <a:gd name="T4" fmla="*/ 3 w 207"/>
                <a:gd name="T5" fmla="*/ 198 h 244"/>
                <a:gd name="T6" fmla="*/ 0 w 207"/>
                <a:gd name="T7" fmla="*/ 244 h 244"/>
              </a:gdLst>
              <a:ahLst/>
              <a:cxnLst>
                <a:cxn ang="0">
                  <a:pos x="T0" y="T1"/>
                </a:cxn>
                <a:cxn ang="0">
                  <a:pos x="T2" y="T3"/>
                </a:cxn>
                <a:cxn ang="0">
                  <a:pos x="T4" y="T5"/>
                </a:cxn>
                <a:cxn ang="0">
                  <a:pos x="T6" y="T7"/>
                </a:cxn>
              </a:cxnLst>
              <a:rect l="0" t="0" r="r" b="b"/>
              <a:pathLst>
                <a:path w="207" h="244">
                  <a:moveTo>
                    <a:pt x="120" y="0"/>
                  </a:moveTo>
                  <a:lnTo>
                    <a:pt x="207" y="191"/>
                  </a:lnTo>
                  <a:lnTo>
                    <a:pt x="3" y="198"/>
                  </a:lnTo>
                  <a:lnTo>
                    <a:pt x="0" y="244"/>
                  </a:lnTo>
                </a:path>
              </a:pathLst>
            </a:custGeom>
            <a:noFill/>
            <a:ln w="15875" cap="flat">
              <a:solidFill>
                <a:srgbClr val="5E4C3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139" name="ïşļî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6226343-9E2B-45EB-943F-C2C9D157B931}"/>
                </a:ext>
              </a:extLst>
            </p:cNvPr>
            <p:cNvSpPr/>
            <p:nvPr/>
          </p:nvSpPr>
          <p:spPr bwMode="auto">
            <a:xfrm>
              <a:off x="6900863" y="3275013"/>
              <a:ext cx="74613" cy="31750"/>
            </a:xfrm>
            <a:prstGeom prst="line">
              <a:avLst/>
            </a:prstGeom>
            <a:noFill/>
            <a:ln w="15875" cap="flat">
              <a:solidFill>
                <a:srgbClr val="5E4C3F"/>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cs typeface="+mn-ea"/>
                <a:sym typeface="+mn-lt"/>
              </a:endParaRPr>
            </a:p>
          </p:txBody>
        </p:sp>
        <p:sp>
          <p:nvSpPr>
            <p:cNvPr id="140" name="íṩ1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EF9FBEA-1DB5-4A0B-B277-2D06F11FC808}"/>
                </a:ext>
              </a:extLst>
            </p:cNvPr>
            <p:cNvSpPr/>
            <p:nvPr/>
          </p:nvSpPr>
          <p:spPr bwMode="auto">
            <a:xfrm>
              <a:off x="6013451" y="2058988"/>
              <a:ext cx="276225" cy="238125"/>
            </a:xfrm>
            <a:custGeom>
              <a:avLst/>
              <a:gdLst>
                <a:gd name="T0" fmla="*/ 30 w 52"/>
                <a:gd name="T1" fmla="*/ 0 h 45"/>
                <a:gd name="T2" fmla="*/ 30 w 52"/>
                <a:gd name="T3" fmla="*/ 45 h 45"/>
                <a:gd name="T4" fmla="*/ 52 w 52"/>
                <a:gd name="T5" fmla="*/ 5 h 45"/>
                <a:gd name="T6" fmla="*/ 30 w 52"/>
                <a:gd name="T7" fmla="*/ 0 h 45"/>
              </a:gdLst>
              <a:ahLst/>
              <a:cxnLst>
                <a:cxn ang="0">
                  <a:pos x="T0" y="T1"/>
                </a:cxn>
                <a:cxn ang="0">
                  <a:pos x="T2" y="T3"/>
                </a:cxn>
                <a:cxn ang="0">
                  <a:pos x="T4" y="T5"/>
                </a:cxn>
                <a:cxn ang="0">
                  <a:pos x="T6" y="T7"/>
                </a:cxn>
              </a:cxnLst>
              <a:rect l="0" t="0" r="r" b="b"/>
              <a:pathLst>
                <a:path w="52" h="45">
                  <a:moveTo>
                    <a:pt x="30" y="0"/>
                  </a:moveTo>
                  <a:cubicBezTo>
                    <a:pt x="29" y="1"/>
                    <a:pt x="0" y="11"/>
                    <a:pt x="30" y="45"/>
                  </a:cubicBezTo>
                  <a:cubicBezTo>
                    <a:pt x="52" y="5"/>
                    <a:pt x="52" y="5"/>
                    <a:pt x="52" y="5"/>
                  </a:cubicBez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41" name="îSl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0885D51-C4FC-4F1C-B693-B77CD9556FCA}"/>
                </a:ext>
              </a:extLst>
            </p:cNvPr>
            <p:cNvSpPr/>
            <p:nvPr/>
          </p:nvSpPr>
          <p:spPr bwMode="auto">
            <a:xfrm>
              <a:off x="6108701" y="1871663"/>
              <a:ext cx="563563" cy="388938"/>
            </a:xfrm>
            <a:custGeom>
              <a:avLst/>
              <a:gdLst>
                <a:gd name="T0" fmla="*/ 25 w 106"/>
                <a:gd name="T1" fmla="*/ 43 h 73"/>
                <a:gd name="T2" fmla="*/ 10 w 106"/>
                <a:gd name="T3" fmla="*/ 56 h 73"/>
                <a:gd name="T4" fmla="*/ 9 w 106"/>
                <a:gd name="T5" fmla="*/ 42 h 73"/>
                <a:gd name="T6" fmla="*/ 15 w 106"/>
                <a:gd name="T7" fmla="*/ 13 h 73"/>
                <a:gd name="T8" fmla="*/ 56 w 106"/>
                <a:gd name="T9" fmla="*/ 14 h 73"/>
                <a:gd name="T10" fmla="*/ 86 w 106"/>
                <a:gd name="T11" fmla="*/ 35 h 73"/>
                <a:gd name="T12" fmla="*/ 89 w 106"/>
                <a:gd name="T13" fmla="*/ 71 h 73"/>
                <a:gd name="T14" fmla="*/ 74 w 106"/>
                <a:gd name="T15" fmla="*/ 73 h 73"/>
                <a:gd name="T16" fmla="*/ 65 w 106"/>
                <a:gd name="T17" fmla="*/ 51 h 73"/>
                <a:gd name="T18" fmla="*/ 43 w 106"/>
                <a:gd name="T19" fmla="*/ 43 h 73"/>
                <a:gd name="T20" fmla="*/ 25 w 106"/>
                <a:gd name="T21" fmla="*/ 4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73">
                  <a:moveTo>
                    <a:pt x="25" y="43"/>
                  </a:moveTo>
                  <a:cubicBezTo>
                    <a:pt x="25" y="43"/>
                    <a:pt x="11" y="48"/>
                    <a:pt x="10" y="56"/>
                  </a:cubicBezTo>
                  <a:cubicBezTo>
                    <a:pt x="9" y="42"/>
                    <a:pt x="9" y="42"/>
                    <a:pt x="9" y="42"/>
                  </a:cubicBezTo>
                  <a:cubicBezTo>
                    <a:pt x="9" y="42"/>
                    <a:pt x="0" y="23"/>
                    <a:pt x="15" y="13"/>
                  </a:cubicBezTo>
                  <a:cubicBezTo>
                    <a:pt x="33" y="0"/>
                    <a:pt x="51" y="10"/>
                    <a:pt x="56" y="14"/>
                  </a:cubicBezTo>
                  <a:cubicBezTo>
                    <a:pt x="61" y="18"/>
                    <a:pt x="86" y="35"/>
                    <a:pt x="86" y="35"/>
                  </a:cubicBezTo>
                  <a:cubicBezTo>
                    <a:pt x="86" y="35"/>
                    <a:pt x="106" y="41"/>
                    <a:pt x="89" y="71"/>
                  </a:cubicBezTo>
                  <a:cubicBezTo>
                    <a:pt x="74" y="73"/>
                    <a:pt x="74" y="73"/>
                    <a:pt x="74" y="73"/>
                  </a:cubicBezTo>
                  <a:cubicBezTo>
                    <a:pt x="65" y="51"/>
                    <a:pt x="65" y="51"/>
                    <a:pt x="65" y="51"/>
                  </a:cubicBezTo>
                  <a:cubicBezTo>
                    <a:pt x="43" y="43"/>
                    <a:pt x="43" y="43"/>
                    <a:pt x="43" y="43"/>
                  </a:cubicBezTo>
                  <a:lnTo>
                    <a:pt x="25"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42" name="iṧļi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727D2EE-E88F-418C-A1E8-7F9D9F70A14A}"/>
                </a:ext>
              </a:extLst>
            </p:cNvPr>
            <p:cNvSpPr/>
            <p:nvPr/>
          </p:nvSpPr>
          <p:spPr bwMode="auto">
            <a:xfrm>
              <a:off x="6135688" y="2265363"/>
              <a:ext cx="153988" cy="158750"/>
            </a:xfrm>
            <a:custGeom>
              <a:avLst/>
              <a:gdLst>
                <a:gd name="T0" fmla="*/ 27 w 29"/>
                <a:gd name="T1" fmla="*/ 12 h 30"/>
                <a:gd name="T2" fmla="*/ 17 w 29"/>
                <a:gd name="T3" fmla="*/ 28 h 30"/>
                <a:gd name="T4" fmla="*/ 1 w 29"/>
                <a:gd name="T5" fmla="*/ 17 h 30"/>
                <a:gd name="T6" fmla="*/ 12 w 29"/>
                <a:gd name="T7" fmla="*/ 2 h 30"/>
                <a:gd name="T8" fmla="*/ 27 w 29"/>
                <a:gd name="T9" fmla="*/ 12 h 30"/>
              </a:gdLst>
              <a:ahLst/>
              <a:cxnLst>
                <a:cxn ang="0">
                  <a:pos x="T0" y="T1"/>
                </a:cxn>
                <a:cxn ang="0">
                  <a:pos x="T2" y="T3"/>
                </a:cxn>
                <a:cxn ang="0">
                  <a:pos x="T4" y="T5"/>
                </a:cxn>
                <a:cxn ang="0">
                  <a:pos x="T6" y="T7"/>
                </a:cxn>
                <a:cxn ang="0">
                  <a:pos x="T8" y="T9"/>
                </a:cxn>
              </a:cxnLst>
              <a:rect l="0" t="0" r="r" b="b"/>
              <a:pathLst>
                <a:path w="29" h="30">
                  <a:moveTo>
                    <a:pt x="27" y="12"/>
                  </a:moveTo>
                  <a:cubicBezTo>
                    <a:pt x="29" y="20"/>
                    <a:pt x="24" y="27"/>
                    <a:pt x="17" y="28"/>
                  </a:cubicBezTo>
                  <a:cubicBezTo>
                    <a:pt x="9" y="30"/>
                    <a:pt x="2" y="25"/>
                    <a:pt x="1" y="17"/>
                  </a:cubicBezTo>
                  <a:cubicBezTo>
                    <a:pt x="0" y="10"/>
                    <a:pt x="5" y="3"/>
                    <a:pt x="12" y="2"/>
                  </a:cubicBezTo>
                  <a:cubicBezTo>
                    <a:pt x="19" y="0"/>
                    <a:pt x="26" y="5"/>
                    <a:pt x="27" y="12"/>
                  </a:cubicBezTo>
                  <a:close/>
                </a:path>
              </a:pathLst>
            </a:custGeom>
            <a:solidFill>
              <a:srgbClr val="EFB2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43" name="ï$ļi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188C407-65B9-4B60-849B-C4641F370DA9}"/>
                </a:ext>
              </a:extLst>
            </p:cNvPr>
            <p:cNvSpPr/>
            <p:nvPr/>
          </p:nvSpPr>
          <p:spPr bwMode="auto">
            <a:xfrm>
              <a:off x="6321426" y="2376488"/>
              <a:ext cx="276225" cy="388938"/>
            </a:xfrm>
            <a:custGeom>
              <a:avLst/>
              <a:gdLst>
                <a:gd name="T0" fmla="*/ 0 w 52"/>
                <a:gd name="T1" fmla="*/ 12 h 73"/>
                <a:gd name="T2" fmla="*/ 10 w 52"/>
                <a:gd name="T3" fmla="*/ 59 h 73"/>
                <a:gd name="T4" fmla="*/ 33 w 52"/>
                <a:gd name="T5" fmla="*/ 70 h 73"/>
                <a:gd name="T6" fmla="*/ 33 w 52"/>
                <a:gd name="T7" fmla="*/ 70 h 73"/>
                <a:gd name="T8" fmla="*/ 51 w 52"/>
                <a:gd name="T9" fmla="*/ 51 h 73"/>
                <a:gd name="T10" fmla="*/ 42 w 52"/>
                <a:gd name="T11" fmla="*/ 0 h 73"/>
                <a:gd name="T12" fmla="*/ 0 w 52"/>
                <a:gd name="T13" fmla="*/ 12 h 73"/>
              </a:gdLst>
              <a:ahLst/>
              <a:cxnLst>
                <a:cxn ang="0">
                  <a:pos x="T0" y="T1"/>
                </a:cxn>
                <a:cxn ang="0">
                  <a:pos x="T2" y="T3"/>
                </a:cxn>
                <a:cxn ang="0">
                  <a:pos x="T4" y="T5"/>
                </a:cxn>
                <a:cxn ang="0">
                  <a:pos x="T6" y="T7"/>
                </a:cxn>
                <a:cxn ang="0">
                  <a:pos x="T8" y="T9"/>
                </a:cxn>
                <a:cxn ang="0">
                  <a:pos x="T10" y="T11"/>
                </a:cxn>
                <a:cxn ang="0">
                  <a:pos x="T12" y="T13"/>
                </a:cxn>
              </a:cxnLst>
              <a:rect l="0" t="0" r="r" b="b"/>
              <a:pathLst>
                <a:path w="52" h="73">
                  <a:moveTo>
                    <a:pt x="0" y="12"/>
                  </a:moveTo>
                  <a:cubicBezTo>
                    <a:pt x="10" y="59"/>
                    <a:pt x="10" y="59"/>
                    <a:pt x="10" y="59"/>
                  </a:cubicBezTo>
                  <a:cubicBezTo>
                    <a:pt x="12" y="73"/>
                    <a:pt x="21" y="72"/>
                    <a:pt x="33" y="70"/>
                  </a:cubicBezTo>
                  <a:cubicBezTo>
                    <a:pt x="33" y="70"/>
                    <a:pt x="33" y="70"/>
                    <a:pt x="33" y="70"/>
                  </a:cubicBezTo>
                  <a:cubicBezTo>
                    <a:pt x="44" y="68"/>
                    <a:pt x="52" y="63"/>
                    <a:pt x="51" y="51"/>
                  </a:cubicBezTo>
                  <a:cubicBezTo>
                    <a:pt x="42" y="0"/>
                    <a:pt x="42" y="0"/>
                    <a:pt x="42" y="0"/>
                  </a:cubicBezTo>
                  <a:lnTo>
                    <a:pt x="0" y="12"/>
                  </a:lnTo>
                  <a:close/>
                </a:path>
              </a:pathLst>
            </a:custGeom>
            <a:solidFill>
              <a:srgbClr val="FFC9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44" name="i$1i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9F86B31-67AB-496A-9B6D-5B3B08AF8346}"/>
                </a:ext>
              </a:extLst>
            </p:cNvPr>
            <p:cNvSpPr/>
            <p:nvPr/>
          </p:nvSpPr>
          <p:spPr bwMode="auto">
            <a:xfrm>
              <a:off x="6332538" y="2424113"/>
              <a:ext cx="196850" cy="203200"/>
            </a:xfrm>
            <a:custGeom>
              <a:avLst/>
              <a:gdLst>
                <a:gd name="T0" fmla="*/ 5 w 37"/>
                <a:gd name="T1" fmla="*/ 38 h 38"/>
                <a:gd name="T2" fmla="*/ 35 w 37"/>
                <a:gd name="T3" fmla="*/ 0 h 38"/>
                <a:gd name="T4" fmla="*/ 0 w 37"/>
                <a:gd name="T5" fmla="*/ 13 h 38"/>
                <a:gd name="T6" fmla="*/ 5 w 37"/>
                <a:gd name="T7" fmla="*/ 38 h 38"/>
              </a:gdLst>
              <a:ahLst/>
              <a:cxnLst>
                <a:cxn ang="0">
                  <a:pos x="T0" y="T1"/>
                </a:cxn>
                <a:cxn ang="0">
                  <a:pos x="T2" y="T3"/>
                </a:cxn>
                <a:cxn ang="0">
                  <a:pos x="T4" y="T5"/>
                </a:cxn>
                <a:cxn ang="0">
                  <a:pos x="T6" y="T7"/>
                </a:cxn>
              </a:cxnLst>
              <a:rect l="0" t="0" r="r" b="b"/>
              <a:pathLst>
                <a:path w="37" h="38">
                  <a:moveTo>
                    <a:pt x="5" y="38"/>
                  </a:moveTo>
                  <a:cubicBezTo>
                    <a:pt x="5" y="38"/>
                    <a:pt x="37" y="24"/>
                    <a:pt x="35" y="0"/>
                  </a:cubicBezTo>
                  <a:cubicBezTo>
                    <a:pt x="0" y="13"/>
                    <a:pt x="0" y="13"/>
                    <a:pt x="0" y="13"/>
                  </a:cubicBezTo>
                  <a:lnTo>
                    <a:pt x="5" y="38"/>
                  </a:lnTo>
                  <a:close/>
                </a:path>
              </a:pathLst>
            </a:custGeom>
            <a:solidFill>
              <a:srgbClr val="DD9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45" name="íṣļí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355133A-5460-4530-B3B2-98807464B6F7}"/>
                </a:ext>
              </a:extLst>
            </p:cNvPr>
            <p:cNvSpPr/>
            <p:nvPr/>
          </p:nvSpPr>
          <p:spPr bwMode="auto">
            <a:xfrm>
              <a:off x="6140451" y="2005013"/>
              <a:ext cx="415925" cy="547688"/>
            </a:xfrm>
            <a:custGeom>
              <a:avLst/>
              <a:gdLst>
                <a:gd name="T0" fmla="*/ 56 w 78"/>
                <a:gd name="T1" fmla="*/ 97 h 103"/>
                <a:gd name="T2" fmla="*/ 41 w 78"/>
                <a:gd name="T3" fmla="*/ 100 h 103"/>
                <a:gd name="T4" fmla="*/ 8 w 78"/>
                <a:gd name="T5" fmla="*/ 76 h 103"/>
                <a:gd name="T6" fmla="*/ 3 w 78"/>
                <a:gd name="T7" fmla="*/ 41 h 103"/>
                <a:gd name="T8" fmla="*/ 29 w 78"/>
                <a:gd name="T9" fmla="*/ 3 h 103"/>
                <a:gd name="T10" fmla="*/ 29 w 78"/>
                <a:gd name="T11" fmla="*/ 3 h 103"/>
                <a:gd name="T12" fmla="*/ 71 w 78"/>
                <a:gd name="T13" fmla="*/ 29 h 103"/>
                <a:gd name="T14" fmla="*/ 76 w 78"/>
                <a:gd name="T15" fmla="*/ 70 h 103"/>
                <a:gd name="T16" fmla="*/ 56 w 78"/>
                <a:gd name="T17" fmla="*/ 9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03">
                  <a:moveTo>
                    <a:pt x="56" y="97"/>
                  </a:moveTo>
                  <a:cubicBezTo>
                    <a:pt x="41" y="100"/>
                    <a:pt x="41" y="100"/>
                    <a:pt x="41" y="100"/>
                  </a:cubicBezTo>
                  <a:cubicBezTo>
                    <a:pt x="25" y="103"/>
                    <a:pt x="11" y="92"/>
                    <a:pt x="8" y="76"/>
                  </a:cubicBezTo>
                  <a:cubicBezTo>
                    <a:pt x="3" y="41"/>
                    <a:pt x="3" y="41"/>
                    <a:pt x="3" y="41"/>
                  </a:cubicBezTo>
                  <a:cubicBezTo>
                    <a:pt x="0" y="23"/>
                    <a:pt x="12" y="6"/>
                    <a:pt x="29" y="3"/>
                  </a:cubicBezTo>
                  <a:cubicBezTo>
                    <a:pt x="29" y="3"/>
                    <a:pt x="29" y="3"/>
                    <a:pt x="29" y="3"/>
                  </a:cubicBezTo>
                  <a:cubicBezTo>
                    <a:pt x="47" y="0"/>
                    <a:pt x="67" y="11"/>
                    <a:pt x="71" y="29"/>
                  </a:cubicBezTo>
                  <a:cubicBezTo>
                    <a:pt x="76" y="70"/>
                    <a:pt x="76" y="70"/>
                    <a:pt x="76" y="70"/>
                  </a:cubicBezTo>
                  <a:cubicBezTo>
                    <a:pt x="78" y="83"/>
                    <a:pt x="69" y="95"/>
                    <a:pt x="56" y="97"/>
                  </a:cubicBezTo>
                  <a:close/>
                </a:path>
              </a:pathLst>
            </a:custGeom>
            <a:solidFill>
              <a:srgbClr val="FFC9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46" name="íṡļï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58F2022-D5E7-472B-9871-BE1E6E2F3AF0}"/>
                </a:ext>
              </a:extLst>
            </p:cNvPr>
            <p:cNvSpPr/>
            <p:nvPr/>
          </p:nvSpPr>
          <p:spPr bwMode="auto">
            <a:xfrm>
              <a:off x="6262688" y="2344738"/>
              <a:ext cx="33338" cy="47625"/>
            </a:xfrm>
            <a:custGeom>
              <a:avLst/>
              <a:gdLst>
                <a:gd name="T0" fmla="*/ 0 w 6"/>
                <a:gd name="T1" fmla="*/ 0 h 9"/>
                <a:gd name="T2" fmla="*/ 0 w 6"/>
                <a:gd name="T3" fmla="*/ 7 h 9"/>
                <a:gd name="T4" fmla="*/ 3 w 6"/>
                <a:gd name="T5" fmla="*/ 9 h 9"/>
                <a:gd name="T6" fmla="*/ 6 w 6"/>
                <a:gd name="T7" fmla="*/ 9 h 9"/>
              </a:gdLst>
              <a:ahLst/>
              <a:cxnLst>
                <a:cxn ang="0">
                  <a:pos x="T0" y="T1"/>
                </a:cxn>
                <a:cxn ang="0">
                  <a:pos x="T2" y="T3"/>
                </a:cxn>
                <a:cxn ang="0">
                  <a:pos x="T4" y="T5"/>
                </a:cxn>
                <a:cxn ang="0">
                  <a:pos x="T6" y="T7"/>
                </a:cxn>
              </a:cxnLst>
              <a:rect l="0" t="0" r="r" b="b"/>
              <a:pathLst>
                <a:path w="6" h="9">
                  <a:moveTo>
                    <a:pt x="0" y="0"/>
                  </a:moveTo>
                  <a:cubicBezTo>
                    <a:pt x="0" y="7"/>
                    <a:pt x="0" y="7"/>
                    <a:pt x="0" y="7"/>
                  </a:cubicBezTo>
                  <a:cubicBezTo>
                    <a:pt x="0" y="8"/>
                    <a:pt x="1" y="9"/>
                    <a:pt x="3" y="9"/>
                  </a:cubicBezTo>
                  <a:cubicBezTo>
                    <a:pt x="6" y="9"/>
                    <a:pt x="6" y="9"/>
                    <a:pt x="6" y="9"/>
                  </a:cubicBezTo>
                </a:path>
              </a:pathLst>
            </a:custGeom>
            <a:noFill/>
            <a:ln w="11113" cap="rnd">
              <a:solidFill>
                <a:srgbClr val="131314"/>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147" name="ïṣli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6FD169C-D849-4A10-A20F-3184204B5BBA}"/>
                </a:ext>
              </a:extLst>
            </p:cNvPr>
            <p:cNvSpPr/>
            <p:nvPr/>
          </p:nvSpPr>
          <p:spPr bwMode="auto">
            <a:xfrm>
              <a:off x="6305551" y="2206626"/>
              <a:ext cx="85725" cy="38100"/>
            </a:xfrm>
            <a:custGeom>
              <a:avLst/>
              <a:gdLst>
                <a:gd name="T0" fmla="*/ 8 w 16"/>
                <a:gd name="T1" fmla="*/ 0 h 7"/>
                <a:gd name="T2" fmla="*/ 1 w 16"/>
                <a:gd name="T3" fmla="*/ 4 h 7"/>
                <a:gd name="T4" fmla="*/ 8 w 16"/>
                <a:gd name="T5" fmla="*/ 7 h 7"/>
                <a:gd name="T6" fmla="*/ 16 w 16"/>
                <a:gd name="T7" fmla="*/ 3 h 7"/>
                <a:gd name="T8" fmla="*/ 8 w 16"/>
                <a:gd name="T9" fmla="*/ 0 h 7"/>
              </a:gdLst>
              <a:ahLst/>
              <a:cxnLst>
                <a:cxn ang="0">
                  <a:pos x="T0" y="T1"/>
                </a:cxn>
                <a:cxn ang="0">
                  <a:pos x="T2" y="T3"/>
                </a:cxn>
                <a:cxn ang="0">
                  <a:pos x="T4" y="T5"/>
                </a:cxn>
                <a:cxn ang="0">
                  <a:pos x="T6" y="T7"/>
                </a:cxn>
                <a:cxn ang="0">
                  <a:pos x="T8" y="T9"/>
                </a:cxn>
              </a:cxnLst>
              <a:rect l="0" t="0" r="r" b="b"/>
              <a:pathLst>
                <a:path w="16" h="7">
                  <a:moveTo>
                    <a:pt x="8" y="0"/>
                  </a:moveTo>
                  <a:cubicBezTo>
                    <a:pt x="8" y="0"/>
                    <a:pt x="0" y="1"/>
                    <a:pt x="1" y="4"/>
                  </a:cubicBezTo>
                  <a:cubicBezTo>
                    <a:pt x="1" y="4"/>
                    <a:pt x="1" y="7"/>
                    <a:pt x="8" y="7"/>
                  </a:cubicBezTo>
                  <a:cubicBezTo>
                    <a:pt x="14" y="6"/>
                    <a:pt x="16" y="6"/>
                    <a:pt x="16" y="3"/>
                  </a:cubicBezTo>
                  <a:cubicBezTo>
                    <a:pt x="16" y="0"/>
                    <a:pt x="11" y="0"/>
                    <a:pt x="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48" name="íşlï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99D57B2-3108-4B1E-B8D3-B8953C04651F}"/>
                </a:ext>
              </a:extLst>
            </p:cNvPr>
            <p:cNvSpPr/>
            <p:nvPr/>
          </p:nvSpPr>
          <p:spPr bwMode="auto">
            <a:xfrm>
              <a:off x="6167438" y="2249488"/>
              <a:ext cx="69850" cy="42863"/>
            </a:xfrm>
            <a:custGeom>
              <a:avLst/>
              <a:gdLst>
                <a:gd name="T0" fmla="*/ 6 w 13"/>
                <a:gd name="T1" fmla="*/ 1 h 8"/>
                <a:gd name="T2" fmla="*/ 13 w 13"/>
                <a:gd name="T3" fmla="*/ 3 h 8"/>
                <a:gd name="T4" fmla="*/ 8 w 13"/>
                <a:gd name="T5" fmla="*/ 7 h 8"/>
                <a:gd name="T6" fmla="*/ 0 w 13"/>
                <a:gd name="T7" fmla="*/ 6 h 8"/>
                <a:gd name="T8" fmla="*/ 6 w 13"/>
                <a:gd name="T9" fmla="*/ 1 h 8"/>
              </a:gdLst>
              <a:ahLst/>
              <a:cxnLst>
                <a:cxn ang="0">
                  <a:pos x="T0" y="T1"/>
                </a:cxn>
                <a:cxn ang="0">
                  <a:pos x="T2" y="T3"/>
                </a:cxn>
                <a:cxn ang="0">
                  <a:pos x="T4" y="T5"/>
                </a:cxn>
                <a:cxn ang="0">
                  <a:pos x="T6" y="T7"/>
                </a:cxn>
                <a:cxn ang="0">
                  <a:pos x="T8" y="T9"/>
                </a:cxn>
              </a:cxnLst>
              <a:rect l="0" t="0" r="r" b="b"/>
              <a:pathLst>
                <a:path w="13" h="8">
                  <a:moveTo>
                    <a:pt x="6" y="1"/>
                  </a:moveTo>
                  <a:cubicBezTo>
                    <a:pt x="6" y="1"/>
                    <a:pt x="12" y="0"/>
                    <a:pt x="13" y="3"/>
                  </a:cubicBezTo>
                  <a:cubicBezTo>
                    <a:pt x="13" y="3"/>
                    <a:pt x="13" y="6"/>
                    <a:pt x="8" y="7"/>
                  </a:cubicBezTo>
                  <a:cubicBezTo>
                    <a:pt x="3" y="8"/>
                    <a:pt x="1" y="8"/>
                    <a:pt x="0" y="6"/>
                  </a:cubicBezTo>
                  <a:cubicBezTo>
                    <a:pt x="0" y="3"/>
                    <a:pt x="3" y="2"/>
                    <a:pt x="6"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49" name="îśḷi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B15360E-EE38-4FFB-814D-EE421AA0980C}"/>
                </a:ext>
              </a:extLst>
            </p:cNvPr>
            <p:cNvSpPr/>
            <p:nvPr/>
          </p:nvSpPr>
          <p:spPr bwMode="auto">
            <a:xfrm>
              <a:off x="6327776" y="2292351"/>
              <a:ext cx="25400" cy="31750"/>
            </a:xfrm>
            <a:custGeom>
              <a:avLst/>
              <a:gdLst>
                <a:gd name="T0" fmla="*/ 0 w 5"/>
                <a:gd name="T1" fmla="*/ 4 h 6"/>
                <a:gd name="T2" fmla="*/ 3 w 5"/>
                <a:gd name="T3" fmla="*/ 6 h 6"/>
                <a:gd name="T4" fmla="*/ 5 w 5"/>
                <a:gd name="T5" fmla="*/ 3 h 6"/>
                <a:gd name="T6" fmla="*/ 2 w 5"/>
                <a:gd name="T7" fmla="*/ 1 h 6"/>
                <a:gd name="T8" fmla="*/ 0 w 5"/>
                <a:gd name="T9" fmla="*/ 4 h 6"/>
              </a:gdLst>
              <a:ahLst/>
              <a:cxnLst>
                <a:cxn ang="0">
                  <a:pos x="T0" y="T1"/>
                </a:cxn>
                <a:cxn ang="0">
                  <a:pos x="T2" y="T3"/>
                </a:cxn>
                <a:cxn ang="0">
                  <a:pos x="T4" y="T5"/>
                </a:cxn>
                <a:cxn ang="0">
                  <a:pos x="T6" y="T7"/>
                </a:cxn>
                <a:cxn ang="0">
                  <a:pos x="T8" y="T9"/>
                </a:cxn>
              </a:cxnLst>
              <a:rect l="0" t="0" r="r" b="b"/>
              <a:pathLst>
                <a:path w="5" h="6">
                  <a:moveTo>
                    <a:pt x="0" y="4"/>
                  </a:moveTo>
                  <a:cubicBezTo>
                    <a:pt x="0" y="5"/>
                    <a:pt x="2" y="6"/>
                    <a:pt x="3" y="6"/>
                  </a:cubicBezTo>
                  <a:cubicBezTo>
                    <a:pt x="4" y="6"/>
                    <a:pt x="5" y="4"/>
                    <a:pt x="5" y="3"/>
                  </a:cubicBezTo>
                  <a:cubicBezTo>
                    <a:pt x="5" y="1"/>
                    <a:pt x="3" y="0"/>
                    <a:pt x="2" y="1"/>
                  </a:cubicBezTo>
                  <a:cubicBezTo>
                    <a:pt x="0" y="1"/>
                    <a:pt x="0" y="2"/>
                    <a:pt x="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50" name="íṣḻï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61C2454-CE2D-47A0-A67E-E0F684ABFD5F}"/>
                </a:ext>
              </a:extLst>
            </p:cNvPr>
            <p:cNvSpPr/>
            <p:nvPr/>
          </p:nvSpPr>
          <p:spPr bwMode="auto">
            <a:xfrm>
              <a:off x="6199188" y="2312988"/>
              <a:ext cx="31750" cy="31750"/>
            </a:xfrm>
            <a:custGeom>
              <a:avLst/>
              <a:gdLst>
                <a:gd name="T0" fmla="*/ 0 w 6"/>
                <a:gd name="T1" fmla="*/ 3 h 6"/>
                <a:gd name="T2" fmla="*/ 3 w 6"/>
                <a:gd name="T3" fmla="*/ 5 h 6"/>
                <a:gd name="T4" fmla="*/ 5 w 6"/>
                <a:gd name="T5" fmla="*/ 2 h 6"/>
                <a:gd name="T6" fmla="*/ 2 w 6"/>
                <a:gd name="T7" fmla="*/ 0 h 6"/>
                <a:gd name="T8" fmla="*/ 0 w 6"/>
                <a:gd name="T9" fmla="*/ 3 h 6"/>
              </a:gdLst>
              <a:ahLst/>
              <a:cxnLst>
                <a:cxn ang="0">
                  <a:pos x="T0" y="T1"/>
                </a:cxn>
                <a:cxn ang="0">
                  <a:pos x="T2" y="T3"/>
                </a:cxn>
                <a:cxn ang="0">
                  <a:pos x="T4" y="T5"/>
                </a:cxn>
                <a:cxn ang="0">
                  <a:pos x="T6" y="T7"/>
                </a:cxn>
                <a:cxn ang="0">
                  <a:pos x="T8" y="T9"/>
                </a:cxn>
              </a:cxnLst>
              <a:rect l="0" t="0" r="r" b="b"/>
              <a:pathLst>
                <a:path w="6" h="6">
                  <a:moveTo>
                    <a:pt x="0" y="3"/>
                  </a:moveTo>
                  <a:cubicBezTo>
                    <a:pt x="0" y="5"/>
                    <a:pt x="2" y="6"/>
                    <a:pt x="3" y="5"/>
                  </a:cubicBezTo>
                  <a:cubicBezTo>
                    <a:pt x="5" y="5"/>
                    <a:pt x="6" y="4"/>
                    <a:pt x="5" y="2"/>
                  </a:cubicBezTo>
                  <a:cubicBezTo>
                    <a:pt x="5" y="1"/>
                    <a:pt x="4" y="0"/>
                    <a:pt x="2" y="0"/>
                  </a:cubicBezTo>
                  <a:cubicBezTo>
                    <a:pt x="1" y="0"/>
                    <a:pt x="0" y="2"/>
                    <a:pt x="0"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51" name="ïŝľî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2015862-E523-4527-8169-E283E8C4A5F4}"/>
                </a:ext>
              </a:extLst>
            </p:cNvPr>
            <p:cNvSpPr/>
            <p:nvPr/>
          </p:nvSpPr>
          <p:spPr bwMode="auto">
            <a:xfrm>
              <a:off x="6237288" y="2403476"/>
              <a:ext cx="142875" cy="42863"/>
            </a:xfrm>
            <a:custGeom>
              <a:avLst/>
              <a:gdLst>
                <a:gd name="T0" fmla="*/ 0 w 27"/>
                <a:gd name="T1" fmla="*/ 8 h 8"/>
                <a:gd name="T2" fmla="*/ 1 w 27"/>
                <a:gd name="T3" fmla="*/ 3 h 8"/>
                <a:gd name="T4" fmla="*/ 6 w 27"/>
                <a:gd name="T5" fmla="*/ 1 h 8"/>
                <a:gd name="T6" fmla="*/ 19 w 27"/>
                <a:gd name="T7" fmla="*/ 0 h 8"/>
                <a:gd name="T8" fmla="*/ 23 w 27"/>
                <a:gd name="T9" fmla="*/ 1 h 8"/>
                <a:gd name="T10" fmla="*/ 27 w 27"/>
                <a:gd name="T11" fmla="*/ 6 h 8"/>
                <a:gd name="T12" fmla="*/ 0 w 2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0" y="8"/>
                  </a:moveTo>
                  <a:cubicBezTo>
                    <a:pt x="1" y="3"/>
                    <a:pt x="1" y="3"/>
                    <a:pt x="1" y="3"/>
                  </a:cubicBezTo>
                  <a:cubicBezTo>
                    <a:pt x="2" y="2"/>
                    <a:pt x="4" y="1"/>
                    <a:pt x="6" y="1"/>
                  </a:cubicBezTo>
                  <a:cubicBezTo>
                    <a:pt x="19" y="0"/>
                    <a:pt x="19" y="0"/>
                    <a:pt x="19" y="0"/>
                  </a:cubicBezTo>
                  <a:cubicBezTo>
                    <a:pt x="20" y="0"/>
                    <a:pt x="22" y="0"/>
                    <a:pt x="23" y="1"/>
                  </a:cubicBezTo>
                  <a:cubicBezTo>
                    <a:pt x="27" y="6"/>
                    <a:pt x="27" y="6"/>
                    <a:pt x="27" y="6"/>
                  </a:cubicBez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52" name="ïšļí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53F3667-5513-4EF9-89CC-2007C0F641DC}"/>
                </a:ext>
              </a:extLst>
            </p:cNvPr>
            <p:cNvSpPr/>
            <p:nvPr/>
          </p:nvSpPr>
          <p:spPr bwMode="auto">
            <a:xfrm>
              <a:off x="6237288" y="1993901"/>
              <a:ext cx="303213" cy="298450"/>
            </a:xfrm>
            <a:custGeom>
              <a:avLst/>
              <a:gdLst>
                <a:gd name="T0" fmla="*/ 46 w 57"/>
                <a:gd name="T1" fmla="*/ 56 h 56"/>
                <a:gd name="T2" fmla="*/ 39 w 57"/>
                <a:gd name="T3" fmla="*/ 31 h 56"/>
                <a:gd name="T4" fmla="*/ 0 w 57"/>
                <a:gd name="T5" fmla="*/ 15 h 56"/>
                <a:gd name="T6" fmla="*/ 14 w 57"/>
                <a:gd name="T7" fmla="*/ 0 h 56"/>
                <a:gd name="T8" fmla="*/ 46 w 57"/>
                <a:gd name="T9" fmla="*/ 5 h 56"/>
                <a:gd name="T10" fmla="*/ 57 w 57"/>
                <a:gd name="T11" fmla="*/ 26 h 56"/>
                <a:gd name="T12" fmla="*/ 56 w 57"/>
                <a:gd name="T13" fmla="*/ 44 h 56"/>
                <a:gd name="T14" fmla="*/ 46 w 57"/>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6">
                  <a:moveTo>
                    <a:pt x="46" y="56"/>
                  </a:moveTo>
                  <a:cubicBezTo>
                    <a:pt x="46" y="56"/>
                    <a:pt x="33" y="55"/>
                    <a:pt x="39" y="31"/>
                  </a:cubicBezTo>
                  <a:cubicBezTo>
                    <a:pt x="39" y="31"/>
                    <a:pt x="8" y="37"/>
                    <a:pt x="0" y="15"/>
                  </a:cubicBezTo>
                  <a:cubicBezTo>
                    <a:pt x="14" y="0"/>
                    <a:pt x="14" y="0"/>
                    <a:pt x="14" y="0"/>
                  </a:cubicBezTo>
                  <a:cubicBezTo>
                    <a:pt x="46" y="5"/>
                    <a:pt x="46" y="5"/>
                    <a:pt x="46" y="5"/>
                  </a:cubicBezTo>
                  <a:cubicBezTo>
                    <a:pt x="57" y="26"/>
                    <a:pt x="57" y="26"/>
                    <a:pt x="57" y="26"/>
                  </a:cubicBezTo>
                  <a:cubicBezTo>
                    <a:pt x="56" y="44"/>
                    <a:pt x="56" y="44"/>
                    <a:pt x="56" y="44"/>
                  </a:cubicBezTo>
                  <a:lnTo>
                    <a:pt x="4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53" name="îSlï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F93E3A4-9398-4A42-BBB9-BEE7BBE5272C}"/>
                </a:ext>
              </a:extLst>
            </p:cNvPr>
            <p:cNvSpPr/>
            <p:nvPr/>
          </p:nvSpPr>
          <p:spPr bwMode="auto">
            <a:xfrm>
              <a:off x="6475413" y="2201863"/>
              <a:ext cx="155575" cy="158750"/>
            </a:xfrm>
            <a:custGeom>
              <a:avLst/>
              <a:gdLst>
                <a:gd name="T0" fmla="*/ 28 w 29"/>
                <a:gd name="T1" fmla="*/ 12 h 30"/>
                <a:gd name="T2" fmla="*/ 17 w 29"/>
                <a:gd name="T3" fmla="*/ 28 h 30"/>
                <a:gd name="T4" fmla="*/ 1 w 29"/>
                <a:gd name="T5" fmla="*/ 17 h 30"/>
                <a:gd name="T6" fmla="*/ 12 w 29"/>
                <a:gd name="T7" fmla="*/ 2 h 30"/>
                <a:gd name="T8" fmla="*/ 28 w 29"/>
                <a:gd name="T9" fmla="*/ 12 h 30"/>
              </a:gdLst>
              <a:ahLst/>
              <a:cxnLst>
                <a:cxn ang="0">
                  <a:pos x="T0" y="T1"/>
                </a:cxn>
                <a:cxn ang="0">
                  <a:pos x="T2" y="T3"/>
                </a:cxn>
                <a:cxn ang="0">
                  <a:pos x="T4" y="T5"/>
                </a:cxn>
                <a:cxn ang="0">
                  <a:pos x="T6" y="T7"/>
                </a:cxn>
                <a:cxn ang="0">
                  <a:pos x="T8" y="T9"/>
                </a:cxn>
              </a:cxnLst>
              <a:rect l="0" t="0" r="r" b="b"/>
              <a:pathLst>
                <a:path w="29" h="30">
                  <a:moveTo>
                    <a:pt x="28" y="12"/>
                  </a:moveTo>
                  <a:cubicBezTo>
                    <a:pt x="29" y="20"/>
                    <a:pt x="24" y="27"/>
                    <a:pt x="17" y="28"/>
                  </a:cubicBezTo>
                  <a:cubicBezTo>
                    <a:pt x="10" y="30"/>
                    <a:pt x="3" y="25"/>
                    <a:pt x="1" y="17"/>
                  </a:cubicBezTo>
                  <a:cubicBezTo>
                    <a:pt x="0" y="10"/>
                    <a:pt x="5" y="3"/>
                    <a:pt x="12" y="2"/>
                  </a:cubicBezTo>
                  <a:cubicBezTo>
                    <a:pt x="19" y="0"/>
                    <a:pt x="26" y="5"/>
                    <a:pt x="28" y="12"/>
                  </a:cubicBezTo>
                  <a:close/>
                </a:path>
              </a:pathLst>
            </a:custGeom>
            <a:solidFill>
              <a:srgbClr val="FFC9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54" name="iṡḷí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D26B51C-6ED8-40CE-8538-A7C7AABA03E6}"/>
                </a:ext>
              </a:extLst>
            </p:cNvPr>
            <p:cNvSpPr/>
            <p:nvPr/>
          </p:nvSpPr>
          <p:spPr bwMode="auto">
            <a:xfrm>
              <a:off x="6524626" y="2254251"/>
              <a:ext cx="47625" cy="53975"/>
            </a:xfrm>
            <a:custGeom>
              <a:avLst/>
              <a:gdLst>
                <a:gd name="T0" fmla="*/ 2 w 9"/>
                <a:gd name="T1" fmla="*/ 10 h 10"/>
                <a:gd name="T2" fmla="*/ 9 w 9"/>
                <a:gd name="T3" fmla="*/ 0 h 10"/>
              </a:gdLst>
              <a:ahLst/>
              <a:cxnLst>
                <a:cxn ang="0">
                  <a:pos x="T0" y="T1"/>
                </a:cxn>
                <a:cxn ang="0">
                  <a:pos x="T2" y="T3"/>
                </a:cxn>
              </a:cxnLst>
              <a:rect l="0" t="0" r="r" b="b"/>
              <a:pathLst>
                <a:path w="9" h="10">
                  <a:moveTo>
                    <a:pt x="2" y="10"/>
                  </a:moveTo>
                  <a:cubicBezTo>
                    <a:pt x="2" y="10"/>
                    <a:pt x="0" y="0"/>
                    <a:pt x="9" y="0"/>
                  </a:cubicBezTo>
                </a:path>
              </a:pathLst>
            </a:custGeom>
            <a:noFill/>
            <a:ln w="11113" cap="rnd">
              <a:solidFill>
                <a:srgbClr val="131314"/>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cs typeface="+mn-ea"/>
                <a:sym typeface="+mn-lt"/>
              </a:endParaRPr>
            </a:p>
          </p:txBody>
        </p:sp>
        <p:sp>
          <p:nvSpPr>
            <p:cNvPr id="155" name="ísḻ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1992825-264A-432E-A7E7-497D87E749B1}"/>
                </a:ext>
              </a:extLst>
            </p:cNvPr>
            <p:cNvSpPr/>
            <p:nvPr/>
          </p:nvSpPr>
          <p:spPr bwMode="auto">
            <a:xfrm>
              <a:off x="6162676" y="1952626"/>
              <a:ext cx="201613" cy="185738"/>
            </a:xfrm>
            <a:custGeom>
              <a:avLst/>
              <a:gdLst>
                <a:gd name="T0" fmla="*/ 14 w 38"/>
                <a:gd name="T1" fmla="*/ 23 h 35"/>
                <a:gd name="T2" fmla="*/ 0 w 38"/>
                <a:gd name="T3" fmla="*/ 35 h 35"/>
                <a:gd name="T4" fmla="*/ 4 w 38"/>
                <a:gd name="T5" fmla="*/ 6 h 35"/>
                <a:gd name="T6" fmla="*/ 23 w 38"/>
                <a:gd name="T7" fmla="*/ 0 h 35"/>
                <a:gd name="T8" fmla="*/ 38 w 38"/>
                <a:gd name="T9" fmla="*/ 4 h 35"/>
                <a:gd name="T10" fmla="*/ 35 w 38"/>
                <a:gd name="T11" fmla="*/ 23 h 35"/>
                <a:gd name="T12" fmla="*/ 14 w 38"/>
                <a:gd name="T13" fmla="*/ 23 h 35"/>
              </a:gdLst>
              <a:ahLst/>
              <a:cxnLst>
                <a:cxn ang="0">
                  <a:pos x="T0" y="T1"/>
                </a:cxn>
                <a:cxn ang="0">
                  <a:pos x="T2" y="T3"/>
                </a:cxn>
                <a:cxn ang="0">
                  <a:pos x="T4" y="T5"/>
                </a:cxn>
                <a:cxn ang="0">
                  <a:pos x="T6" y="T7"/>
                </a:cxn>
                <a:cxn ang="0">
                  <a:pos x="T8" y="T9"/>
                </a:cxn>
                <a:cxn ang="0">
                  <a:pos x="T10" y="T11"/>
                </a:cxn>
                <a:cxn ang="0">
                  <a:pos x="T12" y="T13"/>
                </a:cxn>
              </a:cxnLst>
              <a:rect l="0" t="0" r="r" b="b"/>
              <a:pathLst>
                <a:path w="38" h="35">
                  <a:moveTo>
                    <a:pt x="14" y="23"/>
                  </a:moveTo>
                  <a:cubicBezTo>
                    <a:pt x="14" y="23"/>
                    <a:pt x="4" y="25"/>
                    <a:pt x="0" y="35"/>
                  </a:cubicBezTo>
                  <a:cubicBezTo>
                    <a:pt x="4" y="6"/>
                    <a:pt x="4" y="6"/>
                    <a:pt x="4" y="6"/>
                  </a:cubicBezTo>
                  <a:cubicBezTo>
                    <a:pt x="23" y="0"/>
                    <a:pt x="23" y="0"/>
                    <a:pt x="23" y="0"/>
                  </a:cubicBezTo>
                  <a:cubicBezTo>
                    <a:pt x="38" y="4"/>
                    <a:pt x="38" y="4"/>
                    <a:pt x="38" y="4"/>
                  </a:cubicBezTo>
                  <a:cubicBezTo>
                    <a:pt x="35" y="23"/>
                    <a:pt x="35" y="23"/>
                    <a:pt x="35" y="23"/>
                  </a:cubicBezTo>
                  <a:lnTo>
                    <a:pt x="1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56" name="íş1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0C15FA3-A631-4F8C-9FA3-5D4FBE3A1442}"/>
                </a:ext>
              </a:extLst>
            </p:cNvPr>
            <p:cNvSpPr/>
            <p:nvPr/>
          </p:nvSpPr>
          <p:spPr bwMode="auto">
            <a:xfrm>
              <a:off x="6257926" y="2636838"/>
              <a:ext cx="373063" cy="153988"/>
            </a:xfrm>
            <a:custGeom>
              <a:avLst/>
              <a:gdLst>
                <a:gd name="T0" fmla="*/ 14 w 70"/>
                <a:gd name="T1" fmla="*/ 8 h 29"/>
                <a:gd name="T2" fmla="*/ 35 w 70"/>
                <a:gd name="T3" fmla="*/ 2 h 29"/>
                <a:gd name="T4" fmla="*/ 61 w 70"/>
                <a:gd name="T5" fmla="*/ 0 h 29"/>
                <a:gd name="T6" fmla="*/ 70 w 70"/>
                <a:gd name="T7" fmla="*/ 1 h 29"/>
                <a:gd name="T8" fmla="*/ 32 w 70"/>
                <a:gd name="T9" fmla="*/ 26 h 29"/>
                <a:gd name="T10" fmla="*/ 14 w 70"/>
                <a:gd name="T11" fmla="*/ 8 h 29"/>
              </a:gdLst>
              <a:ahLst/>
              <a:cxnLst>
                <a:cxn ang="0">
                  <a:pos x="T0" y="T1"/>
                </a:cxn>
                <a:cxn ang="0">
                  <a:pos x="T2" y="T3"/>
                </a:cxn>
                <a:cxn ang="0">
                  <a:pos x="T4" y="T5"/>
                </a:cxn>
                <a:cxn ang="0">
                  <a:pos x="T6" y="T7"/>
                </a:cxn>
                <a:cxn ang="0">
                  <a:pos x="T8" y="T9"/>
                </a:cxn>
                <a:cxn ang="0">
                  <a:pos x="T10" y="T11"/>
                </a:cxn>
              </a:cxnLst>
              <a:rect l="0" t="0" r="r" b="b"/>
              <a:pathLst>
                <a:path w="70" h="29">
                  <a:moveTo>
                    <a:pt x="14" y="8"/>
                  </a:moveTo>
                  <a:cubicBezTo>
                    <a:pt x="35" y="2"/>
                    <a:pt x="35" y="2"/>
                    <a:pt x="35" y="2"/>
                  </a:cubicBezTo>
                  <a:cubicBezTo>
                    <a:pt x="61" y="0"/>
                    <a:pt x="61" y="0"/>
                    <a:pt x="61" y="0"/>
                  </a:cubicBezTo>
                  <a:cubicBezTo>
                    <a:pt x="70" y="1"/>
                    <a:pt x="70" y="1"/>
                    <a:pt x="70" y="1"/>
                  </a:cubicBezTo>
                  <a:cubicBezTo>
                    <a:pt x="70" y="1"/>
                    <a:pt x="69" y="22"/>
                    <a:pt x="32" y="26"/>
                  </a:cubicBezTo>
                  <a:cubicBezTo>
                    <a:pt x="0" y="29"/>
                    <a:pt x="14" y="8"/>
                    <a:pt x="14" y="8"/>
                  </a:cubicBezTo>
                  <a:close/>
                </a:path>
              </a:pathLst>
            </a:custGeom>
            <a:solidFill>
              <a:srgbClr val="FFC9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57" name="îşlï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C416980-DDFD-4431-A499-9E814BC3C7C4}"/>
                </a:ext>
              </a:extLst>
            </p:cNvPr>
            <p:cNvSpPr/>
            <p:nvPr/>
          </p:nvSpPr>
          <p:spPr bwMode="auto">
            <a:xfrm flipH="1">
              <a:off x="3471863" y="5410201"/>
              <a:ext cx="5078413" cy="0"/>
            </a:xfrm>
            <a:prstGeom prst="line">
              <a:avLst/>
            </a:prstGeom>
            <a:noFill/>
            <a:ln w="22225" cap="flat">
              <a:solidFill>
                <a:srgbClr val="213033"/>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cs typeface="+mn-ea"/>
                <a:sym typeface="+mn-lt"/>
              </a:endParaRPr>
            </a:p>
          </p:txBody>
        </p:sp>
        <p:sp>
          <p:nvSpPr>
            <p:cNvPr id="158" name="îṡ1î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D91E7A9-EBAC-4EDA-9196-414D70911E5C}"/>
                </a:ext>
              </a:extLst>
            </p:cNvPr>
            <p:cNvSpPr/>
            <p:nvPr/>
          </p:nvSpPr>
          <p:spPr bwMode="auto">
            <a:xfrm>
              <a:off x="4349751" y="3551238"/>
              <a:ext cx="493713" cy="1858963"/>
            </a:xfrm>
            <a:custGeom>
              <a:avLst/>
              <a:gdLst>
                <a:gd name="T0" fmla="*/ 180 w 311"/>
                <a:gd name="T1" fmla="*/ 20 h 1171"/>
                <a:gd name="T2" fmla="*/ 0 w 311"/>
                <a:gd name="T3" fmla="*/ 1171 h 1171"/>
                <a:gd name="T4" fmla="*/ 53 w 311"/>
                <a:gd name="T5" fmla="*/ 1171 h 1171"/>
                <a:gd name="T6" fmla="*/ 311 w 311"/>
                <a:gd name="T7" fmla="*/ 0 h 1171"/>
                <a:gd name="T8" fmla="*/ 180 w 311"/>
                <a:gd name="T9" fmla="*/ 20 h 1171"/>
              </a:gdLst>
              <a:ahLst/>
              <a:cxnLst>
                <a:cxn ang="0">
                  <a:pos x="T0" y="T1"/>
                </a:cxn>
                <a:cxn ang="0">
                  <a:pos x="T2" y="T3"/>
                </a:cxn>
                <a:cxn ang="0">
                  <a:pos x="T4" y="T5"/>
                </a:cxn>
                <a:cxn ang="0">
                  <a:pos x="T6" y="T7"/>
                </a:cxn>
                <a:cxn ang="0">
                  <a:pos x="T8" y="T9"/>
                </a:cxn>
              </a:cxnLst>
              <a:rect l="0" t="0" r="r" b="b"/>
              <a:pathLst>
                <a:path w="311" h="1171">
                  <a:moveTo>
                    <a:pt x="180" y="20"/>
                  </a:moveTo>
                  <a:lnTo>
                    <a:pt x="0" y="1171"/>
                  </a:lnTo>
                  <a:lnTo>
                    <a:pt x="53" y="1171"/>
                  </a:lnTo>
                  <a:lnTo>
                    <a:pt x="311" y="0"/>
                  </a:lnTo>
                  <a:lnTo>
                    <a:pt x="180" y="20"/>
                  </a:lnTo>
                  <a:close/>
                </a:path>
              </a:pathLst>
            </a:custGeom>
            <a:solidFill>
              <a:srgbClr val="435D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59" name="íṩ1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990AF38-19CB-482B-B0ED-7403C312015E}"/>
                </a:ext>
              </a:extLst>
            </p:cNvPr>
            <p:cNvSpPr/>
            <p:nvPr/>
          </p:nvSpPr>
          <p:spPr bwMode="auto">
            <a:xfrm>
              <a:off x="7077076" y="3551238"/>
              <a:ext cx="500063" cy="1858963"/>
            </a:xfrm>
            <a:custGeom>
              <a:avLst/>
              <a:gdLst>
                <a:gd name="T0" fmla="*/ 131 w 315"/>
                <a:gd name="T1" fmla="*/ 20 h 1171"/>
                <a:gd name="T2" fmla="*/ 315 w 315"/>
                <a:gd name="T3" fmla="*/ 1171 h 1171"/>
                <a:gd name="T4" fmla="*/ 258 w 315"/>
                <a:gd name="T5" fmla="*/ 1171 h 1171"/>
                <a:gd name="T6" fmla="*/ 0 w 315"/>
                <a:gd name="T7" fmla="*/ 0 h 1171"/>
                <a:gd name="T8" fmla="*/ 131 w 315"/>
                <a:gd name="T9" fmla="*/ 20 h 1171"/>
              </a:gdLst>
              <a:ahLst/>
              <a:cxnLst>
                <a:cxn ang="0">
                  <a:pos x="T0" y="T1"/>
                </a:cxn>
                <a:cxn ang="0">
                  <a:pos x="T2" y="T3"/>
                </a:cxn>
                <a:cxn ang="0">
                  <a:pos x="T4" y="T5"/>
                </a:cxn>
                <a:cxn ang="0">
                  <a:pos x="T6" y="T7"/>
                </a:cxn>
                <a:cxn ang="0">
                  <a:pos x="T8" y="T9"/>
                </a:cxn>
              </a:cxnLst>
              <a:rect l="0" t="0" r="r" b="b"/>
              <a:pathLst>
                <a:path w="315" h="1171">
                  <a:moveTo>
                    <a:pt x="131" y="20"/>
                  </a:moveTo>
                  <a:lnTo>
                    <a:pt x="315" y="1171"/>
                  </a:lnTo>
                  <a:lnTo>
                    <a:pt x="258" y="1171"/>
                  </a:lnTo>
                  <a:lnTo>
                    <a:pt x="0" y="0"/>
                  </a:lnTo>
                  <a:lnTo>
                    <a:pt x="131" y="20"/>
                  </a:lnTo>
                  <a:close/>
                </a:path>
              </a:pathLst>
            </a:custGeom>
            <a:solidFill>
              <a:srgbClr val="435D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60" name="íśḻ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0D1C8A8-FE4A-41A6-8C05-7A504E94B690}"/>
                </a:ext>
              </a:extLst>
            </p:cNvPr>
            <p:cNvSpPr/>
            <p:nvPr/>
          </p:nvSpPr>
          <p:spPr bwMode="auto">
            <a:xfrm>
              <a:off x="4046538" y="3508376"/>
              <a:ext cx="3806825" cy="160338"/>
            </a:xfrm>
            <a:prstGeom prst="rect">
              <a:avLst/>
            </a:prstGeom>
            <a:solidFill>
              <a:srgbClr val="21303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161" name="íšľî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306B426-0ACA-4DDA-AF3A-C68956C3B7D1}"/>
                </a:ext>
              </a:extLst>
            </p:cNvPr>
            <p:cNvSpPr/>
            <p:nvPr/>
          </p:nvSpPr>
          <p:spPr bwMode="auto">
            <a:xfrm>
              <a:off x="4535488" y="3221038"/>
              <a:ext cx="393700" cy="287338"/>
            </a:xfrm>
            <a:custGeom>
              <a:avLst/>
              <a:gdLst>
                <a:gd name="T0" fmla="*/ 66 w 74"/>
                <a:gd name="T1" fmla="*/ 1 h 54"/>
                <a:gd name="T2" fmla="*/ 37 w 74"/>
                <a:gd name="T3" fmla="*/ 52 h 54"/>
                <a:gd name="T4" fmla="*/ 8 w 74"/>
                <a:gd name="T5" fmla="*/ 0 h 54"/>
                <a:gd name="T6" fmla="*/ 66 w 74"/>
                <a:gd name="T7" fmla="*/ 1 h 54"/>
              </a:gdLst>
              <a:ahLst/>
              <a:cxnLst>
                <a:cxn ang="0">
                  <a:pos x="T0" y="T1"/>
                </a:cxn>
                <a:cxn ang="0">
                  <a:pos x="T2" y="T3"/>
                </a:cxn>
                <a:cxn ang="0">
                  <a:pos x="T4" y="T5"/>
                </a:cxn>
                <a:cxn ang="0">
                  <a:pos x="T6" y="T7"/>
                </a:cxn>
              </a:cxnLst>
              <a:rect l="0" t="0" r="r" b="b"/>
              <a:pathLst>
                <a:path w="74" h="54">
                  <a:moveTo>
                    <a:pt x="66" y="1"/>
                  </a:moveTo>
                  <a:cubicBezTo>
                    <a:pt x="66" y="1"/>
                    <a:pt x="74" y="51"/>
                    <a:pt x="37" y="52"/>
                  </a:cubicBezTo>
                  <a:cubicBezTo>
                    <a:pt x="0" y="54"/>
                    <a:pt x="8" y="0"/>
                    <a:pt x="8" y="0"/>
                  </a:cubicBezTo>
                  <a:lnTo>
                    <a:pt x="66" y="1"/>
                  </a:lnTo>
                  <a:close/>
                </a:path>
              </a:pathLst>
            </a:custGeom>
            <a:solidFill>
              <a:srgbClr val="D9D9D9"/>
            </a:solidFill>
            <a:ln>
              <a:noFill/>
            </a:ln>
          </p:spPr>
          <p:txBody>
            <a:bodyPr anchor="ctr"/>
            <a:lstStyle/>
            <a:p>
              <a:pPr algn="ctr"/>
              <a:endParaRPr>
                <a:cs typeface="+mn-ea"/>
                <a:sym typeface="+mn-lt"/>
              </a:endParaRPr>
            </a:p>
          </p:txBody>
        </p:sp>
        <p:sp>
          <p:nvSpPr>
            <p:cNvPr id="162" name="iŝḷï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69831F5-4B97-481D-BC1A-B9D5DDF92C16}"/>
                </a:ext>
              </a:extLst>
            </p:cNvPr>
            <p:cNvSpPr/>
            <p:nvPr/>
          </p:nvSpPr>
          <p:spPr bwMode="auto">
            <a:xfrm>
              <a:off x="4460876" y="3254376"/>
              <a:ext cx="192088" cy="190500"/>
            </a:xfrm>
            <a:custGeom>
              <a:avLst/>
              <a:gdLst>
                <a:gd name="T0" fmla="*/ 18 w 36"/>
                <a:gd name="T1" fmla="*/ 35 h 36"/>
                <a:gd name="T2" fmla="*/ 0 w 36"/>
                <a:gd name="T3" fmla="*/ 18 h 36"/>
                <a:gd name="T4" fmla="*/ 17 w 36"/>
                <a:gd name="T5" fmla="*/ 0 h 36"/>
                <a:gd name="T6" fmla="*/ 35 w 36"/>
                <a:gd name="T7" fmla="*/ 17 h 36"/>
                <a:gd name="T8" fmla="*/ 18 w 36"/>
                <a:gd name="T9" fmla="*/ 35 h 36"/>
                <a:gd name="T10" fmla="*/ 18 w 36"/>
                <a:gd name="T11" fmla="*/ 6 h 36"/>
                <a:gd name="T12" fmla="*/ 6 w 36"/>
                <a:gd name="T13" fmla="*/ 18 h 36"/>
                <a:gd name="T14" fmla="*/ 18 w 36"/>
                <a:gd name="T15" fmla="*/ 30 h 36"/>
                <a:gd name="T16" fmla="*/ 30 w 36"/>
                <a:gd name="T17" fmla="*/ 17 h 36"/>
                <a:gd name="T18" fmla="*/ 18 w 36"/>
                <a:gd name="T1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5"/>
                  </a:moveTo>
                  <a:cubicBezTo>
                    <a:pt x="9" y="36"/>
                    <a:pt x="1" y="28"/>
                    <a:pt x="0" y="18"/>
                  </a:cubicBezTo>
                  <a:cubicBezTo>
                    <a:pt x="0" y="8"/>
                    <a:pt x="8" y="0"/>
                    <a:pt x="17" y="0"/>
                  </a:cubicBezTo>
                  <a:cubicBezTo>
                    <a:pt x="27" y="0"/>
                    <a:pt x="35" y="7"/>
                    <a:pt x="35" y="17"/>
                  </a:cubicBezTo>
                  <a:cubicBezTo>
                    <a:pt x="36" y="27"/>
                    <a:pt x="28" y="35"/>
                    <a:pt x="18" y="35"/>
                  </a:cubicBezTo>
                  <a:close/>
                  <a:moveTo>
                    <a:pt x="18" y="6"/>
                  </a:moveTo>
                  <a:cubicBezTo>
                    <a:pt x="11" y="6"/>
                    <a:pt x="6" y="11"/>
                    <a:pt x="6" y="18"/>
                  </a:cubicBezTo>
                  <a:cubicBezTo>
                    <a:pt x="6" y="25"/>
                    <a:pt x="12" y="30"/>
                    <a:pt x="18" y="30"/>
                  </a:cubicBezTo>
                  <a:cubicBezTo>
                    <a:pt x="25" y="30"/>
                    <a:pt x="30" y="24"/>
                    <a:pt x="30" y="17"/>
                  </a:cubicBezTo>
                  <a:cubicBezTo>
                    <a:pt x="30" y="11"/>
                    <a:pt x="24" y="5"/>
                    <a:pt x="18" y="6"/>
                  </a:cubicBezTo>
                  <a:close/>
                </a:path>
              </a:pathLst>
            </a:custGeom>
            <a:solidFill>
              <a:srgbClr val="D9D9D9"/>
            </a:solidFill>
            <a:ln>
              <a:noFill/>
            </a:ln>
          </p:spPr>
          <p:txBody>
            <a:bodyPr anchor="ctr"/>
            <a:lstStyle/>
            <a:p>
              <a:pPr algn="ctr"/>
              <a:endParaRPr>
                <a:cs typeface="+mn-ea"/>
                <a:sym typeface="+mn-lt"/>
              </a:endParaRPr>
            </a:p>
          </p:txBody>
        </p:sp>
        <p:sp>
          <p:nvSpPr>
            <p:cNvPr id="163" name="ïSľî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10D7609-5BFE-4249-BD45-F943F1DC19EA}"/>
                </a:ext>
              </a:extLst>
            </p:cNvPr>
            <p:cNvSpPr/>
            <p:nvPr/>
          </p:nvSpPr>
          <p:spPr bwMode="auto">
            <a:xfrm>
              <a:off x="4610101" y="2520951"/>
              <a:ext cx="249238" cy="514350"/>
            </a:xfrm>
            <a:custGeom>
              <a:avLst/>
              <a:gdLst>
                <a:gd name="T0" fmla="*/ 30 w 47"/>
                <a:gd name="T1" fmla="*/ 97 h 97"/>
                <a:gd name="T2" fmla="*/ 26 w 47"/>
                <a:gd name="T3" fmla="*/ 56 h 97"/>
                <a:gd name="T4" fmla="*/ 37 w 47"/>
                <a:gd name="T5" fmla="*/ 0 h 97"/>
              </a:gdLst>
              <a:ahLst/>
              <a:cxnLst>
                <a:cxn ang="0">
                  <a:pos x="T0" y="T1"/>
                </a:cxn>
                <a:cxn ang="0">
                  <a:pos x="T2" y="T3"/>
                </a:cxn>
                <a:cxn ang="0">
                  <a:pos x="T4" y="T5"/>
                </a:cxn>
              </a:cxnLst>
              <a:rect l="0" t="0" r="r" b="b"/>
              <a:pathLst>
                <a:path w="47" h="97">
                  <a:moveTo>
                    <a:pt x="30" y="97"/>
                  </a:moveTo>
                  <a:cubicBezTo>
                    <a:pt x="30" y="97"/>
                    <a:pt x="47" y="72"/>
                    <a:pt x="26" y="56"/>
                  </a:cubicBezTo>
                  <a:cubicBezTo>
                    <a:pt x="0" y="37"/>
                    <a:pt x="37" y="0"/>
                    <a:pt x="37" y="0"/>
                  </a:cubicBezTo>
                </a:path>
              </a:pathLst>
            </a:custGeom>
            <a:noFill/>
            <a:ln w="15875" cap="flat">
              <a:solidFill>
                <a:schemeClr val="bg1">
                  <a:lumMod val="85000"/>
                </a:schemeClr>
              </a:solidFill>
              <a:prstDash val="solid"/>
              <a:miter lim="800000"/>
              <a:headEnd/>
              <a:tailEnd/>
            </a:ln>
          </p:spPr>
          <p:txBody>
            <a:bodyPr anchor="ctr"/>
            <a:lstStyle/>
            <a:p>
              <a:pPr algn="ctr"/>
              <a:endParaRPr>
                <a:cs typeface="+mn-ea"/>
                <a:sym typeface="+mn-lt"/>
              </a:endParaRPr>
            </a:p>
          </p:txBody>
        </p:sp>
        <p:sp>
          <p:nvSpPr>
            <p:cNvPr id="164" name="iṧļî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57FA521-35C6-4BA6-AC53-370EBCF1B1EE}"/>
                </a:ext>
              </a:extLst>
            </p:cNvPr>
            <p:cNvSpPr/>
            <p:nvPr/>
          </p:nvSpPr>
          <p:spPr bwMode="auto">
            <a:xfrm>
              <a:off x="4481513" y="2647951"/>
              <a:ext cx="260350" cy="446088"/>
            </a:xfrm>
            <a:custGeom>
              <a:avLst/>
              <a:gdLst>
                <a:gd name="T0" fmla="*/ 22 w 49"/>
                <a:gd name="T1" fmla="*/ 0 h 84"/>
                <a:gd name="T2" fmla="*/ 26 w 49"/>
                <a:gd name="T3" fmla="*/ 50 h 84"/>
                <a:gd name="T4" fmla="*/ 32 w 49"/>
                <a:gd name="T5" fmla="*/ 84 h 84"/>
              </a:gdLst>
              <a:ahLst/>
              <a:cxnLst>
                <a:cxn ang="0">
                  <a:pos x="T0" y="T1"/>
                </a:cxn>
                <a:cxn ang="0">
                  <a:pos x="T2" y="T3"/>
                </a:cxn>
                <a:cxn ang="0">
                  <a:pos x="T4" y="T5"/>
                </a:cxn>
              </a:cxnLst>
              <a:rect l="0" t="0" r="r" b="b"/>
              <a:pathLst>
                <a:path w="49" h="84">
                  <a:moveTo>
                    <a:pt x="22" y="0"/>
                  </a:moveTo>
                  <a:cubicBezTo>
                    <a:pt x="22" y="0"/>
                    <a:pt x="0" y="35"/>
                    <a:pt x="26" y="50"/>
                  </a:cubicBezTo>
                  <a:cubicBezTo>
                    <a:pt x="49" y="64"/>
                    <a:pt x="32" y="84"/>
                    <a:pt x="32" y="84"/>
                  </a:cubicBezTo>
                </a:path>
              </a:pathLst>
            </a:custGeom>
            <a:noFill/>
            <a:ln w="15875" cap="flat">
              <a:solidFill>
                <a:schemeClr val="bg1">
                  <a:lumMod val="85000"/>
                </a:schemeClr>
              </a:solidFill>
              <a:prstDash val="solid"/>
              <a:miter lim="800000"/>
              <a:headEnd/>
              <a:tailEnd/>
            </a:ln>
          </p:spPr>
          <p:txBody>
            <a:bodyPr anchor="ctr"/>
            <a:lstStyle/>
            <a:p>
              <a:pPr algn="ctr"/>
              <a:endParaRPr>
                <a:cs typeface="+mn-ea"/>
                <a:sym typeface="+mn-lt"/>
              </a:endParaRPr>
            </a:p>
          </p:txBody>
        </p:sp>
      </p:grpSp>
    </p:spTree>
    <p:extLst>
      <p:ext uri="{BB962C8B-B14F-4D97-AF65-F5344CB8AC3E}">
        <p14:creationId xmlns:p14="http://schemas.microsoft.com/office/powerpoint/2010/main" val="12892775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哈</a:t>
            </a:r>
            <a:r>
              <a:rPr lang="zh-CN" altLang="en-US" dirty="0" smtClean="0">
                <a:latin typeface="+mn-lt"/>
                <a:ea typeface="+mn-ea"/>
                <a:cs typeface="+mn-ea"/>
                <a:sym typeface="+mn-lt"/>
              </a:rPr>
              <a:t>希索引</a:t>
            </a:r>
            <a:endParaRPr lang="zh-CN" altLang="en-US" dirty="0">
              <a:latin typeface="+mn-lt"/>
              <a:ea typeface="+mn-ea"/>
              <a:cs typeface="+mn-ea"/>
              <a:sym typeface="+mn-lt"/>
            </a:endParaRPr>
          </a:p>
        </p:txBody>
      </p:sp>
      <p:sp>
        <p:nvSpPr>
          <p:cNvPr id="3" name="内容占位符 2"/>
          <p:cNvSpPr>
            <a:spLocks noGrp="1"/>
          </p:cNvSpPr>
          <p:nvPr>
            <p:ph idx="1"/>
          </p:nvPr>
        </p:nvSpPr>
        <p:spPr/>
        <p:txBody>
          <a:bodyPr/>
          <a:lstStyle/>
          <a:p>
            <a:pPr marL="0" indent="0">
              <a:buNone/>
            </a:pPr>
            <a:r>
              <a:rPr lang="zh-CN" altLang="en-US" sz="2400" dirty="0" smtClean="0">
                <a:solidFill>
                  <a:srgbClr val="4965FF"/>
                </a:solidFill>
                <a:latin typeface="+mn-lt"/>
                <a:ea typeface="+mn-ea"/>
                <a:cs typeface="+mn-ea"/>
                <a:sym typeface="+mn-lt"/>
              </a:rPr>
              <a:t>原理：</a:t>
            </a:r>
            <a:endParaRPr lang="en-US" altLang="zh-CN" sz="2400" dirty="0" smtClean="0">
              <a:solidFill>
                <a:srgbClr val="4965FF"/>
              </a:solidFill>
              <a:latin typeface="+mn-lt"/>
              <a:ea typeface="+mn-ea"/>
              <a:cs typeface="+mn-ea"/>
              <a:sym typeface="+mn-lt"/>
            </a:endParaRPr>
          </a:p>
          <a:p>
            <a:pPr marL="0" indent="0">
              <a:buNone/>
            </a:pPr>
            <a:r>
              <a:rPr lang="zh-CN" altLang="en-US" dirty="0" smtClean="0">
                <a:latin typeface="+mn-lt"/>
                <a:ea typeface="+mn-ea"/>
                <a:cs typeface="+mn-ea"/>
                <a:sym typeface="+mn-lt"/>
              </a:rPr>
              <a:t>     哈希</a:t>
            </a:r>
            <a:r>
              <a:rPr lang="zh-CN" altLang="en-US" dirty="0">
                <a:latin typeface="+mn-lt"/>
                <a:ea typeface="+mn-ea"/>
                <a:cs typeface="+mn-ea"/>
                <a:sym typeface="+mn-lt"/>
              </a:rPr>
              <a:t>索引（</a:t>
            </a:r>
            <a:r>
              <a:rPr lang="en-US" altLang="zh-CN" dirty="0">
                <a:latin typeface="+mn-lt"/>
                <a:ea typeface="+mn-ea"/>
                <a:cs typeface="+mn-ea"/>
                <a:sym typeface="+mn-lt"/>
              </a:rPr>
              <a:t>hash index</a:t>
            </a:r>
            <a:r>
              <a:rPr lang="zh-CN" altLang="en-US" dirty="0">
                <a:latin typeface="+mn-lt"/>
                <a:ea typeface="+mn-ea"/>
                <a:cs typeface="+mn-ea"/>
                <a:sym typeface="+mn-lt"/>
              </a:rPr>
              <a:t>）基于</a:t>
            </a:r>
            <a:r>
              <a:rPr lang="zh-CN" altLang="en-US" dirty="0">
                <a:solidFill>
                  <a:schemeClr val="accent2"/>
                </a:solidFill>
                <a:latin typeface="+mn-lt"/>
                <a:ea typeface="+mn-ea"/>
                <a:cs typeface="+mn-ea"/>
                <a:sym typeface="+mn-lt"/>
              </a:rPr>
              <a:t>哈希表</a:t>
            </a:r>
            <a:r>
              <a:rPr lang="zh-CN" altLang="en-US" dirty="0">
                <a:latin typeface="+mn-lt"/>
                <a:ea typeface="+mn-ea"/>
                <a:cs typeface="+mn-ea"/>
                <a:sym typeface="+mn-lt"/>
              </a:rPr>
              <a:t>实现，只有精确匹配索引所有列的查询才有效。对于每一行数据，存储引擎都会对所有的索引列计算一个哈希码（</a:t>
            </a:r>
            <a:r>
              <a:rPr lang="en-US" altLang="zh-CN" dirty="0">
                <a:latin typeface="+mn-lt"/>
                <a:ea typeface="+mn-ea"/>
                <a:cs typeface="+mn-ea"/>
                <a:sym typeface="+mn-lt"/>
              </a:rPr>
              <a:t>hash code</a:t>
            </a:r>
            <a:r>
              <a:rPr lang="zh-CN" altLang="en-US" dirty="0">
                <a:latin typeface="+mn-lt"/>
                <a:ea typeface="+mn-ea"/>
                <a:cs typeface="+mn-ea"/>
                <a:sym typeface="+mn-lt"/>
              </a:rPr>
              <a:t>），哈希码是一个较小的值，并且不同键值的行计算出来的哈希码也不一样。哈希索引将所有的哈希码存储在索引中，同时在哈希表中保存指向每个数据行的指针</a:t>
            </a:r>
            <a:r>
              <a:rPr lang="zh-CN" altLang="en-US" dirty="0" smtClean="0">
                <a:latin typeface="+mn-lt"/>
                <a:ea typeface="+mn-ea"/>
                <a:cs typeface="+mn-ea"/>
                <a:sym typeface="+mn-lt"/>
              </a:rPr>
              <a:t>。</a:t>
            </a:r>
            <a:endParaRPr lang="en-US" altLang="zh-CN" dirty="0" smtClean="0">
              <a:latin typeface="+mn-lt"/>
              <a:ea typeface="+mn-ea"/>
              <a:cs typeface="+mn-ea"/>
              <a:sym typeface="+mn-lt"/>
            </a:endParaRPr>
          </a:p>
        </p:txBody>
      </p:sp>
      <p:grpSp>
        <p:nvGrpSpPr>
          <p:cNvPr id="4" name="画布 2"/>
          <p:cNvGrpSpPr/>
          <p:nvPr/>
        </p:nvGrpSpPr>
        <p:grpSpPr>
          <a:xfrm>
            <a:off x="2719700" y="2983608"/>
            <a:ext cx="7628538" cy="3533058"/>
            <a:chOff x="0" y="0"/>
            <a:chExt cx="6229985" cy="3076575"/>
          </a:xfrm>
        </p:grpSpPr>
        <p:sp>
          <p:nvSpPr>
            <p:cNvPr id="5" name="矩形 4"/>
            <p:cNvSpPr/>
            <p:nvPr/>
          </p:nvSpPr>
          <p:spPr>
            <a:xfrm>
              <a:off x="0" y="0"/>
              <a:ext cx="6229985" cy="3076575"/>
            </a:xfrm>
            <a:prstGeom prst="rect">
              <a:avLst/>
            </a:prstGeom>
          </p:spPr>
          <p:txBody>
            <a:bodyPr/>
            <a:lstStyle/>
            <a:p>
              <a:endParaRPr lang="zh-CN" altLang="en-US">
                <a:cs typeface="+mn-ea"/>
                <a:sym typeface="+mn-lt"/>
              </a:endParaRPr>
            </a:p>
          </p:txBody>
        </p:sp>
        <p:sp>
          <p:nvSpPr>
            <p:cNvPr id="6" name="圆角矩形 5"/>
            <p:cNvSpPr/>
            <p:nvPr/>
          </p:nvSpPr>
          <p:spPr>
            <a:xfrm>
              <a:off x="179295" y="286871"/>
              <a:ext cx="1425389" cy="502023"/>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effectLst/>
                  <a:cs typeface="+mn-ea"/>
                  <a:sym typeface="+mn-lt"/>
                </a:rPr>
                <a:t>索引字段值</a:t>
              </a:r>
              <a:r>
                <a:rPr lang="en-US" sz="1050" kern="100">
                  <a:effectLst/>
                  <a:cs typeface="+mn-ea"/>
                  <a:sym typeface="+mn-lt"/>
                </a:rPr>
                <a:t>001</a:t>
              </a:r>
              <a:endParaRPr lang="zh-CN" sz="1050" kern="100">
                <a:effectLst/>
                <a:cs typeface="+mn-ea"/>
                <a:sym typeface="+mn-lt"/>
              </a:endParaRPr>
            </a:p>
          </p:txBody>
        </p:sp>
        <p:sp>
          <p:nvSpPr>
            <p:cNvPr id="7" name="圆角矩形 6"/>
            <p:cNvSpPr/>
            <p:nvPr/>
          </p:nvSpPr>
          <p:spPr>
            <a:xfrm>
              <a:off x="2465295" y="1281952"/>
              <a:ext cx="887506" cy="457200"/>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cs typeface="+mn-ea"/>
                  <a:sym typeface="+mn-lt"/>
                </a:rPr>
                <a:t>F(key)</a:t>
              </a:r>
              <a:endParaRPr lang="zh-CN" sz="1050" kern="100">
                <a:effectLst/>
                <a:cs typeface="+mn-ea"/>
                <a:sym typeface="+mn-lt"/>
              </a:endParaRPr>
            </a:p>
          </p:txBody>
        </p:sp>
        <p:sp>
          <p:nvSpPr>
            <p:cNvPr id="8" name="圆角矩形 7"/>
            <p:cNvSpPr/>
            <p:nvPr/>
          </p:nvSpPr>
          <p:spPr>
            <a:xfrm>
              <a:off x="180000" y="1193012"/>
              <a:ext cx="1424940" cy="501650"/>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a:effectLst/>
                  <a:cs typeface="+mn-ea"/>
                  <a:sym typeface="+mn-lt"/>
                </a:rPr>
                <a:t>索引字段值</a:t>
              </a:r>
              <a:r>
                <a:rPr lang="en-US" sz="1050">
                  <a:effectLst/>
                  <a:cs typeface="+mn-ea"/>
                  <a:sym typeface="+mn-lt"/>
                </a:rPr>
                <a:t>002</a:t>
              </a:r>
              <a:endParaRPr lang="zh-CN" sz="1200">
                <a:effectLst/>
                <a:cs typeface="+mn-ea"/>
                <a:sym typeface="+mn-lt"/>
              </a:endParaRPr>
            </a:p>
          </p:txBody>
        </p:sp>
        <p:sp>
          <p:nvSpPr>
            <p:cNvPr id="9" name="圆角矩形 8"/>
            <p:cNvSpPr/>
            <p:nvPr/>
          </p:nvSpPr>
          <p:spPr>
            <a:xfrm>
              <a:off x="197930" y="2232918"/>
              <a:ext cx="1424940" cy="501650"/>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a:effectLst/>
                  <a:cs typeface="+mn-ea"/>
                  <a:sym typeface="+mn-lt"/>
                </a:rPr>
                <a:t>索引字段值</a:t>
              </a:r>
              <a:r>
                <a:rPr lang="en-US" sz="1050">
                  <a:effectLst/>
                  <a:cs typeface="+mn-ea"/>
                  <a:sym typeface="+mn-lt"/>
                </a:rPr>
                <a:t>003</a:t>
              </a:r>
              <a:endParaRPr lang="zh-CN" sz="1200">
                <a:effectLst/>
                <a:cs typeface="+mn-ea"/>
                <a:sym typeface="+mn-lt"/>
              </a:endParaRPr>
            </a:p>
          </p:txBody>
        </p:sp>
        <p:cxnSp>
          <p:nvCxnSpPr>
            <p:cNvPr id="10" name="直接箭头连接符 9"/>
            <p:cNvCxnSpPr/>
            <p:nvPr/>
          </p:nvCxnSpPr>
          <p:spPr>
            <a:xfrm>
              <a:off x="1658471" y="475129"/>
              <a:ext cx="762000" cy="779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1667436" y="1506070"/>
              <a:ext cx="7082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1757083" y="1730188"/>
              <a:ext cx="654423" cy="717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4043083" y="170330"/>
              <a:ext cx="1819835" cy="2761129"/>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cxnSp>
          <p:nvCxnSpPr>
            <p:cNvPr id="14" name="直接箭头连接符 13"/>
            <p:cNvCxnSpPr/>
            <p:nvPr/>
          </p:nvCxnSpPr>
          <p:spPr>
            <a:xfrm flipV="1">
              <a:off x="3433483" y="1524000"/>
              <a:ext cx="528917" cy="8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7"/>
            <p:cNvSpPr txBox="1"/>
            <p:nvPr/>
          </p:nvSpPr>
          <p:spPr>
            <a:xfrm>
              <a:off x="3397360" y="1193012"/>
              <a:ext cx="528918" cy="286164"/>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a:effectLst/>
                  <a:cs typeface="+mn-ea"/>
                  <a:sym typeface="+mn-lt"/>
                </a:rPr>
                <a:t>查找</a:t>
              </a:r>
            </a:p>
          </p:txBody>
        </p:sp>
        <p:cxnSp>
          <p:nvCxnSpPr>
            <p:cNvPr id="16" name="直接连接符 15"/>
            <p:cNvCxnSpPr/>
            <p:nvPr/>
          </p:nvCxnSpPr>
          <p:spPr>
            <a:xfrm flipV="1">
              <a:off x="4060696" y="1048870"/>
              <a:ext cx="1801765" cy="8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042794" y="1757789"/>
              <a:ext cx="1801495" cy="88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3" idx="0"/>
              <a:endCxn id="13" idx="2"/>
            </p:cNvCxnSpPr>
            <p:nvPr/>
          </p:nvCxnSpPr>
          <p:spPr>
            <a:xfrm>
              <a:off x="4952615" y="170330"/>
              <a:ext cx="0" cy="27611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4060380" y="2312896"/>
              <a:ext cx="1783454" cy="17929"/>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本框 23"/>
            <p:cNvSpPr txBox="1"/>
            <p:nvPr/>
          </p:nvSpPr>
          <p:spPr>
            <a:xfrm>
              <a:off x="4276165" y="466164"/>
              <a:ext cx="600635" cy="349624"/>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a:effectLst/>
                  <a:cs typeface="+mn-ea"/>
                  <a:sym typeface="+mn-lt"/>
                </a:rPr>
                <a:t>哈希码</a:t>
              </a:r>
            </a:p>
          </p:txBody>
        </p:sp>
        <p:sp>
          <p:nvSpPr>
            <p:cNvPr id="21" name="文本框 24"/>
            <p:cNvSpPr txBox="1"/>
            <p:nvPr/>
          </p:nvSpPr>
          <p:spPr>
            <a:xfrm>
              <a:off x="4965361" y="493058"/>
              <a:ext cx="878943" cy="32273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a:effectLst/>
                  <a:cs typeface="+mn-ea"/>
                  <a:sym typeface="+mn-lt"/>
                </a:rPr>
                <a:t>数据行指针</a:t>
              </a:r>
            </a:p>
          </p:txBody>
        </p:sp>
        <p:sp>
          <p:nvSpPr>
            <p:cNvPr id="22" name="文本框 25"/>
            <p:cNvSpPr txBox="1"/>
            <p:nvPr/>
          </p:nvSpPr>
          <p:spPr>
            <a:xfrm>
              <a:off x="4114800" y="1264023"/>
              <a:ext cx="689909" cy="394447"/>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00">
                  <a:effectLst/>
                  <a:cs typeface="+mn-ea"/>
                  <a:sym typeface="+mn-lt"/>
                </a:rPr>
                <a:t>F(001)</a:t>
              </a:r>
              <a:endParaRPr lang="zh-CN" sz="1050" kern="100">
                <a:effectLst/>
                <a:cs typeface="+mn-ea"/>
                <a:sym typeface="+mn-lt"/>
              </a:endParaRPr>
            </a:p>
          </p:txBody>
        </p:sp>
        <p:sp>
          <p:nvSpPr>
            <p:cNvPr id="23" name="文本框 25"/>
            <p:cNvSpPr txBox="1"/>
            <p:nvPr/>
          </p:nvSpPr>
          <p:spPr>
            <a:xfrm>
              <a:off x="4133435" y="1847436"/>
              <a:ext cx="689610" cy="39433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cs typeface="+mn-ea"/>
                  <a:sym typeface="+mn-lt"/>
                </a:rPr>
                <a:t>F(002)</a:t>
              </a:r>
              <a:endParaRPr lang="zh-CN" sz="1200">
                <a:effectLst/>
                <a:cs typeface="+mn-ea"/>
                <a:sym typeface="+mn-lt"/>
              </a:endParaRPr>
            </a:p>
          </p:txBody>
        </p:sp>
        <p:sp>
          <p:nvSpPr>
            <p:cNvPr id="24" name="文本框 25"/>
            <p:cNvSpPr txBox="1"/>
            <p:nvPr/>
          </p:nvSpPr>
          <p:spPr>
            <a:xfrm>
              <a:off x="4169294" y="2510824"/>
              <a:ext cx="688975" cy="39433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cs typeface="+mn-ea"/>
                  <a:sym typeface="+mn-lt"/>
                </a:rPr>
                <a:t>F(003)</a:t>
              </a:r>
              <a:endParaRPr lang="zh-CN" sz="1200">
                <a:effectLst/>
                <a:cs typeface="+mn-ea"/>
                <a:sym typeface="+mn-lt"/>
              </a:endParaRPr>
            </a:p>
          </p:txBody>
        </p:sp>
        <p:sp>
          <p:nvSpPr>
            <p:cNvPr id="25" name="文本框 28"/>
            <p:cNvSpPr txBox="1"/>
            <p:nvPr/>
          </p:nvSpPr>
          <p:spPr>
            <a:xfrm>
              <a:off x="5011271" y="1193012"/>
              <a:ext cx="770965" cy="50165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dirty="0">
                  <a:effectLst/>
                  <a:cs typeface="+mn-ea"/>
                  <a:sym typeface="+mn-lt"/>
                </a:rPr>
                <a:t>指向第一行指针</a:t>
              </a:r>
            </a:p>
          </p:txBody>
        </p:sp>
        <p:sp>
          <p:nvSpPr>
            <p:cNvPr id="26" name="文本框 28"/>
            <p:cNvSpPr txBox="1"/>
            <p:nvPr/>
          </p:nvSpPr>
          <p:spPr>
            <a:xfrm>
              <a:off x="5010970" y="1784682"/>
              <a:ext cx="770890" cy="50165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a:effectLst/>
                  <a:cs typeface="+mn-ea"/>
                  <a:sym typeface="+mn-lt"/>
                </a:rPr>
                <a:t>指向第二行指针</a:t>
              </a:r>
              <a:endParaRPr lang="zh-CN" sz="1200">
                <a:effectLst/>
                <a:cs typeface="+mn-ea"/>
                <a:sym typeface="+mn-lt"/>
              </a:endParaRPr>
            </a:p>
          </p:txBody>
        </p:sp>
        <p:sp>
          <p:nvSpPr>
            <p:cNvPr id="27" name="文本框 28"/>
            <p:cNvSpPr txBox="1"/>
            <p:nvPr/>
          </p:nvSpPr>
          <p:spPr>
            <a:xfrm>
              <a:off x="5010594" y="2340495"/>
              <a:ext cx="770255" cy="50165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a:effectLst/>
                  <a:cs typeface="+mn-ea"/>
                  <a:sym typeface="+mn-lt"/>
                </a:rPr>
                <a:t>指向第三行指针</a:t>
              </a:r>
              <a:endParaRPr lang="zh-CN" sz="1200">
                <a:effectLst/>
                <a:cs typeface="+mn-ea"/>
                <a:sym typeface="+mn-lt"/>
              </a:endParaRPr>
            </a:p>
          </p:txBody>
        </p:sp>
      </p:grpSp>
    </p:spTree>
    <p:extLst>
      <p:ext uri="{BB962C8B-B14F-4D97-AF65-F5344CB8AC3E}">
        <p14:creationId xmlns:p14="http://schemas.microsoft.com/office/powerpoint/2010/main" val="11401926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哈希索引</a:t>
            </a:r>
          </a:p>
        </p:txBody>
      </p:sp>
      <p:sp>
        <p:nvSpPr>
          <p:cNvPr id="3" name="内容占位符 2"/>
          <p:cNvSpPr>
            <a:spLocks noGrp="1"/>
          </p:cNvSpPr>
          <p:nvPr>
            <p:ph idx="1"/>
          </p:nvPr>
        </p:nvSpPr>
        <p:spPr/>
        <p:txBody>
          <a:bodyPr/>
          <a:lstStyle/>
          <a:p>
            <a:pPr marL="0" indent="0">
              <a:buNone/>
            </a:pPr>
            <a:r>
              <a:rPr lang="en-US" altLang="zh-CN" sz="2400" dirty="0">
                <a:solidFill>
                  <a:srgbClr val="4965FF"/>
                </a:solidFill>
                <a:latin typeface="+mn-lt"/>
                <a:ea typeface="+mn-ea"/>
                <a:cs typeface="+mn-ea"/>
                <a:sym typeface="+mn-lt"/>
              </a:rPr>
              <a:t>hash</a:t>
            </a:r>
            <a:r>
              <a:rPr lang="zh-CN" altLang="en-US" sz="2400" dirty="0">
                <a:solidFill>
                  <a:srgbClr val="4965FF"/>
                </a:solidFill>
                <a:latin typeface="+mn-lt"/>
                <a:ea typeface="+mn-ea"/>
                <a:cs typeface="+mn-ea"/>
                <a:sym typeface="+mn-lt"/>
              </a:rPr>
              <a:t>索引的</a:t>
            </a:r>
            <a:r>
              <a:rPr lang="zh-CN" altLang="en-US" sz="2400" dirty="0" smtClean="0">
                <a:solidFill>
                  <a:srgbClr val="4965FF"/>
                </a:solidFill>
                <a:latin typeface="+mn-lt"/>
                <a:ea typeface="+mn-ea"/>
                <a:cs typeface="+mn-ea"/>
                <a:sym typeface="+mn-lt"/>
              </a:rPr>
              <a:t>限制</a:t>
            </a:r>
            <a:endParaRPr lang="en-US" altLang="zh-CN" sz="2400" dirty="0" smtClean="0">
              <a:solidFill>
                <a:srgbClr val="4965FF"/>
              </a:solidFill>
              <a:latin typeface="+mn-lt"/>
              <a:ea typeface="+mn-ea"/>
              <a:cs typeface="+mn-ea"/>
              <a:sym typeface="+mn-lt"/>
            </a:endParaRPr>
          </a:p>
          <a:p>
            <a:pPr marL="0" indent="0">
              <a:buNone/>
            </a:pPr>
            <a:endParaRPr lang="en-US" altLang="zh-CN" sz="2400" dirty="0">
              <a:solidFill>
                <a:srgbClr val="4965FF"/>
              </a:solidFill>
              <a:latin typeface="+mn-lt"/>
              <a:ea typeface="+mn-ea"/>
              <a:cs typeface="+mn-ea"/>
              <a:sym typeface="+mn-lt"/>
            </a:endParaRPr>
          </a:p>
          <a:p>
            <a:pPr marL="0" indent="0">
              <a:buNone/>
            </a:pPr>
            <a:r>
              <a:rPr lang="en-US" altLang="zh-CN" dirty="0">
                <a:latin typeface="+mn-lt"/>
                <a:ea typeface="+mn-ea"/>
                <a:cs typeface="+mn-ea"/>
                <a:sym typeface="+mn-lt"/>
              </a:rPr>
              <a:t> </a:t>
            </a:r>
            <a:r>
              <a:rPr lang="en-US" altLang="zh-CN" dirty="0" smtClean="0">
                <a:latin typeface="+mn-lt"/>
                <a:ea typeface="+mn-ea"/>
                <a:cs typeface="+mn-ea"/>
                <a:sym typeface="+mn-lt"/>
              </a:rPr>
              <a:t>   1.</a:t>
            </a:r>
            <a:r>
              <a:rPr lang="zh-CN" altLang="en-US" dirty="0" smtClean="0">
                <a:latin typeface="+mn-lt"/>
                <a:ea typeface="+mn-ea"/>
                <a:cs typeface="+mn-ea"/>
                <a:sym typeface="+mn-lt"/>
              </a:rPr>
              <a:t>哈希</a:t>
            </a:r>
            <a:r>
              <a:rPr lang="zh-CN" altLang="en-US" dirty="0">
                <a:latin typeface="+mn-lt"/>
                <a:ea typeface="+mn-ea"/>
                <a:cs typeface="+mn-ea"/>
                <a:sym typeface="+mn-lt"/>
              </a:rPr>
              <a:t>索引只包含哈希值和行指针，而不存储字段值，所以</a:t>
            </a:r>
            <a:r>
              <a:rPr lang="zh-CN" altLang="en-US" dirty="0">
                <a:solidFill>
                  <a:schemeClr val="accent2"/>
                </a:solidFill>
                <a:latin typeface="+mn-lt"/>
                <a:ea typeface="+mn-ea"/>
                <a:cs typeface="+mn-ea"/>
                <a:sym typeface="+mn-lt"/>
              </a:rPr>
              <a:t>不能使用索引中的值来避免读取行</a:t>
            </a:r>
            <a:r>
              <a:rPr lang="zh-CN" altLang="en-US" dirty="0" smtClean="0">
                <a:latin typeface="+mn-lt"/>
                <a:ea typeface="+mn-ea"/>
                <a:cs typeface="+mn-ea"/>
                <a:sym typeface="+mn-lt"/>
              </a:rPr>
              <a:t>。</a:t>
            </a:r>
            <a:endParaRPr lang="en-US" altLang="zh-CN" dirty="0" smtClean="0">
              <a:latin typeface="+mn-lt"/>
              <a:ea typeface="+mn-ea"/>
              <a:cs typeface="+mn-ea"/>
              <a:sym typeface="+mn-lt"/>
            </a:endParaRPr>
          </a:p>
          <a:p>
            <a:pPr marL="0" indent="0">
              <a:buNone/>
            </a:pPr>
            <a:r>
              <a:rPr lang="en-US" altLang="zh-CN" dirty="0">
                <a:latin typeface="+mn-lt"/>
                <a:ea typeface="+mn-ea"/>
                <a:cs typeface="+mn-ea"/>
                <a:sym typeface="+mn-lt"/>
              </a:rPr>
              <a:t> </a:t>
            </a:r>
            <a:r>
              <a:rPr lang="en-US" altLang="zh-CN" dirty="0" smtClean="0">
                <a:latin typeface="+mn-lt"/>
                <a:ea typeface="+mn-ea"/>
                <a:cs typeface="+mn-ea"/>
                <a:sym typeface="+mn-lt"/>
              </a:rPr>
              <a:t>   2.</a:t>
            </a:r>
            <a:r>
              <a:rPr lang="zh-CN" altLang="en-US" dirty="0" smtClean="0">
                <a:latin typeface="+mn-lt"/>
                <a:ea typeface="+mn-ea"/>
                <a:cs typeface="+mn-ea"/>
                <a:sym typeface="+mn-lt"/>
              </a:rPr>
              <a:t>哈希</a:t>
            </a:r>
            <a:r>
              <a:rPr lang="zh-CN" altLang="en-US" dirty="0">
                <a:latin typeface="+mn-lt"/>
                <a:ea typeface="+mn-ea"/>
                <a:cs typeface="+mn-ea"/>
                <a:sym typeface="+mn-lt"/>
              </a:rPr>
              <a:t>索引数据并不是按照索引值顺序存储的，所以也就</a:t>
            </a:r>
            <a:r>
              <a:rPr lang="zh-CN" altLang="en-US" dirty="0">
                <a:solidFill>
                  <a:schemeClr val="accent2"/>
                </a:solidFill>
                <a:latin typeface="+mn-lt"/>
                <a:ea typeface="+mn-ea"/>
                <a:cs typeface="+mn-ea"/>
                <a:sym typeface="+mn-lt"/>
              </a:rPr>
              <a:t>无法用于排序</a:t>
            </a:r>
            <a:r>
              <a:rPr lang="zh-CN" altLang="en-US" dirty="0" smtClean="0">
                <a:latin typeface="+mn-lt"/>
                <a:ea typeface="+mn-ea"/>
                <a:cs typeface="+mn-ea"/>
                <a:sym typeface="+mn-lt"/>
              </a:rPr>
              <a:t>。</a:t>
            </a:r>
            <a:endParaRPr lang="en-US" altLang="zh-CN" dirty="0" smtClean="0">
              <a:latin typeface="+mn-lt"/>
              <a:ea typeface="+mn-ea"/>
              <a:cs typeface="+mn-ea"/>
              <a:sym typeface="+mn-lt"/>
            </a:endParaRPr>
          </a:p>
          <a:p>
            <a:pPr marL="0" indent="0">
              <a:buNone/>
            </a:pPr>
            <a:r>
              <a:rPr lang="en-US" altLang="zh-CN" dirty="0">
                <a:latin typeface="+mn-lt"/>
                <a:ea typeface="+mn-ea"/>
                <a:cs typeface="+mn-ea"/>
                <a:sym typeface="+mn-lt"/>
              </a:rPr>
              <a:t> </a:t>
            </a:r>
            <a:r>
              <a:rPr lang="en-US" altLang="zh-CN" dirty="0" smtClean="0">
                <a:latin typeface="+mn-lt"/>
                <a:ea typeface="+mn-ea"/>
                <a:cs typeface="+mn-ea"/>
                <a:sym typeface="+mn-lt"/>
              </a:rPr>
              <a:t>   3.</a:t>
            </a:r>
            <a:r>
              <a:rPr lang="zh-CN" altLang="en-US" dirty="0" smtClean="0">
                <a:solidFill>
                  <a:schemeClr val="accent2"/>
                </a:solidFill>
                <a:latin typeface="+mn-lt"/>
                <a:ea typeface="+mn-ea"/>
                <a:cs typeface="+mn-ea"/>
                <a:sym typeface="+mn-lt"/>
              </a:rPr>
              <a:t>哈希</a:t>
            </a:r>
            <a:r>
              <a:rPr lang="zh-CN" altLang="en-US" dirty="0">
                <a:solidFill>
                  <a:schemeClr val="accent2"/>
                </a:solidFill>
                <a:latin typeface="+mn-lt"/>
                <a:ea typeface="+mn-ea"/>
                <a:cs typeface="+mn-ea"/>
                <a:sym typeface="+mn-lt"/>
              </a:rPr>
              <a:t>索引也不支持部分索引列匹配查找</a:t>
            </a:r>
            <a:r>
              <a:rPr lang="zh-CN" altLang="en-US" dirty="0">
                <a:latin typeface="+mn-lt"/>
                <a:ea typeface="+mn-ea"/>
                <a:cs typeface="+mn-ea"/>
                <a:sym typeface="+mn-lt"/>
              </a:rPr>
              <a:t>，因为哈希索引始终是使用索引列的全部内容来计算哈希值的</a:t>
            </a:r>
            <a:r>
              <a:rPr lang="zh-CN" altLang="en-US" dirty="0" smtClean="0">
                <a:latin typeface="+mn-lt"/>
                <a:ea typeface="+mn-ea"/>
                <a:cs typeface="+mn-ea"/>
                <a:sym typeface="+mn-lt"/>
              </a:rPr>
              <a:t>。</a:t>
            </a:r>
            <a:endParaRPr lang="en-US" altLang="zh-CN" dirty="0" smtClean="0">
              <a:latin typeface="+mn-lt"/>
              <a:ea typeface="+mn-ea"/>
              <a:cs typeface="+mn-ea"/>
              <a:sym typeface="+mn-lt"/>
            </a:endParaRPr>
          </a:p>
          <a:p>
            <a:pPr marL="0" indent="0">
              <a:buNone/>
            </a:pPr>
            <a:r>
              <a:rPr lang="en-US" altLang="zh-CN" dirty="0">
                <a:latin typeface="+mn-lt"/>
                <a:ea typeface="+mn-ea"/>
                <a:cs typeface="+mn-ea"/>
                <a:sym typeface="+mn-lt"/>
              </a:rPr>
              <a:t> </a:t>
            </a:r>
            <a:r>
              <a:rPr lang="en-US" altLang="zh-CN" dirty="0" smtClean="0">
                <a:latin typeface="+mn-lt"/>
                <a:ea typeface="+mn-ea"/>
                <a:cs typeface="+mn-ea"/>
                <a:sym typeface="+mn-lt"/>
              </a:rPr>
              <a:t>   4.</a:t>
            </a:r>
            <a:r>
              <a:rPr lang="zh-CN" altLang="en-US" dirty="0" smtClean="0">
                <a:latin typeface="+mn-lt"/>
                <a:ea typeface="+mn-ea"/>
                <a:cs typeface="+mn-ea"/>
                <a:sym typeface="+mn-lt"/>
              </a:rPr>
              <a:t>哈希</a:t>
            </a:r>
            <a:r>
              <a:rPr lang="zh-CN" altLang="en-US" dirty="0">
                <a:latin typeface="+mn-lt"/>
                <a:ea typeface="+mn-ea"/>
                <a:cs typeface="+mn-ea"/>
                <a:sym typeface="+mn-lt"/>
              </a:rPr>
              <a:t>索引</a:t>
            </a:r>
            <a:r>
              <a:rPr lang="zh-CN" altLang="en-US" dirty="0">
                <a:solidFill>
                  <a:schemeClr val="accent2"/>
                </a:solidFill>
                <a:latin typeface="+mn-lt"/>
                <a:ea typeface="+mn-ea"/>
                <a:cs typeface="+mn-ea"/>
                <a:sym typeface="+mn-lt"/>
              </a:rPr>
              <a:t>只支持等值比较查询</a:t>
            </a:r>
            <a:r>
              <a:rPr lang="zh-CN" altLang="en-US" dirty="0">
                <a:latin typeface="+mn-lt"/>
                <a:ea typeface="+mn-ea"/>
                <a:cs typeface="+mn-ea"/>
                <a:sym typeface="+mn-lt"/>
              </a:rPr>
              <a:t>，包括</a:t>
            </a:r>
            <a:r>
              <a:rPr lang="en-US" altLang="zh-CN" dirty="0">
                <a:latin typeface="+mn-lt"/>
                <a:ea typeface="+mn-ea"/>
                <a:cs typeface="+mn-ea"/>
                <a:sym typeface="+mn-lt"/>
              </a:rPr>
              <a:t>=</a:t>
            </a:r>
            <a:r>
              <a:rPr lang="zh-CN" altLang="en-US" dirty="0">
                <a:latin typeface="+mn-lt"/>
                <a:ea typeface="+mn-ea"/>
                <a:cs typeface="+mn-ea"/>
                <a:sym typeface="+mn-lt"/>
              </a:rPr>
              <a:t>、</a:t>
            </a:r>
            <a:r>
              <a:rPr lang="en-US" altLang="zh-CN" dirty="0">
                <a:latin typeface="+mn-lt"/>
                <a:ea typeface="+mn-ea"/>
                <a:cs typeface="+mn-ea"/>
                <a:sym typeface="+mn-lt"/>
              </a:rPr>
              <a:t>IN()</a:t>
            </a:r>
            <a:r>
              <a:rPr lang="zh-CN" altLang="en-US" dirty="0">
                <a:latin typeface="+mn-lt"/>
                <a:ea typeface="+mn-ea"/>
                <a:cs typeface="+mn-ea"/>
                <a:sym typeface="+mn-lt"/>
              </a:rPr>
              <a:t>、</a:t>
            </a:r>
            <a:r>
              <a:rPr lang="en-US" altLang="zh-CN" dirty="0" smtClean="0">
                <a:latin typeface="+mn-lt"/>
                <a:ea typeface="+mn-ea"/>
                <a:cs typeface="+mn-ea"/>
                <a:sym typeface="+mn-lt"/>
              </a:rPr>
              <a:t>&lt;&gt;</a:t>
            </a:r>
            <a:r>
              <a:rPr lang="zh-CN" altLang="en-US" dirty="0" smtClean="0">
                <a:latin typeface="+mn-lt"/>
                <a:ea typeface="+mn-ea"/>
                <a:cs typeface="+mn-ea"/>
                <a:sym typeface="+mn-lt"/>
              </a:rPr>
              <a:t>。</a:t>
            </a:r>
            <a:endParaRPr lang="en-US" altLang="zh-CN" dirty="0" smtClean="0">
              <a:latin typeface="+mn-lt"/>
              <a:ea typeface="+mn-ea"/>
              <a:cs typeface="+mn-ea"/>
              <a:sym typeface="+mn-lt"/>
            </a:endParaRPr>
          </a:p>
          <a:p>
            <a:pPr marL="0" indent="0">
              <a:buNone/>
            </a:pPr>
            <a:r>
              <a:rPr lang="en-US" altLang="zh-CN" dirty="0">
                <a:latin typeface="+mn-lt"/>
                <a:ea typeface="+mn-ea"/>
                <a:cs typeface="+mn-ea"/>
                <a:sym typeface="+mn-lt"/>
              </a:rPr>
              <a:t> </a:t>
            </a:r>
            <a:r>
              <a:rPr lang="en-US" altLang="zh-CN" dirty="0" smtClean="0">
                <a:latin typeface="+mn-lt"/>
                <a:ea typeface="+mn-ea"/>
                <a:cs typeface="+mn-ea"/>
                <a:sym typeface="+mn-lt"/>
              </a:rPr>
              <a:t>   5</a:t>
            </a:r>
            <a:r>
              <a:rPr lang="en-US" altLang="zh-CN" dirty="0">
                <a:latin typeface="+mn-lt"/>
                <a:ea typeface="+mn-ea"/>
                <a:cs typeface="+mn-ea"/>
                <a:sym typeface="+mn-lt"/>
              </a:rPr>
              <a:t>.</a:t>
            </a:r>
            <a:r>
              <a:rPr lang="zh-CN" altLang="en-US" dirty="0" smtClean="0">
                <a:solidFill>
                  <a:schemeClr val="accent2"/>
                </a:solidFill>
                <a:latin typeface="+mn-lt"/>
                <a:ea typeface="+mn-ea"/>
                <a:cs typeface="+mn-ea"/>
                <a:sym typeface="+mn-lt"/>
              </a:rPr>
              <a:t>不</a:t>
            </a:r>
            <a:r>
              <a:rPr lang="zh-CN" altLang="en-US" dirty="0">
                <a:solidFill>
                  <a:schemeClr val="accent2"/>
                </a:solidFill>
                <a:latin typeface="+mn-lt"/>
                <a:ea typeface="+mn-ea"/>
                <a:cs typeface="+mn-ea"/>
                <a:sym typeface="+mn-lt"/>
              </a:rPr>
              <a:t>支持任何范围查询</a:t>
            </a:r>
            <a:r>
              <a:rPr lang="zh-CN" altLang="en-US" dirty="0">
                <a:latin typeface="+mn-lt"/>
                <a:ea typeface="+mn-ea"/>
                <a:cs typeface="+mn-ea"/>
                <a:sym typeface="+mn-lt"/>
              </a:rPr>
              <a:t>，例如</a:t>
            </a:r>
            <a:r>
              <a:rPr lang="en-US" altLang="zh-CN" dirty="0">
                <a:latin typeface="+mn-lt"/>
                <a:ea typeface="+mn-ea"/>
                <a:cs typeface="+mn-ea"/>
                <a:sym typeface="+mn-lt"/>
              </a:rPr>
              <a:t>WHERE price&gt;100</a:t>
            </a:r>
            <a:r>
              <a:rPr lang="zh-CN" altLang="en-US" dirty="0" smtClean="0">
                <a:latin typeface="+mn-lt"/>
                <a:ea typeface="+mn-ea"/>
                <a:cs typeface="+mn-ea"/>
                <a:sym typeface="+mn-lt"/>
              </a:rPr>
              <a:t>。</a:t>
            </a:r>
            <a:endParaRPr lang="en-US" altLang="zh-CN" dirty="0" smtClean="0">
              <a:latin typeface="+mn-lt"/>
              <a:ea typeface="+mn-ea"/>
              <a:cs typeface="+mn-ea"/>
              <a:sym typeface="+mn-lt"/>
            </a:endParaRPr>
          </a:p>
          <a:p>
            <a:pPr marL="0" indent="0">
              <a:buNone/>
            </a:pPr>
            <a:r>
              <a:rPr lang="en-US" altLang="zh-CN" dirty="0" smtClean="0">
                <a:latin typeface="+mn-lt"/>
                <a:ea typeface="+mn-ea"/>
                <a:cs typeface="+mn-ea"/>
                <a:sym typeface="+mn-lt"/>
              </a:rPr>
              <a:t>    6.</a:t>
            </a:r>
            <a:r>
              <a:rPr lang="zh-CN" altLang="en-US" dirty="0" smtClean="0">
                <a:solidFill>
                  <a:schemeClr val="accent2"/>
                </a:solidFill>
                <a:latin typeface="+mn-lt"/>
                <a:ea typeface="+mn-ea"/>
                <a:cs typeface="+mn-ea"/>
                <a:sym typeface="+mn-lt"/>
              </a:rPr>
              <a:t>如果</a:t>
            </a:r>
            <a:r>
              <a:rPr lang="zh-CN" altLang="en-US" dirty="0">
                <a:solidFill>
                  <a:schemeClr val="accent2"/>
                </a:solidFill>
                <a:latin typeface="+mn-lt"/>
                <a:ea typeface="+mn-ea"/>
                <a:cs typeface="+mn-ea"/>
                <a:sym typeface="+mn-lt"/>
              </a:rPr>
              <a:t>哈希冲突很多的话，一些索引维护操作的代价也会很高</a:t>
            </a:r>
            <a:r>
              <a:rPr lang="zh-CN" altLang="en-US" dirty="0">
                <a:latin typeface="+mn-lt"/>
                <a:ea typeface="+mn-ea"/>
                <a:cs typeface="+mn-ea"/>
                <a:sym typeface="+mn-lt"/>
              </a:rPr>
              <a:t>。例如，如果在某个选择性很低（哈希冲突很多）的列上建立哈希索引，那么当从表中删除一行时，存储引擎需要遍历对应哈希值的链表中的每一行，找到并删除对应行的引用，冲突越多，代价越大</a:t>
            </a:r>
            <a:r>
              <a:rPr lang="zh-CN" altLang="en-US" dirty="0" smtClean="0">
                <a:latin typeface="+mn-lt"/>
                <a:ea typeface="+mn-ea"/>
                <a:cs typeface="+mn-ea"/>
                <a:sym typeface="+mn-lt"/>
              </a:rPr>
              <a:t>。</a:t>
            </a:r>
            <a:endParaRPr lang="zh-CN" altLang="en-US" dirty="0">
              <a:latin typeface="+mn-lt"/>
              <a:ea typeface="+mn-ea"/>
              <a:cs typeface="+mn-ea"/>
              <a:sym typeface="+mn-lt"/>
            </a:endParaRPr>
          </a:p>
        </p:txBody>
      </p:sp>
    </p:spTree>
    <p:extLst>
      <p:ext uri="{BB962C8B-B14F-4D97-AF65-F5344CB8AC3E}">
        <p14:creationId xmlns:p14="http://schemas.microsoft.com/office/powerpoint/2010/main" val="3410399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cs typeface="+mn-ea"/>
                <a:sym typeface="+mn-lt"/>
              </a:rPr>
              <a:t>哈希索引</a:t>
            </a:r>
            <a:endParaRPr lang="zh-CN" altLang="en-US" dirty="0">
              <a:latin typeface="+mn-lt"/>
              <a:ea typeface="+mn-ea"/>
              <a:cs typeface="+mn-ea"/>
              <a:sym typeface="+mn-lt"/>
            </a:endParaRPr>
          </a:p>
        </p:txBody>
      </p:sp>
      <p:sp>
        <p:nvSpPr>
          <p:cNvPr id="3" name="内容占位符 2"/>
          <p:cNvSpPr>
            <a:spLocks noGrp="1"/>
          </p:cNvSpPr>
          <p:nvPr>
            <p:ph idx="1"/>
          </p:nvPr>
        </p:nvSpPr>
        <p:spPr/>
        <p:txBody>
          <a:bodyPr>
            <a:normAutofit/>
          </a:bodyPr>
          <a:lstStyle/>
          <a:p>
            <a:pPr marL="0" indent="0">
              <a:buNone/>
            </a:pPr>
            <a:endParaRPr lang="en-US" altLang="zh-CN" sz="2400" dirty="0">
              <a:solidFill>
                <a:srgbClr val="4965FF"/>
              </a:solidFill>
              <a:latin typeface="+mn-lt"/>
              <a:ea typeface="+mn-ea"/>
              <a:cs typeface="+mn-ea"/>
              <a:sym typeface="+mn-lt"/>
            </a:endParaRPr>
          </a:p>
          <a:p>
            <a:pPr marL="0" indent="0">
              <a:buNone/>
            </a:pPr>
            <a:r>
              <a:rPr lang="zh-CN" altLang="en-US" sz="2400" dirty="0" smtClean="0">
                <a:solidFill>
                  <a:srgbClr val="4965FF"/>
                </a:solidFill>
                <a:latin typeface="+mn-lt"/>
                <a:ea typeface="+mn-ea"/>
                <a:cs typeface="+mn-ea"/>
                <a:sym typeface="+mn-lt"/>
              </a:rPr>
              <a:t>在</a:t>
            </a:r>
            <a:r>
              <a:rPr lang="en-US" altLang="zh-CN" sz="2400" dirty="0" err="1">
                <a:solidFill>
                  <a:srgbClr val="4965FF"/>
                </a:solidFill>
                <a:latin typeface="+mn-lt"/>
                <a:ea typeface="+mn-ea"/>
                <a:cs typeface="+mn-ea"/>
                <a:sym typeface="+mn-lt"/>
              </a:rPr>
              <a:t>InnoDB</a:t>
            </a:r>
            <a:r>
              <a:rPr lang="zh-CN" altLang="en-US" sz="2400" dirty="0">
                <a:solidFill>
                  <a:srgbClr val="4965FF"/>
                </a:solidFill>
                <a:latin typeface="+mn-lt"/>
                <a:ea typeface="+mn-ea"/>
                <a:cs typeface="+mn-ea"/>
                <a:sym typeface="+mn-lt"/>
              </a:rPr>
              <a:t>引擎上的</a:t>
            </a:r>
            <a:r>
              <a:rPr lang="zh-CN" altLang="en-US" sz="2400" dirty="0" smtClean="0">
                <a:solidFill>
                  <a:srgbClr val="4965FF"/>
                </a:solidFill>
                <a:latin typeface="+mn-lt"/>
                <a:ea typeface="+mn-ea"/>
                <a:cs typeface="+mn-ea"/>
                <a:sym typeface="+mn-lt"/>
              </a:rPr>
              <a:t>应用</a:t>
            </a:r>
            <a:endParaRPr lang="en-US" altLang="zh-CN" sz="2400" dirty="0" smtClean="0">
              <a:solidFill>
                <a:srgbClr val="4965FF"/>
              </a:solidFill>
              <a:latin typeface="+mn-lt"/>
              <a:ea typeface="+mn-ea"/>
              <a:cs typeface="+mn-ea"/>
              <a:sym typeface="+mn-lt"/>
            </a:endParaRPr>
          </a:p>
          <a:p>
            <a:pPr marL="0" indent="0">
              <a:buNone/>
            </a:pPr>
            <a:r>
              <a:rPr lang="zh-CN" altLang="en-US" dirty="0" smtClean="0">
                <a:latin typeface="+mn-lt"/>
                <a:ea typeface="+mn-ea"/>
                <a:cs typeface="+mn-ea"/>
                <a:sym typeface="+mn-lt"/>
              </a:rPr>
              <a:t>      在</a:t>
            </a:r>
            <a:r>
              <a:rPr lang="en-US" altLang="zh-CN" dirty="0" err="1">
                <a:latin typeface="+mn-lt"/>
                <a:ea typeface="+mn-ea"/>
                <a:cs typeface="+mn-ea"/>
                <a:sym typeface="+mn-lt"/>
              </a:rPr>
              <a:t>Mysql</a:t>
            </a:r>
            <a:r>
              <a:rPr lang="zh-CN" altLang="en-US" dirty="0">
                <a:latin typeface="+mn-lt"/>
                <a:ea typeface="+mn-ea"/>
                <a:cs typeface="+mn-ea"/>
                <a:sym typeface="+mn-lt"/>
              </a:rPr>
              <a:t>中</a:t>
            </a:r>
            <a:r>
              <a:rPr lang="en-US" altLang="zh-CN" dirty="0" err="1">
                <a:latin typeface="+mn-lt"/>
                <a:ea typeface="+mn-ea"/>
                <a:cs typeface="+mn-ea"/>
                <a:sym typeface="+mn-lt"/>
              </a:rPr>
              <a:t>InnoDB</a:t>
            </a:r>
            <a:r>
              <a:rPr lang="zh-CN" altLang="en-US" dirty="0">
                <a:latin typeface="+mn-lt"/>
                <a:ea typeface="+mn-ea"/>
                <a:cs typeface="+mn-ea"/>
                <a:sym typeface="+mn-lt"/>
              </a:rPr>
              <a:t>引擎有一个特殊的功能叫做自适应哈希索引</a:t>
            </a:r>
            <a:r>
              <a:rPr lang="zh-CN" altLang="en-US" dirty="0" smtClean="0">
                <a:latin typeface="+mn-lt"/>
                <a:ea typeface="+mn-ea"/>
                <a:cs typeface="+mn-ea"/>
                <a:sym typeface="+mn-lt"/>
              </a:rPr>
              <a:t>，当注意到某些索引值被使用得非常频繁时，它</a:t>
            </a:r>
            <a:r>
              <a:rPr lang="zh-CN" altLang="en-US" dirty="0">
                <a:latin typeface="+mn-lt"/>
                <a:ea typeface="+mn-ea"/>
                <a:cs typeface="+mn-ea"/>
                <a:sym typeface="+mn-lt"/>
              </a:rPr>
              <a:t>会在内存中基于</a:t>
            </a:r>
            <a:r>
              <a:rPr lang="en-US" altLang="zh-CN" dirty="0">
                <a:latin typeface="+mn-lt"/>
                <a:ea typeface="+mn-ea"/>
                <a:cs typeface="+mn-ea"/>
                <a:sym typeface="+mn-lt"/>
              </a:rPr>
              <a:t>B-Tree</a:t>
            </a:r>
            <a:r>
              <a:rPr lang="zh-CN" altLang="en-US" dirty="0">
                <a:latin typeface="+mn-lt"/>
                <a:ea typeface="+mn-ea"/>
                <a:cs typeface="+mn-ea"/>
                <a:sym typeface="+mn-lt"/>
              </a:rPr>
              <a:t>索引的基础上面创建一个哈希索引，这让</a:t>
            </a:r>
            <a:r>
              <a:rPr lang="en-US" altLang="zh-CN" dirty="0">
                <a:latin typeface="+mn-lt"/>
                <a:ea typeface="+mn-ea"/>
                <a:cs typeface="+mn-ea"/>
                <a:sym typeface="+mn-lt"/>
              </a:rPr>
              <a:t>B-Tree</a:t>
            </a:r>
            <a:r>
              <a:rPr lang="zh-CN" altLang="en-US" dirty="0">
                <a:latin typeface="+mn-lt"/>
                <a:ea typeface="+mn-ea"/>
                <a:cs typeface="+mn-ea"/>
                <a:sym typeface="+mn-lt"/>
              </a:rPr>
              <a:t>索引具备了一些哈希索引的优点</a:t>
            </a:r>
            <a:r>
              <a:rPr lang="zh-CN" altLang="en-US" dirty="0" smtClean="0">
                <a:latin typeface="+mn-lt"/>
                <a:ea typeface="+mn-ea"/>
                <a:cs typeface="+mn-ea"/>
                <a:sym typeface="+mn-lt"/>
              </a:rPr>
              <a:t>。</a:t>
            </a:r>
            <a:endParaRPr lang="en-US" altLang="zh-CN" dirty="0" smtClean="0">
              <a:latin typeface="+mn-lt"/>
              <a:ea typeface="+mn-ea"/>
              <a:cs typeface="+mn-ea"/>
              <a:sym typeface="+mn-lt"/>
            </a:endParaRPr>
          </a:p>
          <a:p>
            <a:pPr marL="0" indent="0">
              <a:buNone/>
            </a:pPr>
            <a:r>
              <a:rPr lang="zh-CN" altLang="en-US" dirty="0" smtClean="0"/>
              <a:t>     可以</a:t>
            </a:r>
            <a:r>
              <a:rPr lang="zh-CN" altLang="en-US" dirty="0"/>
              <a:t>通过参数</a:t>
            </a:r>
            <a:r>
              <a:rPr lang="en-US" altLang="zh-CN" dirty="0" err="1"/>
              <a:t>innodb_adaptive_hash_index</a:t>
            </a:r>
            <a:r>
              <a:rPr lang="zh-CN" altLang="en-US" dirty="0"/>
              <a:t>来考虑禁用或启动此特性，默认是开启状态。</a:t>
            </a:r>
            <a:endParaRPr lang="en-US" altLang="zh-CN" dirty="0">
              <a:latin typeface="+mn-lt"/>
              <a:ea typeface="+mn-ea"/>
              <a:cs typeface="+mn-ea"/>
              <a:sym typeface="+mn-lt"/>
            </a:endParaRPr>
          </a:p>
          <a:p>
            <a:pPr marL="0" indent="0">
              <a:buNone/>
            </a:pPr>
            <a:endParaRPr lang="en-US" altLang="zh-CN" dirty="0" smtClean="0">
              <a:latin typeface="+mn-lt"/>
              <a:ea typeface="+mn-ea"/>
              <a:cs typeface="+mn-ea"/>
              <a:sym typeface="+mn-lt"/>
            </a:endParaRPr>
          </a:p>
          <a:p>
            <a:pPr marL="0" indent="0">
              <a:buNone/>
            </a:pPr>
            <a:endParaRPr lang="en-US" altLang="zh-CN" dirty="0" smtClean="0">
              <a:latin typeface="+mn-lt"/>
              <a:ea typeface="+mn-ea"/>
              <a:cs typeface="+mn-ea"/>
              <a:sym typeface="+mn-lt"/>
            </a:endParaRPr>
          </a:p>
          <a:p>
            <a:pPr marL="0" indent="0">
              <a:buNone/>
            </a:pPr>
            <a:r>
              <a:rPr lang="zh-CN" altLang="en-US" sz="2400" dirty="0">
                <a:solidFill>
                  <a:srgbClr val="4965FF"/>
                </a:solidFill>
                <a:latin typeface="+mn-lt"/>
                <a:ea typeface="+mn-ea"/>
                <a:cs typeface="+mn-ea"/>
                <a:sym typeface="+mn-lt"/>
              </a:rPr>
              <a:t>思路：</a:t>
            </a:r>
            <a:endParaRPr lang="en-US" altLang="zh-CN" sz="2400" dirty="0">
              <a:solidFill>
                <a:srgbClr val="4965FF"/>
              </a:solidFill>
              <a:latin typeface="+mn-lt"/>
              <a:ea typeface="+mn-ea"/>
              <a:cs typeface="+mn-ea"/>
              <a:sym typeface="+mn-lt"/>
            </a:endParaRPr>
          </a:p>
          <a:p>
            <a:pPr marL="0" indent="0">
              <a:buNone/>
            </a:pPr>
            <a:r>
              <a:rPr lang="en-US" altLang="zh-CN" dirty="0">
                <a:latin typeface="+mn-lt"/>
                <a:ea typeface="+mn-ea"/>
                <a:cs typeface="+mn-ea"/>
                <a:sym typeface="+mn-lt"/>
              </a:rPr>
              <a:t> </a:t>
            </a:r>
            <a:r>
              <a:rPr lang="en-US" altLang="zh-CN" dirty="0" smtClean="0">
                <a:latin typeface="+mn-lt"/>
                <a:ea typeface="+mn-ea"/>
                <a:cs typeface="+mn-ea"/>
                <a:sym typeface="+mn-lt"/>
              </a:rPr>
              <a:t>    </a:t>
            </a:r>
            <a:r>
              <a:rPr lang="zh-CN" altLang="en-US" dirty="0" smtClean="0">
                <a:latin typeface="+mn-lt"/>
                <a:ea typeface="+mn-ea"/>
                <a:cs typeface="+mn-ea"/>
                <a:sym typeface="+mn-lt"/>
              </a:rPr>
              <a:t>在</a:t>
            </a:r>
            <a:r>
              <a:rPr lang="en-US" altLang="zh-CN" dirty="0">
                <a:latin typeface="+mn-lt"/>
                <a:ea typeface="+mn-ea"/>
                <a:cs typeface="+mn-ea"/>
                <a:sym typeface="+mn-lt"/>
              </a:rPr>
              <a:t>B-Tree</a:t>
            </a:r>
            <a:r>
              <a:rPr lang="zh-CN" altLang="en-US" dirty="0">
                <a:latin typeface="+mn-lt"/>
                <a:ea typeface="+mn-ea"/>
                <a:cs typeface="+mn-ea"/>
                <a:sym typeface="+mn-lt"/>
              </a:rPr>
              <a:t>基础上创建一个伪哈希索引。这和真正的哈希索引不是一回事，因为还是使用</a:t>
            </a:r>
            <a:r>
              <a:rPr lang="en-US" altLang="zh-CN" dirty="0">
                <a:latin typeface="+mn-lt"/>
                <a:ea typeface="+mn-ea"/>
                <a:cs typeface="+mn-ea"/>
                <a:sym typeface="+mn-lt"/>
              </a:rPr>
              <a:t>B-Tree</a:t>
            </a:r>
            <a:r>
              <a:rPr lang="zh-CN" altLang="en-US" dirty="0">
                <a:latin typeface="+mn-lt"/>
                <a:ea typeface="+mn-ea"/>
                <a:cs typeface="+mn-ea"/>
                <a:sym typeface="+mn-lt"/>
              </a:rPr>
              <a:t>进行查找，但是它使用哈希值而不是键本身进行索引查找。你需要做的就是在查询的</a:t>
            </a:r>
            <a:r>
              <a:rPr lang="en-US" altLang="zh-CN" dirty="0">
                <a:latin typeface="+mn-lt"/>
                <a:ea typeface="+mn-ea"/>
                <a:cs typeface="+mn-ea"/>
                <a:sym typeface="+mn-lt"/>
              </a:rPr>
              <a:t>WHERE</a:t>
            </a:r>
            <a:r>
              <a:rPr lang="zh-CN" altLang="en-US" dirty="0">
                <a:latin typeface="+mn-lt"/>
                <a:ea typeface="+mn-ea"/>
                <a:cs typeface="+mn-ea"/>
                <a:sym typeface="+mn-lt"/>
              </a:rPr>
              <a:t>子句中手动指定使用哈希函数。 </a:t>
            </a:r>
          </a:p>
        </p:txBody>
      </p:sp>
    </p:spTree>
    <p:extLst>
      <p:ext uri="{BB962C8B-B14F-4D97-AF65-F5344CB8AC3E}">
        <p14:creationId xmlns:p14="http://schemas.microsoft.com/office/powerpoint/2010/main" val="33274651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cs typeface="+mn-ea"/>
                <a:sym typeface="+mn-lt"/>
              </a:rPr>
              <a:t>全文索引</a:t>
            </a:r>
            <a:endParaRPr lang="zh-CN" altLang="en-US" dirty="0">
              <a:latin typeface="+mn-lt"/>
              <a:ea typeface="+mn-ea"/>
              <a:cs typeface="+mn-ea"/>
              <a:sym typeface="+mn-lt"/>
            </a:endParaRPr>
          </a:p>
        </p:txBody>
      </p:sp>
      <p:sp>
        <p:nvSpPr>
          <p:cNvPr id="3" name="内容占位符 2"/>
          <p:cNvSpPr>
            <a:spLocks noGrp="1"/>
          </p:cNvSpPr>
          <p:nvPr>
            <p:ph idx="1"/>
          </p:nvPr>
        </p:nvSpPr>
        <p:spPr/>
        <p:txBody>
          <a:bodyPr/>
          <a:lstStyle/>
          <a:p>
            <a:endParaRPr lang="en-US" altLang="zh-CN" dirty="0" smtClean="0">
              <a:latin typeface="+mn-lt"/>
              <a:ea typeface="+mn-ea"/>
              <a:cs typeface="+mn-ea"/>
              <a:sym typeface="+mn-lt"/>
            </a:endParaRPr>
          </a:p>
          <a:p>
            <a:r>
              <a:rPr lang="zh-CN" altLang="en-US" dirty="0" smtClean="0">
                <a:latin typeface="+mn-lt"/>
                <a:ea typeface="+mn-ea"/>
                <a:cs typeface="+mn-ea"/>
                <a:sym typeface="+mn-lt"/>
              </a:rPr>
              <a:t>全文索引是一种特殊类型的索引，他查找的是文本中的关键词，而不是直接索引中的值，全文搜索和其他几类索引的匹配方式完全不一样。</a:t>
            </a:r>
            <a:endParaRPr lang="en-US" altLang="zh-CN" dirty="0" smtClean="0">
              <a:latin typeface="+mn-lt"/>
              <a:ea typeface="+mn-ea"/>
              <a:cs typeface="+mn-ea"/>
              <a:sym typeface="+mn-lt"/>
            </a:endParaRPr>
          </a:p>
          <a:p>
            <a:pPr marL="0" indent="0">
              <a:buNone/>
            </a:pPr>
            <a:endParaRPr lang="en-US" altLang="zh-CN" dirty="0" smtClean="0">
              <a:latin typeface="+mn-lt"/>
              <a:ea typeface="+mn-ea"/>
              <a:cs typeface="+mn-ea"/>
              <a:sym typeface="+mn-lt"/>
            </a:endParaRPr>
          </a:p>
          <a:p>
            <a:r>
              <a:rPr lang="en-US" altLang="zh-CN" dirty="0" smtClean="0">
                <a:latin typeface="+mn-lt"/>
                <a:ea typeface="+mn-ea"/>
                <a:cs typeface="+mn-ea"/>
                <a:sym typeface="+mn-lt"/>
              </a:rPr>
              <a:t> </a:t>
            </a:r>
            <a:r>
              <a:rPr lang="zh-CN" altLang="en-US" dirty="0" smtClean="0">
                <a:latin typeface="+mn-lt"/>
                <a:ea typeface="+mn-ea"/>
                <a:cs typeface="+mn-ea"/>
                <a:sym typeface="+mn-lt"/>
              </a:rPr>
              <a:t>在相同的列上同时创建全文索引和基于值的</a:t>
            </a:r>
            <a:r>
              <a:rPr lang="en-US" altLang="zh-CN" dirty="0" smtClean="0">
                <a:latin typeface="+mn-lt"/>
                <a:ea typeface="+mn-ea"/>
                <a:cs typeface="+mn-ea"/>
                <a:sym typeface="+mn-lt"/>
              </a:rPr>
              <a:t>B-Tree</a:t>
            </a:r>
            <a:r>
              <a:rPr lang="zh-CN" altLang="en-US" dirty="0" smtClean="0">
                <a:latin typeface="+mn-lt"/>
                <a:ea typeface="+mn-ea"/>
                <a:cs typeface="+mn-ea"/>
                <a:sym typeface="+mn-lt"/>
              </a:rPr>
              <a:t>索引不</a:t>
            </a:r>
            <a:endParaRPr lang="en-US" altLang="zh-CN" dirty="0" smtClean="0">
              <a:latin typeface="+mn-lt"/>
              <a:ea typeface="+mn-ea"/>
              <a:cs typeface="+mn-ea"/>
              <a:sym typeface="+mn-lt"/>
            </a:endParaRPr>
          </a:p>
          <a:p>
            <a:pPr marL="0" indent="0">
              <a:buNone/>
            </a:pPr>
            <a:r>
              <a:rPr lang="zh-CN" altLang="en-US" dirty="0" smtClean="0">
                <a:latin typeface="+mn-lt"/>
                <a:ea typeface="+mn-ea"/>
                <a:cs typeface="+mn-ea"/>
                <a:sym typeface="+mn-lt"/>
              </a:rPr>
              <a:t>会有冲突，全文索引适用于</a:t>
            </a:r>
            <a:r>
              <a:rPr lang="en-US" altLang="zh-CN" dirty="0" smtClean="0">
                <a:latin typeface="+mn-lt"/>
                <a:ea typeface="+mn-ea"/>
                <a:cs typeface="+mn-ea"/>
                <a:sym typeface="+mn-lt"/>
              </a:rPr>
              <a:t>MATCH AGAINST </a:t>
            </a:r>
            <a:r>
              <a:rPr lang="zh-CN" altLang="en-US" dirty="0" smtClean="0">
                <a:latin typeface="+mn-lt"/>
                <a:ea typeface="+mn-ea"/>
                <a:cs typeface="+mn-ea"/>
                <a:sym typeface="+mn-lt"/>
              </a:rPr>
              <a:t>操作，</a:t>
            </a:r>
            <a:endParaRPr lang="en-US" altLang="zh-CN" dirty="0" smtClean="0">
              <a:latin typeface="+mn-lt"/>
              <a:ea typeface="+mn-ea"/>
              <a:cs typeface="+mn-ea"/>
              <a:sym typeface="+mn-lt"/>
            </a:endParaRPr>
          </a:p>
          <a:p>
            <a:pPr marL="0" indent="0">
              <a:buNone/>
            </a:pPr>
            <a:r>
              <a:rPr lang="zh-CN" altLang="en-US" dirty="0" smtClean="0">
                <a:latin typeface="+mn-lt"/>
                <a:ea typeface="+mn-ea"/>
                <a:cs typeface="+mn-ea"/>
                <a:sym typeface="+mn-lt"/>
              </a:rPr>
              <a:t>而不是普通的</a:t>
            </a:r>
            <a:r>
              <a:rPr lang="en-US" altLang="zh-CN" dirty="0" smtClean="0">
                <a:latin typeface="+mn-lt"/>
                <a:ea typeface="+mn-ea"/>
                <a:cs typeface="+mn-ea"/>
                <a:sym typeface="+mn-lt"/>
              </a:rPr>
              <a:t>where</a:t>
            </a:r>
            <a:r>
              <a:rPr lang="zh-CN" altLang="en-US" dirty="0" smtClean="0">
                <a:latin typeface="+mn-lt"/>
                <a:ea typeface="+mn-ea"/>
                <a:cs typeface="+mn-ea"/>
                <a:sym typeface="+mn-lt"/>
              </a:rPr>
              <a:t>条件操作。</a:t>
            </a:r>
            <a:endParaRPr lang="en-US" altLang="zh-CN" dirty="0" smtClean="0">
              <a:latin typeface="+mn-lt"/>
              <a:ea typeface="+mn-ea"/>
              <a:cs typeface="+mn-ea"/>
              <a:sym typeface="+mn-lt"/>
            </a:endParaRPr>
          </a:p>
        </p:txBody>
      </p:sp>
      <p:grpSp>
        <p:nvGrpSpPr>
          <p:cNvPr id="23" name="0b098145-2883-4f34-bc5f-e6da9944ce3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624178" y="2914969"/>
            <a:ext cx="4395370" cy="3544987"/>
            <a:chOff x="3413125" y="1227138"/>
            <a:chExt cx="5399088" cy="4354513"/>
          </a:xfrm>
        </p:grpSpPr>
        <p:sp>
          <p:nvSpPr>
            <p:cNvPr id="24" name="íSḷi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81CDEE3-C50C-4180-B9A6-165E129AA09A}"/>
                </a:ext>
              </a:extLst>
            </p:cNvPr>
            <p:cNvSpPr/>
            <p:nvPr/>
          </p:nvSpPr>
          <p:spPr bwMode="auto">
            <a:xfrm>
              <a:off x="3795713" y="1227138"/>
              <a:ext cx="5016500" cy="4324350"/>
            </a:xfrm>
            <a:custGeom>
              <a:avLst/>
              <a:gdLst>
                <a:gd name="T0" fmla="*/ 1328 w 1520"/>
                <a:gd name="T1" fmla="*/ 1266 h 1312"/>
                <a:gd name="T2" fmla="*/ 1506 w 1520"/>
                <a:gd name="T3" fmla="*/ 1077 h 1312"/>
                <a:gd name="T4" fmla="*/ 1457 w 1520"/>
                <a:gd name="T5" fmla="*/ 862 h 1312"/>
                <a:gd name="T6" fmla="*/ 1365 w 1520"/>
                <a:gd name="T7" fmla="*/ 659 h 1312"/>
                <a:gd name="T8" fmla="*/ 1339 w 1520"/>
                <a:gd name="T9" fmla="*/ 246 h 1312"/>
                <a:gd name="T10" fmla="*/ 1263 w 1520"/>
                <a:gd name="T11" fmla="*/ 148 h 1312"/>
                <a:gd name="T12" fmla="*/ 750 w 1520"/>
                <a:gd name="T13" fmla="*/ 53 h 1312"/>
                <a:gd name="T14" fmla="*/ 325 w 1520"/>
                <a:gd name="T15" fmla="*/ 379 h 1312"/>
                <a:gd name="T16" fmla="*/ 195 w 1520"/>
                <a:gd name="T17" fmla="*/ 562 h 1312"/>
                <a:gd name="T18" fmla="*/ 20 w 1520"/>
                <a:gd name="T19" fmla="*/ 801 h 1312"/>
                <a:gd name="T20" fmla="*/ 36 w 1520"/>
                <a:gd name="T21" fmla="*/ 1013 h 1312"/>
                <a:gd name="T22" fmla="*/ 308 w 1520"/>
                <a:gd name="T23" fmla="*/ 1303 h 1312"/>
                <a:gd name="T24" fmla="*/ 556 w 1520"/>
                <a:gd name="T25" fmla="*/ 1305 h 1312"/>
                <a:gd name="T26" fmla="*/ 957 w 1520"/>
                <a:gd name="T27" fmla="*/ 1304 h 1312"/>
                <a:gd name="T28" fmla="*/ 1328 w 1520"/>
                <a:gd name="T29" fmla="*/ 1266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0" h="1312">
                  <a:moveTo>
                    <a:pt x="1328" y="1266"/>
                  </a:moveTo>
                  <a:cubicBezTo>
                    <a:pt x="1413" y="1234"/>
                    <a:pt x="1489" y="1166"/>
                    <a:pt x="1506" y="1077"/>
                  </a:cubicBezTo>
                  <a:cubicBezTo>
                    <a:pt x="1520" y="1003"/>
                    <a:pt x="1492" y="929"/>
                    <a:pt x="1457" y="862"/>
                  </a:cubicBezTo>
                  <a:cubicBezTo>
                    <a:pt x="1423" y="796"/>
                    <a:pt x="1381" y="732"/>
                    <a:pt x="1365" y="659"/>
                  </a:cubicBezTo>
                  <a:cubicBezTo>
                    <a:pt x="1336" y="523"/>
                    <a:pt x="1397" y="372"/>
                    <a:pt x="1339" y="246"/>
                  </a:cubicBezTo>
                  <a:cubicBezTo>
                    <a:pt x="1321" y="209"/>
                    <a:pt x="1294" y="176"/>
                    <a:pt x="1263" y="148"/>
                  </a:cubicBezTo>
                  <a:cubicBezTo>
                    <a:pt x="1127" y="27"/>
                    <a:pt x="924" y="0"/>
                    <a:pt x="750" y="53"/>
                  </a:cubicBezTo>
                  <a:cubicBezTo>
                    <a:pt x="576" y="107"/>
                    <a:pt x="431" y="232"/>
                    <a:pt x="325" y="379"/>
                  </a:cubicBezTo>
                  <a:cubicBezTo>
                    <a:pt x="281" y="440"/>
                    <a:pt x="242" y="505"/>
                    <a:pt x="195" y="562"/>
                  </a:cubicBezTo>
                  <a:cubicBezTo>
                    <a:pt x="131" y="639"/>
                    <a:pt x="48" y="706"/>
                    <a:pt x="20" y="801"/>
                  </a:cubicBezTo>
                  <a:cubicBezTo>
                    <a:pt x="0" y="871"/>
                    <a:pt x="12" y="945"/>
                    <a:pt x="36" y="1013"/>
                  </a:cubicBezTo>
                  <a:cubicBezTo>
                    <a:pt x="73" y="1118"/>
                    <a:pt x="232" y="1303"/>
                    <a:pt x="308" y="1303"/>
                  </a:cubicBezTo>
                  <a:cubicBezTo>
                    <a:pt x="373" y="1302"/>
                    <a:pt x="463" y="1303"/>
                    <a:pt x="556" y="1305"/>
                  </a:cubicBezTo>
                  <a:cubicBezTo>
                    <a:pt x="703" y="1306"/>
                    <a:pt x="861" y="1308"/>
                    <a:pt x="957" y="1304"/>
                  </a:cubicBezTo>
                  <a:cubicBezTo>
                    <a:pt x="1074" y="1300"/>
                    <a:pt x="1206" y="1312"/>
                    <a:pt x="1328" y="1266"/>
                  </a:cubicBezTo>
                </a:path>
              </a:pathLst>
            </a:custGeom>
            <a:solidFill>
              <a:srgbClr val="689DFD">
                <a:alpha val="20000"/>
              </a:srgbClr>
            </a:solidFill>
            <a:ln>
              <a:noFill/>
            </a:ln>
          </p:spPr>
          <p:txBody>
            <a:bodyPr anchor="ctr"/>
            <a:lstStyle/>
            <a:p>
              <a:pPr algn="ctr"/>
              <a:endParaRPr>
                <a:cs typeface="+mn-ea"/>
                <a:sym typeface="+mn-lt"/>
              </a:endParaRPr>
            </a:p>
          </p:txBody>
        </p:sp>
        <p:sp>
          <p:nvSpPr>
            <p:cNvPr id="25" name="ïšl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EA4B342-1381-4764-9744-A4BB10BDC03B}"/>
                </a:ext>
              </a:extLst>
            </p:cNvPr>
            <p:cNvSpPr/>
            <p:nvPr/>
          </p:nvSpPr>
          <p:spPr bwMode="auto">
            <a:xfrm>
              <a:off x="5765800" y="4341813"/>
              <a:ext cx="482600" cy="936625"/>
            </a:xfrm>
            <a:custGeom>
              <a:avLst/>
              <a:gdLst>
                <a:gd name="T0" fmla="*/ 8 w 146"/>
                <a:gd name="T1" fmla="*/ 181 h 284"/>
                <a:gd name="T2" fmla="*/ 6 w 146"/>
                <a:gd name="T3" fmla="*/ 216 h 284"/>
                <a:gd name="T4" fmla="*/ 21 w 146"/>
                <a:gd name="T5" fmla="*/ 230 h 284"/>
                <a:gd name="T6" fmla="*/ 77 w 146"/>
                <a:gd name="T7" fmla="*/ 268 h 284"/>
                <a:gd name="T8" fmla="*/ 111 w 146"/>
                <a:gd name="T9" fmla="*/ 283 h 284"/>
                <a:gd name="T10" fmla="*/ 139 w 146"/>
                <a:gd name="T11" fmla="*/ 263 h 284"/>
                <a:gd name="T12" fmla="*/ 118 w 146"/>
                <a:gd name="T13" fmla="*/ 226 h 284"/>
                <a:gd name="T14" fmla="*/ 119 w 146"/>
                <a:gd name="T15" fmla="*/ 169 h 284"/>
                <a:gd name="T16" fmla="*/ 146 w 146"/>
                <a:gd name="T17" fmla="*/ 26 h 284"/>
                <a:gd name="T18" fmla="*/ 90 w 146"/>
                <a:gd name="T19" fmla="*/ 4 h 284"/>
                <a:gd name="T20" fmla="*/ 59 w 146"/>
                <a:gd name="T21" fmla="*/ 57 h 284"/>
                <a:gd name="T22" fmla="*/ 8 w 146"/>
                <a:gd name="T23" fmla="*/ 18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284">
                  <a:moveTo>
                    <a:pt x="8" y="181"/>
                  </a:moveTo>
                  <a:cubicBezTo>
                    <a:pt x="4" y="192"/>
                    <a:pt x="0" y="205"/>
                    <a:pt x="6" y="216"/>
                  </a:cubicBezTo>
                  <a:cubicBezTo>
                    <a:pt x="10" y="222"/>
                    <a:pt x="15" y="227"/>
                    <a:pt x="21" y="230"/>
                  </a:cubicBezTo>
                  <a:cubicBezTo>
                    <a:pt x="77" y="268"/>
                    <a:pt x="77" y="268"/>
                    <a:pt x="77" y="268"/>
                  </a:cubicBezTo>
                  <a:cubicBezTo>
                    <a:pt x="87" y="275"/>
                    <a:pt x="98" y="282"/>
                    <a:pt x="111" y="283"/>
                  </a:cubicBezTo>
                  <a:cubicBezTo>
                    <a:pt x="124" y="284"/>
                    <a:pt x="138" y="276"/>
                    <a:pt x="139" y="263"/>
                  </a:cubicBezTo>
                  <a:cubicBezTo>
                    <a:pt x="141" y="249"/>
                    <a:pt x="125" y="238"/>
                    <a:pt x="118" y="226"/>
                  </a:cubicBezTo>
                  <a:cubicBezTo>
                    <a:pt x="109" y="209"/>
                    <a:pt x="114" y="188"/>
                    <a:pt x="119" y="169"/>
                  </a:cubicBezTo>
                  <a:cubicBezTo>
                    <a:pt x="131" y="122"/>
                    <a:pt x="140" y="74"/>
                    <a:pt x="146" y="26"/>
                  </a:cubicBezTo>
                  <a:cubicBezTo>
                    <a:pt x="134" y="21"/>
                    <a:pt x="102" y="0"/>
                    <a:pt x="90" y="4"/>
                  </a:cubicBezTo>
                  <a:cubicBezTo>
                    <a:pt x="77" y="8"/>
                    <a:pt x="65" y="45"/>
                    <a:pt x="59" y="57"/>
                  </a:cubicBezTo>
                  <a:cubicBezTo>
                    <a:pt x="39" y="97"/>
                    <a:pt x="22" y="138"/>
                    <a:pt x="8" y="181"/>
                  </a:cubicBezTo>
                  <a:close/>
                </a:path>
              </a:pathLst>
            </a:custGeom>
            <a:solidFill>
              <a:srgbClr val="F1AF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6" name="ïṩľî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69B3569-E915-45D2-9753-C6FF6C4D0FCA}"/>
                </a:ext>
              </a:extLst>
            </p:cNvPr>
            <p:cNvSpPr/>
            <p:nvPr/>
          </p:nvSpPr>
          <p:spPr bwMode="auto">
            <a:xfrm>
              <a:off x="5964238" y="3600451"/>
              <a:ext cx="382588" cy="857250"/>
            </a:xfrm>
            <a:custGeom>
              <a:avLst/>
              <a:gdLst>
                <a:gd name="T0" fmla="*/ 54 w 116"/>
                <a:gd name="T1" fmla="*/ 89 h 260"/>
                <a:gd name="T2" fmla="*/ 1 w 116"/>
                <a:gd name="T3" fmla="*/ 207 h 260"/>
                <a:gd name="T4" fmla="*/ 0 w 116"/>
                <a:gd name="T5" fmla="*/ 211 h 260"/>
                <a:gd name="T6" fmla="*/ 2 w 116"/>
                <a:gd name="T7" fmla="*/ 214 h 260"/>
                <a:gd name="T8" fmla="*/ 81 w 116"/>
                <a:gd name="T9" fmla="*/ 260 h 260"/>
                <a:gd name="T10" fmla="*/ 86 w 116"/>
                <a:gd name="T11" fmla="*/ 259 h 260"/>
                <a:gd name="T12" fmla="*/ 90 w 116"/>
                <a:gd name="T13" fmla="*/ 254 h 260"/>
                <a:gd name="T14" fmla="*/ 116 w 116"/>
                <a:gd name="T15" fmla="*/ 112 h 260"/>
                <a:gd name="T16" fmla="*/ 110 w 116"/>
                <a:gd name="T17" fmla="*/ 39 h 260"/>
                <a:gd name="T18" fmla="*/ 104 w 116"/>
                <a:gd name="T19" fmla="*/ 4 h 260"/>
                <a:gd name="T20" fmla="*/ 84 w 116"/>
                <a:gd name="T21" fmla="*/ 21 h 260"/>
                <a:gd name="T22" fmla="*/ 54 w 116"/>
                <a:gd name="T23" fmla="*/ 8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260">
                  <a:moveTo>
                    <a:pt x="54" y="89"/>
                  </a:moveTo>
                  <a:cubicBezTo>
                    <a:pt x="39" y="130"/>
                    <a:pt x="24" y="171"/>
                    <a:pt x="1" y="207"/>
                  </a:cubicBezTo>
                  <a:cubicBezTo>
                    <a:pt x="0" y="208"/>
                    <a:pt x="0" y="210"/>
                    <a:pt x="0" y="211"/>
                  </a:cubicBezTo>
                  <a:cubicBezTo>
                    <a:pt x="0" y="212"/>
                    <a:pt x="1" y="213"/>
                    <a:pt x="2" y="214"/>
                  </a:cubicBezTo>
                  <a:cubicBezTo>
                    <a:pt x="25" y="234"/>
                    <a:pt x="50" y="255"/>
                    <a:pt x="81" y="260"/>
                  </a:cubicBezTo>
                  <a:cubicBezTo>
                    <a:pt x="83" y="260"/>
                    <a:pt x="85" y="260"/>
                    <a:pt x="86" y="259"/>
                  </a:cubicBezTo>
                  <a:cubicBezTo>
                    <a:pt x="88" y="258"/>
                    <a:pt x="90" y="256"/>
                    <a:pt x="90" y="254"/>
                  </a:cubicBezTo>
                  <a:cubicBezTo>
                    <a:pt x="110" y="209"/>
                    <a:pt x="116" y="160"/>
                    <a:pt x="116" y="112"/>
                  </a:cubicBezTo>
                  <a:cubicBezTo>
                    <a:pt x="115" y="87"/>
                    <a:pt x="113" y="63"/>
                    <a:pt x="110" y="39"/>
                  </a:cubicBezTo>
                  <a:cubicBezTo>
                    <a:pt x="109" y="33"/>
                    <a:pt x="109" y="7"/>
                    <a:pt x="104" y="4"/>
                  </a:cubicBezTo>
                  <a:cubicBezTo>
                    <a:pt x="96" y="0"/>
                    <a:pt x="87" y="16"/>
                    <a:pt x="84" y="21"/>
                  </a:cubicBezTo>
                  <a:cubicBezTo>
                    <a:pt x="70" y="41"/>
                    <a:pt x="62" y="65"/>
                    <a:pt x="54" y="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7" name="íṥ1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C76C624-D8F6-4E03-8C14-DA9405E093A8}"/>
                </a:ext>
              </a:extLst>
            </p:cNvPr>
            <p:cNvSpPr/>
            <p:nvPr/>
          </p:nvSpPr>
          <p:spPr bwMode="auto">
            <a:xfrm>
              <a:off x="6075363" y="3640138"/>
              <a:ext cx="271463" cy="850900"/>
            </a:xfrm>
            <a:custGeom>
              <a:avLst/>
              <a:gdLst>
                <a:gd name="T0" fmla="*/ 82 w 82"/>
                <a:gd name="T1" fmla="*/ 0 h 258"/>
                <a:gd name="T2" fmla="*/ 50 w 82"/>
                <a:gd name="T3" fmla="*/ 57 h 258"/>
                <a:gd name="T4" fmla="*/ 0 w 82"/>
                <a:gd name="T5" fmla="*/ 231 h 258"/>
                <a:gd name="T6" fmla="*/ 68 w 82"/>
                <a:gd name="T7" fmla="*/ 248 h 258"/>
                <a:gd name="T8" fmla="*/ 82 w 82"/>
                <a:gd name="T9" fmla="*/ 0 h 258"/>
              </a:gdLst>
              <a:ahLst/>
              <a:cxnLst>
                <a:cxn ang="0">
                  <a:pos x="T0" y="T1"/>
                </a:cxn>
                <a:cxn ang="0">
                  <a:pos x="T2" y="T3"/>
                </a:cxn>
                <a:cxn ang="0">
                  <a:pos x="T4" y="T5"/>
                </a:cxn>
                <a:cxn ang="0">
                  <a:pos x="T6" y="T7"/>
                </a:cxn>
                <a:cxn ang="0">
                  <a:pos x="T8" y="T9"/>
                </a:cxn>
              </a:cxnLst>
              <a:rect l="0" t="0" r="r" b="b"/>
              <a:pathLst>
                <a:path w="82" h="258">
                  <a:moveTo>
                    <a:pt x="82" y="0"/>
                  </a:moveTo>
                  <a:cubicBezTo>
                    <a:pt x="82" y="0"/>
                    <a:pt x="64" y="6"/>
                    <a:pt x="50" y="57"/>
                  </a:cubicBezTo>
                  <a:cubicBezTo>
                    <a:pt x="35" y="108"/>
                    <a:pt x="0" y="231"/>
                    <a:pt x="0" y="231"/>
                  </a:cubicBezTo>
                  <a:cubicBezTo>
                    <a:pt x="0" y="231"/>
                    <a:pt x="54" y="258"/>
                    <a:pt x="68" y="248"/>
                  </a:cubicBezTo>
                  <a:cubicBezTo>
                    <a:pt x="81" y="238"/>
                    <a:pt x="82" y="0"/>
                    <a:pt x="82" y="0"/>
                  </a:cubicBezTo>
                  <a:close/>
                </a:path>
              </a:pathLst>
            </a:custGeom>
            <a:gradFill>
              <a:gsLst>
                <a:gs pos="5000">
                  <a:schemeClr val="tx1">
                    <a:alpha val="20000"/>
                  </a:schemeClr>
                </a:gs>
                <a:gs pos="100000">
                  <a:schemeClr val="tx1">
                    <a:alpha val="10000"/>
                  </a:schemeClr>
                </a:gs>
              </a:gsLst>
              <a:lin ang="0" scaled="0"/>
            </a:gradFill>
            <a:ln>
              <a:noFill/>
            </a:ln>
          </p:spPr>
          <p:txBody>
            <a:bodyPr anchor="ctr"/>
            <a:lstStyle/>
            <a:p>
              <a:pPr algn="ctr"/>
              <a:endParaRPr>
                <a:cs typeface="+mn-ea"/>
                <a:sym typeface="+mn-lt"/>
              </a:endParaRPr>
            </a:p>
          </p:txBody>
        </p:sp>
        <p:sp>
          <p:nvSpPr>
            <p:cNvPr id="28" name="îśḻ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8E92FFA-FC1D-4D97-9627-B17E1B3B91FA}"/>
                </a:ext>
              </a:extLst>
            </p:cNvPr>
            <p:cNvSpPr/>
            <p:nvPr/>
          </p:nvSpPr>
          <p:spPr bwMode="auto">
            <a:xfrm>
              <a:off x="6062663" y="3462338"/>
              <a:ext cx="1438275" cy="2119313"/>
            </a:xfrm>
            <a:custGeom>
              <a:avLst/>
              <a:gdLst>
                <a:gd name="T0" fmla="*/ 240 w 436"/>
                <a:gd name="T1" fmla="*/ 1 h 643"/>
                <a:gd name="T2" fmla="*/ 328 w 436"/>
                <a:gd name="T3" fmla="*/ 10 h 643"/>
                <a:gd name="T4" fmla="*/ 402 w 436"/>
                <a:gd name="T5" fmla="*/ 56 h 643"/>
                <a:gd name="T6" fmla="*/ 434 w 436"/>
                <a:gd name="T7" fmla="*/ 147 h 643"/>
                <a:gd name="T8" fmla="*/ 428 w 436"/>
                <a:gd name="T9" fmla="*/ 245 h 643"/>
                <a:gd name="T10" fmla="*/ 422 w 436"/>
                <a:gd name="T11" fmla="*/ 474 h 643"/>
                <a:gd name="T12" fmla="*/ 421 w 436"/>
                <a:gd name="T13" fmla="*/ 601 h 643"/>
                <a:gd name="T14" fmla="*/ 417 w 436"/>
                <a:gd name="T15" fmla="*/ 620 h 643"/>
                <a:gd name="T16" fmla="*/ 68 w 436"/>
                <a:gd name="T17" fmla="*/ 594 h 643"/>
                <a:gd name="T18" fmla="*/ 12 w 436"/>
                <a:gd name="T19" fmla="*/ 550 h 643"/>
                <a:gd name="T20" fmla="*/ 37 w 436"/>
                <a:gd name="T21" fmla="*/ 407 h 643"/>
                <a:gd name="T22" fmla="*/ 62 w 436"/>
                <a:gd name="T23" fmla="*/ 167 h 643"/>
                <a:gd name="T24" fmla="*/ 69 w 436"/>
                <a:gd name="T25" fmla="*/ 58 h 643"/>
                <a:gd name="T26" fmla="*/ 114 w 436"/>
                <a:gd name="T27" fmla="*/ 19 h 643"/>
                <a:gd name="T28" fmla="*/ 240 w 436"/>
                <a:gd name="T29" fmla="*/ 1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6" h="643">
                  <a:moveTo>
                    <a:pt x="240" y="1"/>
                  </a:moveTo>
                  <a:cubicBezTo>
                    <a:pt x="270" y="0"/>
                    <a:pt x="300" y="2"/>
                    <a:pt x="328" y="10"/>
                  </a:cubicBezTo>
                  <a:cubicBezTo>
                    <a:pt x="356" y="18"/>
                    <a:pt x="383" y="33"/>
                    <a:pt x="402" y="56"/>
                  </a:cubicBezTo>
                  <a:cubicBezTo>
                    <a:pt x="423" y="81"/>
                    <a:pt x="432" y="114"/>
                    <a:pt x="434" y="147"/>
                  </a:cubicBezTo>
                  <a:cubicBezTo>
                    <a:pt x="436" y="180"/>
                    <a:pt x="432" y="212"/>
                    <a:pt x="428" y="245"/>
                  </a:cubicBezTo>
                  <a:cubicBezTo>
                    <a:pt x="421" y="321"/>
                    <a:pt x="419" y="398"/>
                    <a:pt x="422" y="474"/>
                  </a:cubicBezTo>
                  <a:cubicBezTo>
                    <a:pt x="423" y="493"/>
                    <a:pt x="434" y="588"/>
                    <a:pt x="421" y="601"/>
                  </a:cubicBezTo>
                  <a:cubicBezTo>
                    <a:pt x="413" y="609"/>
                    <a:pt x="429" y="618"/>
                    <a:pt x="417" y="620"/>
                  </a:cubicBezTo>
                  <a:cubicBezTo>
                    <a:pt x="324" y="643"/>
                    <a:pt x="157" y="632"/>
                    <a:pt x="68" y="594"/>
                  </a:cubicBezTo>
                  <a:cubicBezTo>
                    <a:pt x="46" y="585"/>
                    <a:pt x="23" y="572"/>
                    <a:pt x="12" y="550"/>
                  </a:cubicBezTo>
                  <a:cubicBezTo>
                    <a:pt x="0" y="527"/>
                    <a:pt x="33" y="433"/>
                    <a:pt x="37" y="407"/>
                  </a:cubicBezTo>
                  <a:cubicBezTo>
                    <a:pt x="48" y="328"/>
                    <a:pt x="57" y="248"/>
                    <a:pt x="62" y="167"/>
                  </a:cubicBezTo>
                  <a:cubicBezTo>
                    <a:pt x="64" y="131"/>
                    <a:pt x="62" y="93"/>
                    <a:pt x="69" y="58"/>
                  </a:cubicBezTo>
                  <a:cubicBezTo>
                    <a:pt x="74" y="33"/>
                    <a:pt x="91" y="26"/>
                    <a:pt x="114" y="19"/>
                  </a:cubicBezTo>
                  <a:cubicBezTo>
                    <a:pt x="156" y="9"/>
                    <a:pt x="198" y="3"/>
                    <a:pt x="24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9" name="işḷi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BA8EE0E-3A53-4EA0-BDC7-0E2DB89141D5}"/>
                </a:ext>
              </a:extLst>
            </p:cNvPr>
            <p:cNvSpPr/>
            <p:nvPr/>
          </p:nvSpPr>
          <p:spPr bwMode="auto">
            <a:xfrm>
              <a:off x="6310313" y="3778251"/>
              <a:ext cx="1187450" cy="1773238"/>
            </a:xfrm>
            <a:custGeom>
              <a:avLst/>
              <a:gdLst>
                <a:gd name="T0" fmla="*/ 242 w 360"/>
                <a:gd name="T1" fmla="*/ 322 h 538"/>
                <a:gd name="T2" fmla="*/ 224 w 360"/>
                <a:gd name="T3" fmla="*/ 368 h 538"/>
                <a:gd name="T4" fmla="*/ 192 w 360"/>
                <a:gd name="T5" fmla="*/ 387 h 538"/>
                <a:gd name="T6" fmla="*/ 20 w 360"/>
                <a:gd name="T7" fmla="*/ 431 h 538"/>
                <a:gd name="T8" fmla="*/ 10 w 360"/>
                <a:gd name="T9" fmla="*/ 437 h 538"/>
                <a:gd name="T10" fmla="*/ 11 w 360"/>
                <a:gd name="T11" fmla="*/ 477 h 538"/>
                <a:gd name="T12" fmla="*/ 96 w 360"/>
                <a:gd name="T13" fmla="*/ 516 h 538"/>
                <a:gd name="T14" fmla="*/ 326 w 360"/>
                <a:gd name="T15" fmla="*/ 526 h 538"/>
                <a:gd name="T16" fmla="*/ 337 w 360"/>
                <a:gd name="T17" fmla="*/ 521 h 538"/>
                <a:gd name="T18" fmla="*/ 342 w 360"/>
                <a:gd name="T19" fmla="*/ 511 h 538"/>
                <a:gd name="T20" fmla="*/ 346 w 360"/>
                <a:gd name="T21" fmla="*/ 275 h 538"/>
                <a:gd name="T22" fmla="*/ 347 w 360"/>
                <a:gd name="T23" fmla="*/ 139 h 538"/>
                <a:gd name="T24" fmla="*/ 329 w 360"/>
                <a:gd name="T25" fmla="*/ 57 h 538"/>
                <a:gd name="T26" fmla="*/ 289 w 360"/>
                <a:gd name="T27" fmla="*/ 36 h 538"/>
                <a:gd name="T28" fmla="*/ 256 w 360"/>
                <a:gd name="T29" fmla="*/ 219 h 538"/>
                <a:gd name="T30" fmla="*/ 242 w 360"/>
                <a:gd name="T31" fmla="*/ 32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0" h="538">
                  <a:moveTo>
                    <a:pt x="242" y="322"/>
                  </a:moveTo>
                  <a:cubicBezTo>
                    <a:pt x="239" y="338"/>
                    <a:pt x="235" y="355"/>
                    <a:pt x="224" y="368"/>
                  </a:cubicBezTo>
                  <a:cubicBezTo>
                    <a:pt x="215" y="376"/>
                    <a:pt x="204" y="383"/>
                    <a:pt x="192" y="387"/>
                  </a:cubicBezTo>
                  <a:cubicBezTo>
                    <a:pt x="137" y="408"/>
                    <a:pt x="73" y="404"/>
                    <a:pt x="20" y="431"/>
                  </a:cubicBezTo>
                  <a:cubicBezTo>
                    <a:pt x="16" y="432"/>
                    <a:pt x="13" y="435"/>
                    <a:pt x="10" y="437"/>
                  </a:cubicBezTo>
                  <a:cubicBezTo>
                    <a:pt x="0" y="448"/>
                    <a:pt x="2" y="465"/>
                    <a:pt x="11" y="477"/>
                  </a:cubicBezTo>
                  <a:cubicBezTo>
                    <a:pt x="29" y="504"/>
                    <a:pt x="64" y="511"/>
                    <a:pt x="96" y="516"/>
                  </a:cubicBezTo>
                  <a:cubicBezTo>
                    <a:pt x="172" y="528"/>
                    <a:pt x="250" y="538"/>
                    <a:pt x="326" y="526"/>
                  </a:cubicBezTo>
                  <a:cubicBezTo>
                    <a:pt x="330" y="526"/>
                    <a:pt x="334" y="524"/>
                    <a:pt x="337" y="521"/>
                  </a:cubicBezTo>
                  <a:cubicBezTo>
                    <a:pt x="340" y="518"/>
                    <a:pt x="342" y="515"/>
                    <a:pt x="342" y="511"/>
                  </a:cubicBezTo>
                  <a:cubicBezTo>
                    <a:pt x="360" y="434"/>
                    <a:pt x="346" y="354"/>
                    <a:pt x="346" y="275"/>
                  </a:cubicBezTo>
                  <a:cubicBezTo>
                    <a:pt x="346" y="230"/>
                    <a:pt x="350" y="185"/>
                    <a:pt x="347" y="139"/>
                  </a:cubicBezTo>
                  <a:cubicBezTo>
                    <a:pt x="345" y="111"/>
                    <a:pt x="339" y="84"/>
                    <a:pt x="329" y="57"/>
                  </a:cubicBezTo>
                  <a:cubicBezTo>
                    <a:pt x="322" y="39"/>
                    <a:pt x="301" y="0"/>
                    <a:pt x="289" y="36"/>
                  </a:cubicBezTo>
                  <a:cubicBezTo>
                    <a:pt x="269" y="95"/>
                    <a:pt x="264" y="158"/>
                    <a:pt x="256" y="219"/>
                  </a:cubicBezTo>
                  <a:cubicBezTo>
                    <a:pt x="253" y="253"/>
                    <a:pt x="248" y="288"/>
                    <a:pt x="242" y="322"/>
                  </a:cubicBezTo>
                  <a:close/>
                </a:path>
              </a:pathLst>
            </a:custGeom>
            <a:gradFill>
              <a:gsLst>
                <a:gs pos="5000">
                  <a:schemeClr val="tx1">
                    <a:alpha val="20000"/>
                  </a:schemeClr>
                </a:gs>
                <a:gs pos="100000">
                  <a:schemeClr val="tx1">
                    <a:alpha val="10000"/>
                  </a:schemeClr>
                </a:gs>
              </a:gsLst>
              <a:lin ang="0" scaled="0"/>
            </a:gradFill>
            <a:ln>
              <a:noFill/>
            </a:ln>
          </p:spPr>
          <p:txBody>
            <a:bodyPr anchor="ctr"/>
            <a:lstStyle/>
            <a:p>
              <a:pPr algn="ctr"/>
              <a:endParaRPr>
                <a:cs typeface="+mn-ea"/>
                <a:sym typeface="+mn-lt"/>
              </a:endParaRPr>
            </a:p>
          </p:txBody>
        </p:sp>
        <p:sp>
          <p:nvSpPr>
            <p:cNvPr id="30" name="íSlí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981B5C2-C1BC-4495-9EB7-3DF977FF9B6F}"/>
                </a:ext>
              </a:extLst>
            </p:cNvPr>
            <p:cNvSpPr/>
            <p:nvPr/>
          </p:nvSpPr>
          <p:spPr bwMode="auto">
            <a:xfrm>
              <a:off x="4943475" y="5303838"/>
              <a:ext cx="2354263" cy="219075"/>
            </a:xfrm>
            <a:custGeom>
              <a:avLst/>
              <a:gdLst>
                <a:gd name="T0" fmla="*/ 33 w 713"/>
                <a:gd name="T1" fmla="*/ 0 h 66"/>
                <a:gd name="T2" fmla="*/ 680 w 713"/>
                <a:gd name="T3" fmla="*/ 0 h 66"/>
                <a:gd name="T4" fmla="*/ 713 w 713"/>
                <a:gd name="T5" fmla="*/ 33 h 66"/>
                <a:gd name="T6" fmla="*/ 680 w 713"/>
                <a:gd name="T7" fmla="*/ 66 h 66"/>
                <a:gd name="T8" fmla="*/ 33 w 713"/>
                <a:gd name="T9" fmla="*/ 66 h 66"/>
                <a:gd name="T10" fmla="*/ 0 w 713"/>
                <a:gd name="T11" fmla="*/ 33 h 66"/>
                <a:gd name="T12" fmla="*/ 33 w 713"/>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713" h="66">
                  <a:moveTo>
                    <a:pt x="33" y="0"/>
                  </a:moveTo>
                  <a:cubicBezTo>
                    <a:pt x="680" y="0"/>
                    <a:pt x="680" y="0"/>
                    <a:pt x="680" y="0"/>
                  </a:cubicBezTo>
                  <a:cubicBezTo>
                    <a:pt x="698" y="0"/>
                    <a:pt x="713" y="15"/>
                    <a:pt x="713" y="33"/>
                  </a:cubicBezTo>
                  <a:cubicBezTo>
                    <a:pt x="713" y="51"/>
                    <a:pt x="698" y="66"/>
                    <a:pt x="680" y="66"/>
                  </a:cubicBezTo>
                  <a:cubicBezTo>
                    <a:pt x="33" y="66"/>
                    <a:pt x="33" y="66"/>
                    <a:pt x="33" y="66"/>
                  </a:cubicBezTo>
                  <a:cubicBezTo>
                    <a:pt x="15" y="66"/>
                    <a:pt x="0" y="51"/>
                    <a:pt x="0" y="33"/>
                  </a:cubicBezTo>
                  <a:cubicBezTo>
                    <a:pt x="0" y="15"/>
                    <a:pt x="15" y="0"/>
                    <a:pt x="33" y="0"/>
                  </a:cubicBezTo>
                  <a:close/>
                </a:path>
              </a:pathLst>
            </a:custGeom>
            <a:solidFill>
              <a:srgbClr val="689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1" name="ïṡļi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470FD8A-8EB8-48B7-B432-4739FFBCD739}"/>
                </a:ext>
              </a:extLst>
            </p:cNvPr>
            <p:cNvSpPr/>
            <p:nvPr/>
          </p:nvSpPr>
          <p:spPr bwMode="auto">
            <a:xfrm>
              <a:off x="4943475" y="5303838"/>
              <a:ext cx="2354263" cy="219075"/>
            </a:xfrm>
            <a:custGeom>
              <a:avLst/>
              <a:gdLst>
                <a:gd name="T0" fmla="*/ 33 w 713"/>
                <a:gd name="T1" fmla="*/ 0 h 66"/>
                <a:gd name="T2" fmla="*/ 680 w 713"/>
                <a:gd name="T3" fmla="*/ 0 h 66"/>
                <a:gd name="T4" fmla="*/ 713 w 713"/>
                <a:gd name="T5" fmla="*/ 33 h 66"/>
                <a:gd name="T6" fmla="*/ 680 w 713"/>
                <a:gd name="T7" fmla="*/ 66 h 66"/>
                <a:gd name="T8" fmla="*/ 33 w 713"/>
                <a:gd name="T9" fmla="*/ 66 h 66"/>
                <a:gd name="T10" fmla="*/ 0 w 713"/>
                <a:gd name="T11" fmla="*/ 33 h 66"/>
                <a:gd name="T12" fmla="*/ 33 w 713"/>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713" h="66">
                  <a:moveTo>
                    <a:pt x="33" y="0"/>
                  </a:moveTo>
                  <a:cubicBezTo>
                    <a:pt x="680" y="0"/>
                    <a:pt x="680" y="0"/>
                    <a:pt x="680" y="0"/>
                  </a:cubicBezTo>
                  <a:cubicBezTo>
                    <a:pt x="698" y="0"/>
                    <a:pt x="713" y="15"/>
                    <a:pt x="713" y="33"/>
                  </a:cubicBezTo>
                  <a:cubicBezTo>
                    <a:pt x="713" y="51"/>
                    <a:pt x="698" y="66"/>
                    <a:pt x="680" y="66"/>
                  </a:cubicBezTo>
                  <a:cubicBezTo>
                    <a:pt x="33" y="66"/>
                    <a:pt x="33" y="66"/>
                    <a:pt x="33" y="66"/>
                  </a:cubicBezTo>
                  <a:cubicBezTo>
                    <a:pt x="15" y="66"/>
                    <a:pt x="0" y="51"/>
                    <a:pt x="0" y="33"/>
                  </a:cubicBezTo>
                  <a:cubicBezTo>
                    <a:pt x="0" y="15"/>
                    <a:pt x="15" y="0"/>
                    <a:pt x="33" y="0"/>
                  </a:cubicBezTo>
                  <a:close/>
                </a:path>
              </a:pathLst>
            </a:custGeom>
            <a:gradFill>
              <a:gsLst>
                <a:gs pos="5000">
                  <a:schemeClr val="tx1">
                    <a:alpha val="64000"/>
                  </a:schemeClr>
                </a:gs>
                <a:gs pos="100000">
                  <a:schemeClr val="tx1">
                    <a:alpha val="10000"/>
                  </a:schemeClr>
                </a:gs>
              </a:gsLst>
              <a:lin ang="5400000" scaled="0"/>
            </a:gradFill>
            <a:ln>
              <a:noFill/>
            </a:ln>
          </p:spPr>
          <p:txBody>
            <a:bodyPr anchor="ctr"/>
            <a:lstStyle/>
            <a:p>
              <a:pPr algn="ctr"/>
              <a:endParaRPr>
                <a:cs typeface="+mn-ea"/>
                <a:sym typeface="+mn-lt"/>
              </a:endParaRPr>
            </a:p>
          </p:txBody>
        </p:sp>
        <p:sp>
          <p:nvSpPr>
            <p:cNvPr id="32" name="íṡḻî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7010641-03BB-44D2-82B0-AA6F149A597F}"/>
                </a:ext>
              </a:extLst>
            </p:cNvPr>
            <p:cNvSpPr/>
            <p:nvPr/>
          </p:nvSpPr>
          <p:spPr bwMode="auto">
            <a:xfrm>
              <a:off x="6551613" y="3049588"/>
              <a:ext cx="398463" cy="639763"/>
            </a:xfrm>
            <a:custGeom>
              <a:avLst/>
              <a:gdLst>
                <a:gd name="T0" fmla="*/ 21 w 121"/>
                <a:gd name="T1" fmla="*/ 188 h 194"/>
                <a:gd name="T2" fmla="*/ 6 w 121"/>
                <a:gd name="T3" fmla="*/ 141 h 194"/>
                <a:gd name="T4" fmla="*/ 9 w 121"/>
                <a:gd name="T5" fmla="*/ 130 h 194"/>
                <a:gd name="T6" fmla="*/ 9 w 121"/>
                <a:gd name="T7" fmla="*/ 129 h 194"/>
                <a:gd name="T8" fmla="*/ 14 w 121"/>
                <a:gd name="T9" fmla="*/ 114 h 194"/>
                <a:gd name="T10" fmla="*/ 21 w 121"/>
                <a:gd name="T11" fmla="*/ 77 h 194"/>
                <a:gd name="T12" fmla="*/ 23 w 121"/>
                <a:gd name="T13" fmla="*/ 50 h 194"/>
                <a:gd name="T14" fmla="*/ 38 w 121"/>
                <a:gd name="T15" fmla="*/ 32 h 194"/>
                <a:gd name="T16" fmla="*/ 102 w 121"/>
                <a:gd name="T17" fmla="*/ 27 h 194"/>
                <a:gd name="T18" fmla="*/ 103 w 121"/>
                <a:gd name="T19" fmla="*/ 64 h 194"/>
                <a:gd name="T20" fmla="*/ 112 w 121"/>
                <a:gd name="T21" fmla="*/ 114 h 194"/>
                <a:gd name="T22" fmla="*/ 21 w 121"/>
                <a:gd name="T23" fmla="*/ 18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194">
                  <a:moveTo>
                    <a:pt x="21" y="188"/>
                  </a:moveTo>
                  <a:cubicBezTo>
                    <a:pt x="8" y="186"/>
                    <a:pt x="0" y="173"/>
                    <a:pt x="6" y="141"/>
                  </a:cubicBezTo>
                  <a:cubicBezTo>
                    <a:pt x="7" y="137"/>
                    <a:pt x="8" y="134"/>
                    <a:pt x="9" y="130"/>
                  </a:cubicBezTo>
                  <a:cubicBezTo>
                    <a:pt x="9" y="130"/>
                    <a:pt x="9" y="129"/>
                    <a:pt x="9" y="129"/>
                  </a:cubicBezTo>
                  <a:cubicBezTo>
                    <a:pt x="11" y="124"/>
                    <a:pt x="12" y="119"/>
                    <a:pt x="14" y="114"/>
                  </a:cubicBezTo>
                  <a:cubicBezTo>
                    <a:pt x="18" y="102"/>
                    <a:pt x="21" y="89"/>
                    <a:pt x="21" y="77"/>
                  </a:cubicBezTo>
                  <a:cubicBezTo>
                    <a:pt x="20" y="68"/>
                    <a:pt x="20" y="58"/>
                    <a:pt x="23" y="50"/>
                  </a:cubicBezTo>
                  <a:cubicBezTo>
                    <a:pt x="26" y="42"/>
                    <a:pt x="31" y="36"/>
                    <a:pt x="38" y="32"/>
                  </a:cubicBezTo>
                  <a:cubicBezTo>
                    <a:pt x="52" y="21"/>
                    <a:pt x="94" y="0"/>
                    <a:pt x="102" y="27"/>
                  </a:cubicBezTo>
                  <a:cubicBezTo>
                    <a:pt x="105" y="39"/>
                    <a:pt x="103" y="53"/>
                    <a:pt x="103" y="64"/>
                  </a:cubicBezTo>
                  <a:cubicBezTo>
                    <a:pt x="102" y="82"/>
                    <a:pt x="105" y="99"/>
                    <a:pt x="112" y="114"/>
                  </a:cubicBezTo>
                  <a:cubicBezTo>
                    <a:pt x="121" y="132"/>
                    <a:pt x="53" y="194"/>
                    <a:pt x="21" y="188"/>
                  </a:cubicBezTo>
                </a:path>
              </a:pathLst>
            </a:custGeom>
            <a:gradFill>
              <a:gsLst>
                <a:gs pos="5000">
                  <a:srgbClr val="F1AF8C"/>
                </a:gs>
                <a:gs pos="100000">
                  <a:srgbClr val="EFA379"/>
                </a:gs>
              </a:gsLst>
              <a:lin ang="16200000" scaled="0"/>
            </a:gradFill>
            <a:ln>
              <a:noFill/>
            </a:ln>
          </p:spPr>
          <p:txBody>
            <a:bodyPr anchor="ctr"/>
            <a:lstStyle/>
            <a:p>
              <a:pPr algn="ctr"/>
              <a:endParaRPr>
                <a:cs typeface="+mn-ea"/>
                <a:sym typeface="+mn-lt"/>
              </a:endParaRPr>
            </a:p>
          </p:txBody>
        </p:sp>
        <p:sp>
          <p:nvSpPr>
            <p:cNvPr id="33" name="íśḻ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D5C1428-413D-4790-9FD9-86AF483ACFC6}"/>
                </a:ext>
              </a:extLst>
            </p:cNvPr>
            <p:cNvSpPr/>
            <p:nvPr/>
          </p:nvSpPr>
          <p:spPr bwMode="auto">
            <a:xfrm>
              <a:off x="7224713" y="3600451"/>
              <a:ext cx="566738" cy="1016000"/>
            </a:xfrm>
            <a:custGeom>
              <a:avLst/>
              <a:gdLst>
                <a:gd name="T0" fmla="*/ 7 w 172"/>
                <a:gd name="T1" fmla="*/ 52 h 308"/>
                <a:gd name="T2" fmla="*/ 48 w 172"/>
                <a:gd name="T3" fmla="*/ 297 h 308"/>
                <a:gd name="T4" fmla="*/ 53 w 172"/>
                <a:gd name="T5" fmla="*/ 304 h 308"/>
                <a:gd name="T6" fmla="*/ 65 w 172"/>
                <a:gd name="T7" fmla="*/ 307 h 308"/>
                <a:gd name="T8" fmla="*/ 156 w 172"/>
                <a:gd name="T9" fmla="*/ 278 h 308"/>
                <a:gd name="T10" fmla="*/ 172 w 172"/>
                <a:gd name="T11" fmla="*/ 255 h 308"/>
                <a:gd name="T12" fmla="*/ 169 w 172"/>
                <a:gd name="T13" fmla="*/ 240 h 308"/>
                <a:gd name="T14" fmla="*/ 98 w 172"/>
                <a:gd name="T15" fmla="*/ 66 h 308"/>
                <a:gd name="T16" fmla="*/ 50 w 172"/>
                <a:gd name="T17" fmla="*/ 11 h 308"/>
                <a:gd name="T18" fmla="*/ 7 w 172"/>
                <a:gd name="T19" fmla="*/ 5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308">
                  <a:moveTo>
                    <a:pt x="7" y="52"/>
                  </a:moveTo>
                  <a:cubicBezTo>
                    <a:pt x="0" y="136"/>
                    <a:pt x="14" y="220"/>
                    <a:pt x="48" y="297"/>
                  </a:cubicBezTo>
                  <a:cubicBezTo>
                    <a:pt x="49" y="300"/>
                    <a:pt x="50" y="302"/>
                    <a:pt x="53" y="304"/>
                  </a:cubicBezTo>
                  <a:cubicBezTo>
                    <a:pt x="56" y="306"/>
                    <a:pt x="60" y="307"/>
                    <a:pt x="65" y="307"/>
                  </a:cubicBezTo>
                  <a:cubicBezTo>
                    <a:pt x="98" y="308"/>
                    <a:pt x="130" y="298"/>
                    <a:pt x="156" y="278"/>
                  </a:cubicBezTo>
                  <a:cubicBezTo>
                    <a:pt x="164" y="272"/>
                    <a:pt x="172" y="264"/>
                    <a:pt x="172" y="255"/>
                  </a:cubicBezTo>
                  <a:cubicBezTo>
                    <a:pt x="172" y="250"/>
                    <a:pt x="171" y="245"/>
                    <a:pt x="169" y="240"/>
                  </a:cubicBezTo>
                  <a:cubicBezTo>
                    <a:pt x="149" y="181"/>
                    <a:pt x="125" y="123"/>
                    <a:pt x="98" y="66"/>
                  </a:cubicBezTo>
                  <a:cubicBezTo>
                    <a:pt x="88" y="45"/>
                    <a:pt x="74" y="20"/>
                    <a:pt x="50" y="11"/>
                  </a:cubicBezTo>
                  <a:cubicBezTo>
                    <a:pt x="21" y="0"/>
                    <a:pt x="9" y="30"/>
                    <a:pt x="7"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4" name="iSḷí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D5B2EE8-1E52-46DA-ADE4-7F4726095915}"/>
                </a:ext>
              </a:extLst>
            </p:cNvPr>
            <p:cNvSpPr/>
            <p:nvPr/>
          </p:nvSpPr>
          <p:spPr bwMode="auto">
            <a:xfrm>
              <a:off x="6610350" y="3392488"/>
              <a:ext cx="415925" cy="547688"/>
            </a:xfrm>
            <a:custGeom>
              <a:avLst/>
              <a:gdLst>
                <a:gd name="T0" fmla="*/ 51 w 126"/>
                <a:gd name="T1" fmla="*/ 163 h 166"/>
                <a:gd name="T2" fmla="*/ 104 w 126"/>
                <a:gd name="T3" fmla="*/ 84 h 166"/>
                <a:gd name="T4" fmla="*/ 125 w 126"/>
                <a:gd name="T5" fmla="*/ 31 h 166"/>
                <a:gd name="T6" fmla="*/ 124 w 126"/>
                <a:gd name="T7" fmla="*/ 24 h 166"/>
                <a:gd name="T8" fmla="*/ 120 w 126"/>
                <a:gd name="T9" fmla="*/ 21 h 166"/>
                <a:gd name="T10" fmla="*/ 90 w 126"/>
                <a:gd name="T11" fmla="*/ 0 h 166"/>
                <a:gd name="T12" fmla="*/ 62 w 126"/>
                <a:gd name="T13" fmla="*/ 45 h 166"/>
                <a:gd name="T14" fmla="*/ 10 w 126"/>
                <a:gd name="T15" fmla="*/ 93 h 166"/>
                <a:gd name="T16" fmla="*/ 51 w 126"/>
                <a:gd name="T17" fmla="*/ 16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66">
                  <a:moveTo>
                    <a:pt x="51" y="163"/>
                  </a:moveTo>
                  <a:cubicBezTo>
                    <a:pt x="72" y="140"/>
                    <a:pt x="88" y="112"/>
                    <a:pt x="104" y="84"/>
                  </a:cubicBezTo>
                  <a:cubicBezTo>
                    <a:pt x="114" y="68"/>
                    <a:pt x="124" y="50"/>
                    <a:pt x="125" y="31"/>
                  </a:cubicBezTo>
                  <a:cubicBezTo>
                    <a:pt x="126" y="28"/>
                    <a:pt x="125" y="26"/>
                    <a:pt x="124" y="24"/>
                  </a:cubicBezTo>
                  <a:cubicBezTo>
                    <a:pt x="123" y="23"/>
                    <a:pt x="122" y="22"/>
                    <a:pt x="120" y="21"/>
                  </a:cubicBezTo>
                  <a:cubicBezTo>
                    <a:pt x="90" y="0"/>
                    <a:pt x="90" y="0"/>
                    <a:pt x="90" y="0"/>
                  </a:cubicBezTo>
                  <a:cubicBezTo>
                    <a:pt x="90" y="19"/>
                    <a:pt x="77" y="35"/>
                    <a:pt x="62" y="45"/>
                  </a:cubicBezTo>
                  <a:cubicBezTo>
                    <a:pt x="46" y="57"/>
                    <a:pt x="0" y="69"/>
                    <a:pt x="10" y="93"/>
                  </a:cubicBezTo>
                  <a:cubicBezTo>
                    <a:pt x="12" y="99"/>
                    <a:pt x="48" y="166"/>
                    <a:pt x="51" y="163"/>
                  </a:cubicBezTo>
                  <a:close/>
                </a:path>
              </a:pathLst>
            </a:custGeom>
            <a:solidFill>
              <a:srgbClr val="689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5" name="íṧlî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B0E3BE2-037C-4CA5-B61A-DCE4FC09B26A}"/>
                </a:ext>
              </a:extLst>
            </p:cNvPr>
            <p:cNvSpPr/>
            <p:nvPr/>
          </p:nvSpPr>
          <p:spPr bwMode="auto">
            <a:xfrm>
              <a:off x="6442075" y="3422651"/>
              <a:ext cx="177800" cy="474663"/>
            </a:xfrm>
            <a:custGeom>
              <a:avLst/>
              <a:gdLst>
                <a:gd name="T0" fmla="*/ 54 w 54"/>
                <a:gd name="T1" fmla="*/ 75 h 144"/>
                <a:gd name="T2" fmla="*/ 24 w 54"/>
                <a:gd name="T3" fmla="*/ 127 h 144"/>
                <a:gd name="T4" fmla="*/ 8 w 54"/>
                <a:gd name="T5" fmla="*/ 143 h 144"/>
                <a:gd name="T6" fmla="*/ 5 w 54"/>
                <a:gd name="T7" fmla="*/ 143 h 144"/>
                <a:gd name="T8" fmla="*/ 3 w 54"/>
                <a:gd name="T9" fmla="*/ 139 h 144"/>
                <a:gd name="T10" fmla="*/ 7 w 54"/>
                <a:gd name="T11" fmla="*/ 47 h 144"/>
                <a:gd name="T12" fmla="*/ 20 w 54"/>
                <a:gd name="T13" fmla="*/ 17 h 144"/>
                <a:gd name="T14" fmla="*/ 47 w 54"/>
                <a:gd name="T15" fmla="*/ 0 h 144"/>
                <a:gd name="T16" fmla="*/ 42 w 54"/>
                <a:gd name="T17" fmla="*/ 15 h 144"/>
                <a:gd name="T18" fmla="*/ 42 w 54"/>
                <a:gd name="T19" fmla="*/ 17 h 144"/>
                <a:gd name="T20" fmla="*/ 42 w 54"/>
                <a:gd name="T21" fmla="*/ 17 h 144"/>
                <a:gd name="T22" fmla="*/ 39 w 54"/>
                <a:gd name="T23" fmla="*/ 28 h 144"/>
                <a:gd name="T24" fmla="*/ 54 w 54"/>
                <a:gd name="T25" fmla="*/ 7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144">
                  <a:moveTo>
                    <a:pt x="54" y="75"/>
                  </a:moveTo>
                  <a:cubicBezTo>
                    <a:pt x="45" y="93"/>
                    <a:pt x="35" y="110"/>
                    <a:pt x="24" y="127"/>
                  </a:cubicBezTo>
                  <a:cubicBezTo>
                    <a:pt x="20" y="134"/>
                    <a:pt x="15" y="140"/>
                    <a:pt x="8" y="143"/>
                  </a:cubicBezTo>
                  <a:cubicBezTo>
                    <a:pt x="7" y="144"/>
                    <a:pt x="6" y="144"/>
                    <a:pt x="5" y="143"/>
                  </a:cubicBezTo>
                  <a:cubicBezTo>
                    <a:pt x="3" y="143"/>
                    <a:pt x="3" y="141"/>
                    <a:pt x="3" y="139"/>
                  </a:cubicBezTo>
                  <a:cubicBezTo>
                    <a:pt x="1" y="108"/>
                    <a:pt x="0" y="77"/>
                    <a:pt x="7" y="47"/>
                  </a:cubicBezTo>
                  <a:cubicBezTo>
                    <a:pt x="10" y="36"/>
                    <a:pt x="14" y="26"/>
                    <a:pt x="20" y="17"/>
                  </a:cubicBezTo>
                  <a:cubicBezTo>
                    <a:pt x="22" y="14"/>
                    <a:pt x="40" y="2"/>
                    <a:pt x="47" y="0"/>
                  </a:cubicBezTo>
                  <a:cubicBezTo>
                    <a:pt x="45" y="5"/>
                    <a:pt x="44" y="10"/>
                    <a:pt x="42" y="15"/>
                  </a:cubicBezTo>
                  <a:cubicBezTo>
                    <a:pt x="42" y="16"/>
                    <a:pt x="42" y="16"/>
                    <a:pt x="42" y="17"/>
                  </a:cubicBezTo>
                  <a:cubicBezTo>
                    <a:pt x="42" y="17"/>
                    <a:pt x="42" y="17"/>
                    <a:pt x="42" y="17"/>
                  </a:cubicBezTo>
                  <a:cubicBezTo>
                    <a:pt x="41" y="21"/>
                    <a:pt x="40" y="24"/>
                    <a:pt x="39" y="28"/>
                  </a:cubicBezTo>
                  <a:cubicBezTo>
                    <a:pt x="33" y="60"/>
                    <a:pt x="41" y="73"/>
                    <a:pt x="54" y="75"/>
                  </a:cubicBezTo>
                  <a:close/>
                </a:path>
              </a:pathLst>
            </a:custGeom>
            <a:solidFill>
              <a:srgbClr val="689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6" name="ísḷi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050B6C3-757C-4E54-8587-50CFDE35F5F8}"/>
                </a:ext>
              </a:extLst>
            </p:cNvPr>
            <p:cNvSpPr/>
            <p:nvPr/>
          </p:nvSpPr>
          <p:spPr bwMode="auto">
            <a:xfrm>
              <a:off x="6610350" y="3392488"/>
              <a:ext cx="415925" cy="547688"/>
            </a:xfrm>
            <a:custGeom>
              <a:avLst/>
              <a:gdLst>
                <a:gd name="T0" fmla="*/ 51 w 126"/>
                <a:gd name="T1" fmla="*/ 163 h 166"/>
                <a:gd name="T2" fmla="*/ 104 w 126"/>
                <a:gd name="T3" fmla="*/ 84 h 166"/>
                <a:gd name="T4" fmla="*/ 125 w 126"/>
                <a:gd name="T5" fmla="*/ 31 h 166"/>
                <a:gd name="T6" fmla="*/ 124 w 126"/>
                <a:gd name="T7" fmla="*/ 24 h 166"/>
                <a:gd name="T8" fmla="*/ 120 w 126"/>
                <a:gd name="T9" fmla="*/ 21 h 166"/>
                <a:gd name="T10" fmla="*/ 90 w 126"/>
                <a:gd name="T11" fmla="*/ 0 h 166"/>
                <a:gd name="T12" fmla="*/ 62 w 126"/>
                <a:gd name="T13" fmla="*/ 45 h 166"/>
                <a:gd name="T14" fmla="*/ 10 w 126"/>
                <a:gd name="T15" fmla="*/ 93 h 166"/>
                <a:gd name="T16" fmla="*/ 51 w 126"/>
                <a:gd name="T17" fmla="*/ 16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66">
                  <a:moveTo>
                    <a:pt x="51" y="163"/>
                  </a:moveTo>
                  <a:cubicBezTo>
                    <a:pt x="72" y="140"/>
                    <a:pt x="88" y="112"/>
                    <a:pt x="104" y="84"/>
                  </a:cubicBezTo>
                  <a:cubicBezTo>
                    <a:pt x="114" y="68"/>
                    <a:pt x="124" y="50"/>
                    <a:pt x="125" y="31"/>
                  </a:cubicBezTo>
                  <a:cubicBezTo>
                    <a:pt x="126" y="28"/>
                    <a:pt x="125" y="26"/>
                    <a:pt x="124" y="24"/>
                  </a:cubicBezTo>
                  <a:cubicBezTo>
                    <a:pt x="123" y="23"/>
                    <a:pt x="122" y="22"/>
                    <a:pt x="120" y="21"/>
                  </a:cubicBezTo>
                  <a:cubicBezTo>
                    <a:pt x="90" y="0"/>
                    <a:pt x="90" y="0"/>
                    <a:pt x="90" y="0"/>
                  </a:cubicBezTo>
                  <a:cubicBezTo>
                    <a:pt x="90" y="19"/>
                    <a:pt x="77" y="35"/>
                    <a:pt x="62" y="45"/>
                  </a:cubicBezTo>
                  <a:cubicBezTo>
                    <a:pt x="46" y="57"/>
                    <a:pt x="0" y="69"/>
                    <a:pt x="10" y="93"/>
                  </a:cubicBezTo>
                  <a:cubicBezTo>
                    <a:pt x="12" y="99"/>
                    <a:pt x="48" y="166"/>
                    <a:pt x="51" y="163"/>
                  </a:cubicBezTo>
                  <a:close/>
                </a:path>
              </a:pathLst>
            </a:custGeom>
            <a:gradFill>
              <a:gsLst>
                <a:gs pos="5000">
                  <a:srgbClr val="689DFD"/>
                </a:gs>
                <a:gs pos="100000">
                  <a:schemeClr val="bg1"/>
                </a:gs>
              </a:gsLst>
              <a:lin ang="0" scaled="0"/>
            </a:gradFill>
            <a:ln>
              <a:noFill/>
            </a:ln>
          </p:spPr>
          <p:txBody>
            <a:bodyPr anchor="ctr"/>
            <a:lstStyle/>
            <a:p>
              <a:pPr algn="ctr"/>
              <a:endParaRPr>
                <a:cs typeface="+mn-ea"/>
                <a:sym typeface="+mn-lt"/>
              </a:endParaRPr>
            </a:p>
          </p:txBody>
        </p:sp>
        <p:sp>
          <p:nvSpPr>
            <p:cNvPr id="37" name="ïṣḻ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624BCF7-380B-4B3C-8526-C76659CE9030}"/>
                </a:ext>
              </a:extLst>
            </p:cNvPr>
            <p:cNvSpPr/>
            <p:nvPr/>
          </p:nvSpPr>
          <p:spPr bwMode="auto">
            <a:xfrm>
              <a:off x="6442075" y="3422651"/>
              <a:ext cx="177800" cy="474663"/>
            </a:xfrm>
            <a:custGeom>
              <a:avLst/>
              <a:gdLst>
                <a:gd name="T0" fmla="*/ 54 w 54"/>
                <a:gd name="T1" fmla="*/ 75 h 144"/>
                <a:gd name="T2" fmla="*/ 24 w 54"/>
                <a:gd name="T3" fmla="*/ 127 h 144"/>
                <a:gd name="T4" fmla="*/ 8 w 54"/>
                <a:gd name="T5" fmla="*/ 143 h 144"/>
                <a:gd name="T6" fmla="*/ 5 w 54"/>
                <a:gd name="T7" fmla="*/ 143 h 144"/>
                <a:gd name="T8" fmla="*/ 3 w 54"/>
                <a:gd name="T9" fmla="*/ 139 h 144"/>
                <a:gd name="T10" fmla="*/ 7 w 54"/>
                <a:gd name="T11" fmla="*/ 47 h 144"/>
                <a:gd name="T12" fmla="*/ 20 w 54"/>
                <a:gd name="T13" fmla="*/ 17 h 144"/>
                <a:gd name="T14" fmla="*/ 47 w 54"/>
                <a:gd name="T15" fmla="*/ 0 h 144"/>
                <a:gd name="T16" fmla="*/ 42 w 54"/>
                <a:gd name="T17" fmla="*/ 15 h 144"/>
                <a:gd name="T18" fmla="*/ 42 w 54"/>
                <a:gd name="T19" fmla="*/ 17 h 144"/>
                <a:gd name="T20" fmla="*/ 42 w 54"/>
                <a:gd name="T21" fmla="*/ 17 h 144"/>
                <a:gd name="T22" fmla="*/ 39 w 54"/>
                <a:gd name="T23" fmla="*/ 28 h 144"/>
                <a:gd name="T24" fmla="*/ 54 w 54"/>
                <a:gd name="T25" fmla="*/ 7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144">
                  <a:moveTo>
                    <a:pt x="54" y="75"/>
                  </a:moveTo>
                  <a:cubicBezTo>
                    <a:pt x="45" y="93"/>
                    <a:pt x="35" y="110"/>
                    <a:pt x="24" y="127"/>
                  </a:cubicBezTo>
                  <a:cubicBezTo>
                    <a:pt x="20" y="134"/>
                    <a:pt x="15" y="140"/>
                    <a:pt x="8" y="143"/>
                  </a:cubicBezTo>
                  <a:cubicBezTo>
                    <a:pt x="7" y="144"/>
                    <a:pt x="6" y="144"/>
                    <a:pt x="5" y="143"/>
                  </a:cubicBezTo>
                  <a:cubicBezTo>
                    <a:pt x="3" y="143"/>
                    <a:pt x="3" y="141"/>
                    <a:pt x="3" y="139"/>
                  </a:cubicBezTo>
                  <a:cubicBezTo>
                    <a:pt x="1" y="108"/>
                    <a:pt x="0" y="77"/>
                    <a:pt x="7" y="47"/>
                  </a:cubicBezTo>
                  <a:cubicBezTo>
                    <a:pt x="10" y="36"/>
                    <a:pt x="14" y="26"/>
                    <a:pt x="20" y="17"/>
                  </a:cubicBezTo>
                  <a:cubicBezTo>
                    <a:pt x="22" y="14"/>
                    <a:pt x="40" y="2"/>
                    <a:pt x="47" y="0"/>
                  </a:cubicBezTo>
                  <a:cubicBezTo>
                    <a:pt x="45" y="5"/>
                    <a:pt x="44" y="10"/>
                    <a:pt x="42" y="15"/>
                  </a:cubicBezTo>
                  <a:cubicBezTo>
                    <a:pt x="42" y="16"/>
                    <a:pt x="42" y="16"/>
                    <a:pt x="42" y="17"/>
                  </a:cubicBezTo>
                  <a:cubicBezTo>
                    <a:pt x="42" y="17"/>
                    <a:pt x="42" y="17"/>
                    <a:pt x="42" y="17"/>
                  </a:cubicBezTo>
                  <a:cubicBezTo>
                    <a:pt x="41" y="21"/>
                    <a:pt x="40" y="24"/>
                    <a:pt x="39" y="28"/>
                  </a:cubicBezTo>
                  <a:cubicBezTo>
                    <a:pt x="33" y="60"/>
                    <a:pt x="41" y="73"/>
                    <a:pt x="54" y="75"/>
                  </a:cubicBezTo>
                  <a:close/>
                </a:path>
              </a:pathLst>
            </a:custGeom>
            <a:gradFill>
              <a:gsLst>
                <a:gs pos="5000">
                  <a:srgbClr val="689DFD"/>
                </a:gs>
                <a:gs pos="100000">
                  <a:schemeClr val="bg1"/>
                </a:gs>
              </a:gsLst>
              <a:lin ang="4800000" scaled="0"/>
            </a:gradFill>
            <a:ln>
              <a:noFill/>
            </a:ln>
          </p:spPr>
          <p:txBody>
            <a:bodyPr anchor="ctr"/>
            <a:lstStyle/>
            <a:p>
              <a:pPr algn="ctr"/>
              <a:endParaRPr>
                <a:cs typeface="+mn-ea"/>
                <a:sym typeface="+mn-lt"/>
              </a:endParaRPr>
            </a:p>
          </p:txBody>
        </p:sp>
        <p:sp>
          <p:nvSpPr>
            <p:cNvPr id="38" name="îṩḷî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1A0169C-8FA8-462C-9CAC-A4808429AC9D}"/>
                </a:ext>
              </a:extLst>
            </p:cNvPr>
            <p:cNvSpPr/>
            <p:nvPr/>
          </p:nvSpPr>
          <p:spPr bwMode="auto">
            <a:xfrm>
              <a:off x="6591300" y="4470401"/>
              <a:ext cx="1474788" cy="946150"/>
            </a:xfrm>
            <a:custGeom>
              <a:avLst/>
              <a:gdLst>
                <a:gd name="T0" fmla="*/ 227 w 447"/>
                <a:gd name="T1" fmla="*/ 268 h 287"/>
                <a:gd name="T2" fmla="*/ 403 w 447"/>
                <a:gd name="T3" fmla="*/ 234 h 287"/>
                <a:gd name="T4" fmla="*/ 432 w 447"/>
                <a:gd name="T5" fmla="*/ 224 h 287"/>
                <a:gd name="T6" fmla="*/ 446 w 447"/>
                <a:gd name="T7" fmla="*/ 184 h 287"/>
                <a:gd name="T8" fmla="*/ 431 w 447"/>
                <a:gd name="T9" fmla="*/ 144 h 287"/>
                <a:gd name="T10" fmla="*/ 356 w 447"/>
                <a:gd name="T11" fmla="*/ 5 h 287"/>
                <a:gd name="T12" fmla="*/ 273 w 447"/>
                <a:gd name="T13" fmla="*/ 29 h 287"/>
                <a:gd name="T14" fmla="*/ 262 w 447"/>
                <a:gd name="T15" fmla="*/ 39 h 287"/>
                <a:gd name="T16" fmla="*/ 290 w 447"/>
                <a:gd name="T17" fmla="*/ 104 h 287"/>
                <a:gd name="T18" fmla="*/ 297 w 447"/>
                <a:gd name="T19" fmla="*/ 120 h 287"/>
                <a:gd name="T20" fmla="*/ 295 w 447"/>
                <a:gd name="T21" fmla="*/ 133 h 287"/>
                <a:gd name="T22" fmla="*/ 231 w 447"/>
                <a:gd name="T23" fmla="*/ 181 h 287"/>
                <a:gd name="T24" fmla="*/ 142 w 447"/>
                <a:gd name="T25" fmla="*/ 211 h 287"/>
                <a:gd name="T26" fmla="*/ 69 w 447"/>
                <a:gd name="T27" fmla="*/ 216 h 287"/>
                <a:gd name="T28" fmla="*/ 0 w 447"/>
                <a:gd name="T29" fmla="*/ 269 h 287"/>
                <a:gd name="T30" fmla="*/ 49 w 447"/>
                <a:gd name="T31" fmla="*/ 269 h 287"/>
                <a:gd name="T32" fmla="*/ 142 w 447"/>
                <a:gd name="T33" fmla="*/ 262 h 287"/>
                <a:gd name="T34" fmla="*/ 227 w 447"/>
                <a:gd name="T35" fmla="*/ 26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7" h="287">
                  <a:moveTo>
                    <a:pt x="227" y="268"/>
                  </a:moveTo>
                  <a:cubicBezTo>
                    <a:pt x="403" y="234"/>
                    <a:pt x="403" y="234"/>
                    <a:pt x="403" y="234"/>
                  </a:cubicBezTo>
                  <a:cubicBezTo>
                    <a:pt x="413" y="232"/>
                    <a:pt x="424" y="230"/>
                    <a:pt x="432" y="224"/>
                  </a:cubicBezTo>
                  <a:cubicBezTo>
                    <a:pt x="443" y="215"/>
                    <a:pt x="447" y="199"/>
                    <a:pt x="446" y="184"/>
                  </a:cubicBezTo>
                  <a:cubicBezTo>
                    <a:pt x="444" y="170"/>
                    <a:pt x="438" y="157"/>
                    <a:pt x="431" y="144"/>
                  </a:cubicBezTo>
                  <a:cubicBezTo>
                    <a:pt x="406" y="92"/>
                    <a:pt x="356" y="0"/>
                    <a:pt x="356" y="5"/>
                  </a:cubicBezTo>
                  <a:cubicBezTo>
                    <a:pt x="325" y="12"/>
                    <a:pt x="300" y="12"/>
                    <a:pt x="273" y="29"/>
                  </a:cubicBezTo>
                  <a:cubicBezTo>
                    <a:pt x="269" y="31"/>
                    <a:pt x="265" y="35"/>
                    <a:pt x="262" y="39"/>
                  </a:cubicBezTo>
                  <a:cubicBezTo>
                    <a:pt x="252" y="59"/>
                    <a:pt x="280" y="88"/>
                    <a:pt x="290" y="104"/>
                  </a:cubicBezTo>
                  <a:cubicBezTo>
                    <a:pt x="294" y="108"/>
                    <a:pt x="296" y="114"/>
                    <a:pt x="297" y="120"/>
                  </a:cubicBezTo>
                  <a:cubicBezTo>
                    <a:pt x="298" y="124"/>
                    <a:pt x="297" y="129"/>
                    <a:pt x="295" y="133"/>
                  </a:cubicBezTo>
                  <a:cubicBezTo>
                    <a:pt x="286" y="156"/>
                    <a:pt x="252" y="169"/>
                    <a:pt x="231" y="181"/>
                  </a:cubicBezTo>
                  <a:cubicBezTo>
                    <a:pt x="204" y="198"/>
                    <a:pt x="174" y="208"/>
                    <a:pt x="142" y="211"/>
                  </a:cubicBezTo>
                  <a:cubicBezTo>
                    <a:pt x="117" y="213"/>
                    <a:pt x="92" y="210"/>
                    <a:pt x="69" y="216"/>
                  </a:cubicBezTo>
                  <a:cubicBezTo>
                    <a:pt x="39" y="223"/>
                    <a:pt x="14" y="242"/>
                    <a:pt x="0" y="269"/>
                  </a:cubicBezTo>
                  <a:cubicBezTo>
                    <a:pt x="14" y="278"/>
                    <a:pt x="32" y="273"/>
                    <a:pt x="49" y="269"/>
                  </a:cubicBezTo>
                  <a:cubicBezTo>
                    <a:pt x="79" y="262"/>
                    <a:pt x="111" y="259"/>
                    <a:pt x="142" y="262"/>
                  </a:cubicBezTo>
                  <a:cubicBezTo>
                    <a:pt x="162" y="263"/>
                    <a:pt x="218" y="287"/>
                    <a:pt x="227" y="268"/>
                  </a:cubicBezTo>
                  <a:close/>
                </a:path>
              </a:pathLst>
            </a:custGeom>
            <a:solidFill>
              <a:srgbClr val="F1AF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9" name="işḷî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076C800-A524-4CC6-B0FB-9DAA4FE33908}"/>
                </a:ext>
              </a:extLst>
            </p:cNvPr>
            <p:cNvSpPr/>
            <p:nvPr/>
          </p:nvSpPr>
          <p:spPr bwMode="auto">
            <a:xfrm>
              <a:off x="4360863" y="4295776"/>
              <a:ext cx="2087563" cy="1227138"/>
            </a:xfrm>
            <a:custGeom>
              <a:avLst/>
              <a:gdLst>
                <a:gd name="T0" fmla="*/ 633 w 633"/>
                <a:gd name="T1" fmla="*/ 372 h 372"/>
                <a:gd name="T2" fmla="*/ 137 w 633"/>
                <a:gd name="T3" fmla="*/ 372 h 372"/>
                <a:gd name="T4" fmla="*/ 6 w 633"/>
                <a:gd name="T5" fmla="*/ 40 h 372"/>
                <a:gd name="T6" fmla="*/ 22 w 633"/>
                <a:gd name="T7" fmla="*/ 2 h 372"/>
                <a:gd name="T8" fmla="*/ 33 w 633"/>
                <a:gd name="T9" fmla="*/ 0 h 372"/>
                <a:gd name="T10" fmla="*/ 422 w 633"/>
                <a:gd name="T11" fmla="*/ 0 h 372"/>
                <a:gd name="T12" fmla="*/ 510 w 633"/>
                <a:gd name="T13" fmla="*/ 59 h 372"/>
                <a:gd name="T14" fmla="*/ 633 w 633"/>
                <a:gd name="T15" fmla="*/ 372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372">
                  <a:moveTo>
                    <a:pt x="633" y="372"/>
                  </a:moveTo>
                  <a:cubicBezTo>
                    <a:pt x="137" y="372"/>
                    <a:pt x="137" y="372"/>
                    <a:pt x="137" y="372"/>
                  </a:cubicBezTo>
                  <a:cubicBezTo>
                    <a:pt x="6" y="40"/>
                    <a:pt x="6" y="40"/>
                    <a:pt x="6" y="40"/>
                  </a:cubicBezTo>
                  <a:cubicBezTo>
                    <a:pt x="0" y="25"/>
                    <a:pt x="7" y="8"/>
                    <a:pt x="22" y="2"/>
                  </a:cubicBezTo>
                  <a:cubicBezTo>
                    <a:pt x="25" y="0"/>
                    <a:pt x="29" y="0"/>
                    <a:pt x="33" y="0"/>
                  </a:cubicBezTo>
                  <a:cubicBezTo>
                    <a:pt x="422" y="0"/>
                    <a:pt x="422" y="0"/>
                    <a:pt x="422" y="0"/>
                  </a:cubicBezTo>
                  <a:cubicBezTo>
                    <a:pt x="461" y="0"/>
                    <a:pt x="495" y="23"/>
                    <a:pt x="510" y="59"/>
                  </a:cubicBezTo>
                  <a:lnTo>
                    <a:pt x="633" y="372"/>
                  </a:lnTo>
                  <a:close/>
                </a:path>
              </a:pathLst>
            </a:custGeom>
            <a:solidFill>
              <a:srgbClr val="689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40" name="iṩḻ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4F0B520-51DF-4BBC-93BC-35F83AB8FCCA}"/>
                </a:ext>
              </a:extLst>
            </p:cNvPr>
            <p:cNvSpPr/>
            <p:nvPr/>
          </p:nvSpPr>
          <p:spPr bwMode="auto">
            <a:xfrm>
              <a:off x="4360863" y="4295776"/>
              <a:ext cx="2087563" cy="1227138"/>
            </a:xfrm>
            <a:custGeom>
              <a:avLst/>
              <a:gdLst>
                <a:gd name="T0" fmla="*/ 633 w 633"/>
                <a:gd name="T1" fmla="*/ 372 h 372"/>
                <a:gd name="T2" fmla="*/ 137 w 633"/>
                <a:gd name="T3" fmla="*/ 372 h 372"/>
                <a:gd name="T4" fmla="*/ 6 w 633"/>
                <a:gd name="T5" fmla="*/ 40 h 372"/>
                <a:gd name="T6" fmla="*/ 22 w 633"/>
                <a:gd name="T7" fmla="*/ 2 h 372"/>
                <a:gd name="T8" fmla="*/ 33 w 633"/>
                <a:gd name="T9" fmla="*/ 0 h 372"/>
                <a:gd name="T10" fmla="*/ 422 w 633"/>
                <a:gd name="T11" fmla="*/ 0 h 372"/>
                <a:gd name="T12" fmla="*/ 510 w 633"/>
                <a:gd name="T13" fmla="*/ 59 h 372"/>
                <a:gd name="T14" fmla="*/ 633 w 633"/>
                <a:gd name="T15" fmla="*/ 372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372">
                  <a:moveTo>
                    <a:pt x="633" y="372"/>
                  </a:moveTo>
                  <a:cubicBezTo>
                    <a:pt x="137" y="372"/>
                    <a:pt x="137" y="372"/>
                    <a:pt x="137" y="372"/>
                  </a:cubicBezTo>
                  <a:cubicBezTo>
                    <a:pt x="6" y="40"/>
                    <a:pt x="6" y="40"/>
                    <a:pt x="6" y="40"/>
                  </a:cubicBezTo>
                  <a:cubicBezTo>
                    <a:pt x="0" y="25"/>
                    <a:pt x="7" y="8"/>
                    <a:pt x="22" y="2"/>
                  </a:cubicBezTo>
                  <a:cubicBezTo>
                    <a:pt x="25" y="0"/>
                    <a:pt x="29" y="0"/>
                    <a:pt x="33" y="0"/>
                  </a:cubicBezTo>
                  <a:cubicBezTo>
                    <a:pt x="422" y="0"/>
                    <a:pt x="422" y="0"/>
                    <a:pt x="422" y="0"/>
                  </a:cubicBezTo>
                  <a:cubicBezTo>
                    <a:pt x="461" y="0"/>
                    <a:pt x="495" y="23"/>
                    <a:pt x="510" y="59"/>
                  </a:cubicBezTo>
                  <a:lnTo>
                    <a:pt x="633" y="372"/>
                  </a:lnTo>
                  <a:close/>
                </a:path>
              </a:pathLst>
            </a:custGeom>
            <a:gradFill>
              <a:gsLst>
                <a:gs pos="5000">
                  <a:schemeClr val="tx1">
                    <a:alpha val="10000"/>
                  </a:schemeClr>
                </a:gs>
                <a:gs pos="100000">
                  <a:schemeClr val="tx1">
                    <a:alpha val="8000"/>
                  </a:schemeClr>
                </a:gs>
              </a:gsLst>
              <a:lin ang="2700000" scaled="0"/>
            </a:gradFill>
            <a:ln>
              <a:noFill/>
            </a:ln>
          </p:spPr>
          <p:txBody>
            <a:bodyPr anchor="ctr"/>
            <a:lstStyle/>
            <a:p>
              <a:pPr algn="ctr"/>
              <a:endParaRPr>
                <a:cs typeface="+mn-ea"/>
                <a:sym typeface="+mn-lt"/>
              </a:endParaRPr>
            </a:p>
          </p:txBody>
        </p:sp>
        <p:sp>
          <p:nvSpPr>
            <p:cNvPr id="41" name="íş1î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2A79F33-76F7-42B0-BC39-E39F88711607}"/>
                </a:ext>
              </a:extLst>
            </p:cNvPr>
            <p:cNvSpPr/>
            <p:nvPr/>
          </p:nvSpPr>
          <p:spPr bwMode="auto">
            <a:xfrm>
              <a:off x="4379913" y="4359276"/>
              <a:ext cx="1982788" cy="1163638"/>
            </a:xfrm>
            <a:custGeom>
              <a:avLst/>
              <a:gdLst>
                <a:gd name="T0" fmla="*/ 601 w 601"/>
                <a:gd name="T1" fmla="*/ 353 h 353"/>
                <a:gd name="T2" fmla="*/ 130 w 601"/>
                <a:gd name="T3" fmla="*/ 353 h 353"/>
                <a:gd name="T4" fmla="*/ 6 w 601"/>
                <a:gd name="T5" fmla="*/ 38 h 353"/>
                <a:gd name="T6" fmla="*/ 21 w 601"/>
                <a:gd name="T7" fmla="*/ 2 h 353"/>
                <a:gd name="T8" fmla="*/ 32 w 601"/>
                <a:gd name="T9" fmla="*/ 0 h 353"/>
                <a:gd name="T10" fmla="*/ 401 w 601"/>
                <a:gd name="T11" fmla="*/ 0 h 353"/>
                <a:gd name="T12" fmla="*/ 484 w 601"/>
                <a:gd name="T13" fmla="*/ 56 h 353"/>
                <a:gd name="T14" fmla="*/ 601 w 601"/>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353">
                  <a:moveTo>
                    <a:pt x="601" y="353"/>
                  </a:moveTo>
                  <a:cubicBezTo>
                    <a:pt x="130" y="353"/>
                    <a:pt x="130" y="353"/>
                    <a:pt x="130" y="353"/>
                  </a:cubicBezTo>
                  <a:cubicBezTo>
                    <a:pt x="6" y="38"/>
                    <a:pt x="6" y="38"/>
                    <a:pt x="6" y="38"/>
                  </a:cubicBezTo>
                  <a:cubicBezTo>
                    <a:pt x="0" y="24"/>
                    <a:pt x="7" y="7"/>
                    <a:pt x="21" y="2"/>
                  </a:cubicBezTo>
                  <a:cubicBezTo>
                    <a:pt x="25" y="1"/>
                    <a:pt x="28" y="0"/>
                    <a:pt x="32" y="0"/>
                  </a:cubicBezTo>
                  <a:cubicBezTo>
                    <a:pt x="401" y="0"/>
                    <a:pt x="401" y="0"/>
                    <a:pt x="401" y="0"/>
                  </a:cubicBezTo>
                  <a:cubicBezTo>
                    <a:pt x="438" y="0"/>
                    <a:pt x="471" y="22"/>
                    <a:pt x="484" y="56"/>
                  </a:cubicBezTo>
                  <a:lnTo>
                    <a:pt x="601" y="353"/>
                  </a:lnTo>
                  <a:close/>
                </a:path>
              </a:pathLst>
            </a:custGeom>
            <a:gradFill>
              <a:gsLst>
                <a:gs pos="5000">
                  <a:schemeClr val="tx1">
                    <a:alpha val="52000"/>
                  </a:schemeClr>
                </a:gs>
                <a:gs pos="100000">
                  <a:schemeClr val="tx1">
                    <a:alpha val="18000"/>
                  </a:schemeClr>
                </a:gs>
              </a:gsLst>
              <a:lin ang="16200000" scaled="0"/>
            </a:gradFill>
            <a:ln>
              <a:noFill/>
            </a:ln>
          </p:spPr>
          <p:txBody>
            <a:bodyPr anchor="ctr"/>
            <a:lstStyle/>
            <a:p>
              <a:pPr algn="ctr"/>
              <a:endParaRPr>
                <a:cs typeface="+mn-ea"/>
                <a:sym typeface="+mn-lt"/>
              </a:endParaRPr>
            </a:p>
          </p:txBody>
        </p:sp>
        <p:sp>
          <p:nvSpPr>
            <p:cNvPr id="42" name="îsli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7106AE3-5756-4B96-9DE2-2D54A0A565C7}"/>
                </a:ext>
              </a:extLst>
            </p:cNvPr>
            <p:cNvSpPr/>
            <p:nvPr/>
          </p:nvSpPr>
          <p:spPr bwMode="auto">
            <a:xfrm>
              <a:off x="6442075" y="1846263"/>
              <a:ext cx="385763" cy="174625"/>
            </a:xfrm>
            <a:custGeom>
              <a:avLst/>
              <a:gdLst>
                <a:gd name="T0" fmla="*/ 38 w 117"/>
                <a:gd name="T1" fmla="*/ 19 h 53"/>
                <a:gd name="T2" fmla="*/ 75 w 117"/>
                <a:gd name="T3" fmla="*/ 3 h 53"/>
                <a:gd name="T4" fmla="*/ 117 w 117"/>
                <a:gd name="T5" fmla="*/ 12 h 53"/>
                <a:gd name="T6" fmla="*/ 55 w 117"/>
                <a:gd name="T7" fmla="*/ 44 h 53"/>
                <a:gd name="T8" fmla="*/ 52 w 117"/>
                <a:gd name="T9" fmla="*/ 47 h 53"/>
                <a:gd name="T10" fmla="*/ 49 w 117"/>
                <a:gd name="T11" fmla="*/ 46 h 53"/>
                <a:gd name="T12" fmla="*/ 0 w 117"/>
                <a:gd name="T13" fmla="*/ 48 h 53"/>
                <a:gd name="T14" fmla="*/ 38 w 117"/>
                <a:gd name="T15" fmla="*/ 19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53">
                  <a:moveTo>
                    <a:pt x="38" y="19"/>
                  </a:moveTo>
                  <a:cubicBezTo>
                    <a:pt x="50" y="12"/>
                    <a:pt x="62" y="5"/>
                    <a:pt x="75" y="3"/>
                  </a:cubicBezTo>
                  <a:cubicBezTo>
                    <a:pt x="89" y="0"/>
                    <a:pt x="107" y="2"/>
                    <a:pt x="117" y="12"/>
                  </a:cubicBezTo>
                  <a:cubicBezTo>
                    <a:pt x="93" y="13"/>
                    <a:pt x="70" y="25"/>
                    <a:pt x="55" y="44"/>
                  </a:cubicBezTo>
                  <a:cubicBezTo>
                    <a:pt x="55" y="45"/>
                    <a:pt x="54" y="46"/>
                    <a:pt x="52" y="47"/>
                  </a:cubicBezTo>
                  <a:cubicBezTo>
                    <a:pt x="51" y="47"/>
                    <a:pt x="50" y="47"/>
                    <a:pt x="49" y="46"/>
                  </a:cubicBezTo>
                  <a:cubicBezTo>
                    <a:pt x="44" y="44"/>
                    <a:pt x="2" y="53"/>
                    <a:pt x="0" y="48"/>
                  </a:cubicBezTo>
                  <a:cubicBezTo>
                    <a:pt x="0" y="48"/>
                    <a:pt x="33" y="22"/>
                    <a:pt x="38" y="19"/>
                  </a:cubicBezTo>
                  <a:close/>
                </a:path>
              </a:pathLst>
            </a:custGeom>
            <a:solidFill>
              <a:srgbClr val="689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43" name="îṧļi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7DBBB5C-6152-4BA9-A049-F323FC53207D}"/>
                </a:ext>
              </a:extLst>
            </p:cNvPr>
            <p:cNvSpPr/>
            <p:nvPr/>
          </p:nvSpPr>
          <p:spPr bwMode="auto">
            <a:xfrm>
              <a:off x="6442075" y="1846263"/>
              <a:ext cx="385763" cy="174625"/>
            </a:xfrm>
            <a:custGeom>
              <a:avLst/>
              <a:gdLst>
                <a:gd name="T0" fmla="*/ 38 w 117"/>
                <a:gd name="T1" fmla="*/ 19 h 53"/>
                <a:gd name="T2" fmla="*/ 75 w 117"/>
                <a:gd name="T3" fmla="*/ 3 h 53"/>
                <a:gd name="T4" fmla="*/ 117 w 117"/>
                <a:gd name="T5" fmla="*/ 12 h 53"/>
                <a:gd name="T6" fmla="*/ 55 w 117"/>
                <a:gd name="T7" fmla="*/ 44 h 53"/>
                <a:gd name="T8" fmla="*/ 52 w 117"/>
                <a:gd name="T9" fmla="*/ 47 h 53"/>
                <a:gd name="T10" fmla="*/ 49 w 117"/>
                <a:gd name="T11" fmla="*/ 46 h 53"/>
                <a:gd name="T12" fmla="*/ 0 w 117"/>
                <a:gd name="T13" fmla="*/ 48 h 53"/>
                <a:gd name="T14" fmla="*/ 38 w 117"/>
                <a:gd name="T15" fmla="*/ 19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53">
                  <a:moveTo>
                    <a:pt x="38" y="19"/>
                  </a:moveTo>
                  <a:cubicBezTo>
                    <a:pt x="50" y="12"/>
                    <a:pt x="62" y="5"/>
                    <a:pt x="75" y="3"/>
                  </a:cubicBezTo>
                  <a:cubicBezTo>
                    <a:pt x="89" y="0"/>
                    <a:pt x="107" y="2"/>
                    <a:pt x="117" y="12"/>
                  </a:cubicBezTo>
                  <a:cubicBezTo>
                    <a:pt x="93" y="13"/>
                    <a:pt x="70" y="25"/>
                    <a:pt x="55" y="44"/>
                  </a:cubicBezTo>
                  <a:cubicBezTo>
                    <a:pt x="55" y="45"/>
                    <a:pt x="54" y="46"/>
                    <a:pt x="52" y="47"/>
                  </a:cubicBezTo>
                  <a:cubicBezTo>
                    <a:pt x="51" y="47"/>
                    <a:pt x="50" y="47"/>
                    <a:pt x="49" y="46"/>
                  </a:cubicBezTo>
                  <a:cubicBezTo>
                    <a:pt x="44" y="44"/>
                    <a:pt x="2" y="53"/>
                    <a:pt x="0" y="48"/>
                  </a:cubicBezTo>
                  <a:cubicBezTo>
                    <a:pt x="0" y="48"/>
                    <a:pt x="33" y="22"/>
                    <a:pt x="38" y="19"/>
                  </a:cubicBezTo>
                  <a:close/>
                </a:path>
              </a:pathLst>
            </a:custGeom>
            <a:gradFill>
              <a:gsLst>
                <a:gs pos="5000">
                  <a:schemeClr val="tx1"/>
                </a:gs>
                <a:gs pos="100000">
                  <a:schemeClr val="tx1">
                    <a:alpha val="0"/>
                  </a:schemeClr>
                </a:gs>
              </a:gsLst>
              <a:lin ang="16200000" scaled="0"/>
            </a:gradFill>
            <a:ln>
              <a:noFill/>
            </a:ln>
          </p:spPr>
          <p:txBody>
            <a:bodyPr anchor="ctr"/>
            <a:lstStyle/>
            <a:p>
              <a:pPr algn="ctr"/>
              <a:endParaRPr>
                <a:cs typeface="+mn-ea"/>
                <a:sym typeface="+mn-lt"/>
              </a:endParaRPr>
            </a:p>
          </p:txBody>
        </p:sp>
        <p:sp>
          <p:nvSpPr>
            <p:cNvPr id="44" name="îŝ1i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0530690-9936-477B-BA28-03CA571EBB92}"/>
                </a:ext>
              </a:extLst>
            </p:cNvPr>
            <p:cNvSpPr/>
            <p:nvPr/>
          </p:nvSpPr>
          <p:spPr bwMode="auto">
            <a:xfrm>
              <a:off x="6111875" y="2522538"/>
              <a:ext cx="320675" cy="392113"/>
            </a:xfrm>
            <a:prstGeom prst="ellipse">
              <a:avLst/>
            </a:prstGeom>
            <a:solidFill>
              <a:srgbClr val="689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45" name="íŝḻï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28A4C83-0C7A-45C4-A6BE-4E2CB4585998}"/>
                </a:ext>
              </a:extLst>
            </p:cNvPr>
            <p:cNvSpPr/>
            <p:nvPr/>
          </p:nvSpPr>
          <p:spPr bwMode="auto">
            <a:xfrm>
              <a:off x="6157913" y="2559051"/>
              <a:ext cx="293688" cy="365125"/>
            </a:xfrm>
            <a:prstGeom prst="ellipse">
              <a:avLst/>
            </a:prstGeom>
            <a:solidFill>
              <a:srgbClr val="689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46" name="ïṩḷí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2141D0F-AB51-41D9-BEAD-776B8A54B8FD}"/>
                </a:ext>
              </a:extLst>
            </p:cNvPr>
            <p:cNvSpPr/>
            <p:nvPr/>
          </p:nvSpPr>
          <p:spPr bwMode="auto">
            <a:xfrm>
              <a:off x="6157913" y="2559051"/>
              <a:ext cx="293688" cy="365125"/>
            </a:xfrm>
            <a:prstGeom prst="ellipse">
              <a:avLst/>
            </a:prstGeom>
            <a:gradFill>
              <a:gsLst>
                <a:gs pos="5000">
                  <a:schemeClr val="tx1">
                    <a:alpha val="52000"/>
                  </a:schemeClr>
                </a:gs>
                <a:gs pos="100000">
                  <a:schemeClr val="tx1">
                    <a:alpha val="18000"/>
                  </a:schemeClr>
                </a:gs>
              </a:gsLst>
              <a:lin ang="16200000" scaled="0"/>
            </a:gradFill>
            <a:ln>
              <a:noFill/>
            </a:ln>
          </p:spPr>
          <p:txBody>
            <a:bodyPr anchor="ctr"/>
            <a:lstStyle/>
            <a:p>
              <a:pPr algn="ctr"/>
              <a:endParaRPr>
                <a:cs typeface="+mn-ea"/>
                <a:sym typeface="+mn-lt"/>
              </a:endParaRPr>
            </a:p>
          </p:txBody>
        </p:sp>
        <p:sp>
          <p:nvSpPr>
            <p:cNvPr id="47" name="îşl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D91FED6-08D0-4910-AF19-1B1EDE4D6644}"/>
                </a:ext>
              </a:extLst>
            </p:cNvPr>
            <p:cNvSpPr/>
            <p:nvPr/>
          </p:nvSpPr>
          <p:spPr bwMode="auto">
            <a:xfrm>
              <a:off x="6254750" y="1982788"/>
              <a:ext cx="838200" cy="1330325"/>
            </a:xfrm>
            <a:custGeom>
              <a:avLst/>
              <a:gdLst>
                <a:gd name="T0" fmla="*/ 0 w 254"/>
                <a:gd name="T1" fmla="*/ 119 h 404"/>
                <a:gd name="T2" fmla="*/ 11 w 254"/>
                <a:gd name="T3" fmla="*/ 324 h 404"/>
                <a:gd name="T4" fmla="*/ 93 w 254"/>
                <a:gd name="T5" fmla="*/ 403 h 404"/>
                <a:gd name="T6" fmla="*/ 227 w 254"/>
                <a:gd name="T7" fmla="*/ 309 h 404"/>
                <a:gd name="T8" fmla="*/ 227 w 254"/>
                <a:gd name="T9" fmla="*/ 115 h 404"/>
                <a:gd name="T10" fmla="*/ 0 w 254"/>
                <a:gd name="T11" fmla="*/ 119 h 404"/>
              </a:gdLst>
              <a:ahLst/>
              <a:cxnLst>
                <a:cxn ang="0">
                  <a:pos x="T0" y="T1"/>
                </a:cxn>
                <a:cxn ang="0">
                  <a:pos x="T2" y="T3"/>
                </a:cxn>
                <a:cxn ang="0">
                  <a:pos x="T4" y="T5"/>
                </a:cxn>
                <a:cxn ang="0">
                  <a:pos x="T6" y="T7"/>
                </a:cxn>
                <a:cxn ang="0">
                  <a:pos x="T8" y="T9"/>
                </a:cxn>
                <a:cxn ang="0">
                  <a:pos x="T10" y="T11"/>
                </a:cxn>
              </a:cxnLst>
              <a:rect l="0" t="0" r="r" b="b"/>
              <a:pathLst>
                <a:path w="254" h="404">
                  <a:moveTo>
                    <a:pt x="0" y="119"/>
                  </a:moveTo>
                  <a:cubicBezTo>
                    <a:pt x="11" y="324"/>
                    <a:pt x="11" y="324"/>
                    <a:pt x="11" y="324"/>
                  </a:cubicBezTo>
                  <a:cubicBezTo>
                    <a:pt x="11" y="324"/>
                    <a:pt x="16" y="402"/>
                    <a:pt x="93" y="403"/>
                  </a:cubicBezTo>
                  <a:cubicBezTo>
                    <a:pt x="185" y="404"/>
                    <a:pt x="213" y="350"/>
                    <a:pt x="227" y="309"/>
                  </a:cubicBezTo>
                  <a:cubicBezTo>
                    <a:pt x="241" y="268"/>
                    <a:pt x="254" y="148"/>
                    <a:pt x="227" y="115"/>
                  </a:cubicBezTo>
                  <a:cubicBezTo>
                    <a:pt x="201" y="82"/>
                    <a:pt x="50" y="0"/>
                    <a:pt x="0" y="119"/>
                  </a:cubicBezTo>
                  <a:close/>
                </a:path>
              </a:pathLst>
            </a:custGeom>
            <a:solidFill>
              <a:srgbClr val="F1AF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48" name="îSl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CB19360-CCB0-4A26-A31C-C0E5B324563D}"/>
                </a:ext>
              </a:extLst>
            </p:cNvPr>
            <p:cNvSpPr/>
            <p:nvPr/>
          </p:nvSpPr>
          <p:spPr bwMode="auto">
            <a:xfrm>
              <a:off x="6105525" y="1965326"/>
              <a:ext cx="1135063" cy="823913"/>
            </a:xfrm>
            <a:custGeom>
              <a:avLst/>
              <a:gdLst>
                <a:gd name="T0" fmla="*/ 103 w 344"/>
                <a:gd name="T1" fmla="*/ 0 h 250"/>
                <a:gd name="T2" fmla="*/ 9 w 344"/>
                <a:gd name="T3" fmla="*/ 51 h 250"/>
                <a:gd name="T4" fmla="*/ 8 w 344"/>
                <a:gd name="T5" fmla="*/ 102 h 250"/>
                <a:gd name="T6" fmla="*/ 11 w 344"/>
                <a:gd name="T7" fmla="*/ 109 h 250"/>
                <a:gd name="T8" fmla="*/ 11 w 344"/>
                <a:gd name="T9" fmla="*/ 118 h 250"/>
                <a:gd name="T10" fmla="*/ 28 w 344"/>
                <a:gd name="T11" fmla="*/ 154 h 250"/>
                <a:gd name="T12" fmla="*/ 47 w 344"/>
                <a:gd name="T13" fmla="*/ 167 h 250"/>
                <a:gd name="T14" fmla="*/ 45 w 344"/>
                <a:gd name="T15" fmla="*/ 129 h 250"/>
                <a:gd name="T16" fmla="*/ 51 w 344"/>
                <a:gd name="T17" fmla="*/ 120 h 250"/>
                <a:gd name="T18" fmla="*/ 76 w 344"/>
                <a:gd name="T19" fmla="*/ 108 h 250"/>
                <a:gd name="T20" fmla="*/ 84 w 344"/>
                <a:gd name="T21" fmla="*/ 114 h 250"/>
                <a:gd name="T22" fmla="*/ 97 w 344"/>
                <a:gd name="T23" fmla="*/ 117 h 250"/>
                <a:gd name="T24" fmla="*/ 126 w 344"/>
                <a:gd name="T25" fmla="*/ 115 h 250"/>
                <a:gd name="T26" fmla="*/ 185 w 344"/>
                <a:gd name="T27" fmla="*/ 97 h 250"/>
                <a:gd name="T28" fmla="*/ 177 w 344"/>
                <a:gd name="T29" fmla="*/ 113 h 250"/>
                <a:gd name="T30" fmla="*/ 239 w 344"/>
                <a:gd name="T31" fmla="*/ 125 h 250"/>
                <a:gd name="T32" fmla="*/ 261 w 344"/>
                <a:gd name="T33" fmla="*/ 166 h 250"/>
                <a:gd name="T34" fmla="*/ 270 w 344"/>
                <a:gd name="T35" fmla="*/ 201 h 250"/>
                <a:gd name="T36" fmla="*/ 265 w 344"/>
                <a:gd name="T37" fmla="*/ 250 h 250"/>
                <a:gd name="T38" fmla="*/ 276 w 344"/>
                <a:gd name="T39" fmla="*/ 238 h 250"/>
                <a:gd name="T40" fmla="*/ 294 w 344"/>
                <a:gd name="T41" fmla="*/ 247 h 250"/>
                <a:gd name="T42" fmla="*/ 299 w 344"/>
                <a:gd name="T43" fmla="*/ 247 h 250"/>
                <a:gd name="T44" fmla="*/ 303 w 344"/>
                <a:gd name="T45" fmla="*/ 240 h 250"/>
                <a:gd name="T46" fmla="*/ 333 w 344"/>
                <a:gd name="T47" fmla="*/ 168 h 250"/>
                <a:gd name="T48" fmla="*/ 322 w 344"/>
                <a:gd name="T49" fmla="*/ 77 h 250"/>
                <a:gd name="T50" fmla="*/ 303 w 344"/>
                <a:gd name="T51" fmla="*/ 54 h 250"/>
                <a:gd name="T52" fmla="*/ 201 w 344"/>
                <a:gd name="T53" fmla="*/ 32 h 250"/>
                <a:gd name="T54" fmla="*/ 158 w 344"/>
                <a:gd name="T55" fmla="*/ 10 h 250"/>
                <a:gd name="T56" fmla="*/ 103 w 344"/>
                <a:gd name="T57"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4" h="250">
                  <a:moveTo>
                    <a:pt x="103" y="0"/>
                  </a:moveTo>
                  <a:cubicBezTo>
                    <a:pt x="67" y="0"/>
                    <a:pt x="25" y="17"/>
                    <a:pt x="9" y="51"/>
                  </a:cubicBezTo>
                  <a:cubicBezTo>
                    <a:pt x="1" y="67"/>
                    <a:pt x="0" y="85"/>
                    <a:pt x="8" y="102"/>
                  </a:cubicBezTo>
                  <a:cubicBezTo>
                    <a:pt x="9" y="104"/>
                    <a:pt x="10" y="107"/>
                    <a:pt x="11" y="109"/>
                  </a:cubicBezTo>
                  <a:cubicBezTo>
                    <a:pt x="11" y="112"/>
                    <a:pt x="11" y="115"/>
                    <a:pt x="11" y="118"/>
                  </a:cubicBezTo>
                  <a:cubicBezTo>
                    <a:pt x="10" y="132"/>
                    <a:pt x="17" y="145"/>
                    <a:pt x="28" y="154"/>
                  </a:cubicBezTo>
                  <a:cubicBezTo>
                    <a:pt x="34" y="158"/>
                    <a:pt x="42" y="161"/>
                    <a:pt x="47" y="167"/>
                  </a:cubicBezTo>
                  <a:cubicBezTo>
                    <a:pt x="45" y="129"/>
                    <a:pt x="45" y="129"/>
                    <a:pt x="45" y="129"/>
                  </a:cubicBezTo>
                  <a:cubicBezTo>
                    <a:pt x="44" y="125"/>
                    <a:pt x="47" y="120"/>
                    <a:pt x="51" y="120"/>
                  </a:cubicBezTo>
                  <a:cubicBezTo>
                    <a:pt x="76" y="108"/>
                    <a:pt x="76" y="108"/>
                    <a:pt x="76" y="108"/>
                  </a:cubicBezTo>
                  <a:cubicBezTo>
                    <a:pt x="76" y="108"/>
                    <a:pt x="83" y="114"/>
                    <a:pt x="84" y="114"/>
                  </a:cubicBezTo>
                  <a:cubicBezTo>
                    <a:pt x="88" y="116"/>
                    <a:pt x="93" y="117"/>
                    <a:pt x="97" y="117"/>
                  </a:cubicBezTo>
                  <a:cubicBezTo>
                    <a:pt x="107" y="117"/>
                    <a:pt x="116" y="116"/>
                    <a:pt x="126" y="115"/>
                  </a:cubicBezTo>
                  <a:cubicBezTo>
                    <a:pt x="146" y="112"/>
                    <a:pt x="166" y="105"/>
                    <a:pt x="185" y="97"/>
                  </a:cubicBezTo>
                  <a:cubicBezTo>
                    <a:pt x="184" y="103"/>
                    <a:pt x="181" y="109"/>
                    <a:pt x="177" y="113"/>
                  </a:cubicBezTo>
                  <a:cubicBezTo>
                    <a:pt x="239" y="125"/>
                    <a:pt x="239" y="125"/>
                    <a:pt x="239" y="125"/>
                  </a:cubicBezTo>
                  <a:cubicBezTo>
                    <a:pt x="249" y="137"/>
                    <a:pt x="256" y="151"/>
                    <a:pt x="261" y="166"/>
                  </a:cubicBezTo>
                  <a:cubicBezTo>
                    <a:pt x="266" y="177"/>
                    <a:pt x="268" y="189"/>
                    <a:pt x="270" y="201"/>
                  </a:cubicBezTo>
                  <a:cubicBezTo>
                    <a:pt x="271" y="217"/>
                    <a:pt x="270" y="234"/>
                    <a:pt x="265" y="250"/>
                  </a:cubicBezTo>
                  <a:cubicBezTo>
                    <a:pt x="269" y="246"/>
                    <a:pt x="273" y="242"/>
                    <a:pt x="276" y="238"/>
                  </a:cubicBezTo>
                  <a:cubicBezTo>
                    <a:pt x="282" y="242"/>
                    <a:pt x="288" y="245"/>
                    <a:pt x="294" y="247"/>
                  </a:cubicBezTo>
                  <a:cubicBezTo>
                    <a:pt x="296" y="247"/>
                    <a:pt x="297" y="248"/>
                    <a:pt x="299" y="247"/>
                  </a:cubicBezTo>
                  <a:cubicBezTo>
                    <a:pt x="302" y="246"/>
                    <a:pt x="302" y="243"/>
                    <a:pt x="303" y="240"/>
                  </a:cubicBezTo>
                  <a:cubicBezTo>
                    <a:pt x="305" y="214"/>
                    <a:pt x="324" y="192"/>
                    <a:pt x="333" y="168"/>
                  </a:cubicBezTo>
                  <a:cubicBezTo>
                    <a:pt x="344" y="138"/>
                    <a:pt x="339" y="104"/>
                    <a:pt x="322" y="77"/>
                  </a:cubicBezTo>
                  <a:cubicBezTo>
                    <a:pt x="317" y="68"/>
                    <a:pt x="311" y="60"/>
                    <a:pt x="303" y="54"/>
                  </a:cubicBezTo>
                  <a:cubicBezTo>
                    <a:pt x="274" y="33"/>
                    <a:pt x="234" y="43"/>
                    <a:pt x="201" y="32"/>
                  </a:cubicBezTo>
                  <a:cubicBezTo>
                    <a:pt x="185" y="27"/>
                    <a:pt x="173" y="17"/>
                    <a:pt x="158" y="10"/>
                  </a:cubicBezTo>
                  <a:cubicBezTo>
                    <a:pt x="142" y="3"/>
                    <a:pt x="121" y="1"/>
                    <a:pt x="103" y="0"/>
                  </a:cubicBez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49" name="işḷ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C5812D0-8AAF-4C25-BE39-03937CBAFAB9}"/>
                </a:ext>
              </a:extLst>
            </p:cNvPr>
            <p:cNvSpPr/>
            <p:nvPr/>
          </p:nvSpPr>
          <p:spPr bwMode="auto">
            <a:xfrm>
              <a:off x="6105525" y="1965326"/>
              <a:ext cx="1135063" cy="823913"/>
            </a:xfrm>
            <a:custGeom>
              <a:avLst/>
              <a:gdLst>
                <a:gd name="T0" fmla="*/ 103 w 344"/>
                <a:gd name="T1" fmla="*/ 0 h 250"/>
                <a:gd name="T2" fmla="*/ 9 w 344"/>
                <a:gd name="T3" fmla="*/ 51 h 250"/>
                <a:gd name="T4" fmla="*/ 8 w 344"/>
                <a:gd name="T5" fmla="*/ 102 h 250"/>
                <a:gd name="T6" fmla="*/ 11 w 344"/>
                <a:gd name="T7" fmla="*/ 109 h 250"/>
                <a:gd name="T8" fmla="*/ 11 w 344"/>
                <a:gd name="T9" fmla="*/ 118 h 250"/>
                <a:gd name="T10" fmla="*/ 28 w 344"/>
                <a:gd name="T11" fmla="*/ 154 h 250"/>
                <a:gd name="T12" fmla="*/ 47 w 344"/>
                <a:gd name="T13" fmla="*/ 167 h 250"/>
                <a:gd name="T14" fmla="*/ 45 w 344"/>
                <a:gd name="T15" fmla="*/ 129 h 250"/>
                <a:gd name="T16" fmla="*/ 51 w 344"/>
                <a:gd name="T17" fmla="*/ 120 h 250"/>
                <a:gd name="T18" fmla="*/ 76 w 344"/>
                <a:gd name="T19" fmla="*/ 108 h 250"/>
                <a:gd name="T20" fmla="*/ 84 w 344"/>
                <a:gd name="T21" fmla="*/ 114 h 250"/>
                <a:gd name="T22" fmla="*/ 97 w 344"/>
                <a:gd name="T23" fmla="*/ 117 h 250"/>
                <a:gd name="T24" fmla="*/ 126 w 344"/>
                <a:gd name="T25" fmla="*/ 115 h 250"/>
                <a:gd name="T26" fmla="*/ 185 w 344"/>
                <a:gd name="T27" fmla="*/ 97 h 250"/>
                <a:gd name="T28" fmla="*/ 177 w 344"/>
                <a:gd name="T29" fmla="*/ 113 h 250"/>
                <a:gd name="T30" fmla="*/ 239 w 344"/>
                <a:gd name="T31" fmla="*/ 125 h 250"/>
                <a:gd name="T32" fmla="*/ 261 w 344"/>
                <a:gd name="T33" fmla="*/ 166 h 250"/>
                <a:gd name="T34" fmla="*/ 270 w 344"/>
                <a:gd name="T35" fmla="*/ 201 h 250"/>
                <a:gd name="T36" fmla="*/ 265 w 344"/>
                <a:gd name="T37" fmla="*/ 250 h 250"/>
                <a:gd name="T38" fmla="*/ 276 w 344"/>
                <a:gd name="T39" fmla="*/ 238 h 250"/>
                <a:gd name="T40" fmla="*/ 294 w 344"/>
                <a:gd name="T41" fmla="*/ 247 h 250"/>
                <a:gd name="T42" fmla="*/ 299 w 344"/>
                <a:gd name="T43" fmla="*/ 247 h 250"/>
                <a:gd name="T44" fmla="*/ 303 w 344"/>
                <a:gd name="T45" fmla="*/ 240 h 250"/>
                <a:gd name="T46" fmla="*/ 333 w 344"/>
                <a:gd name="T47" fmla="*/ 168 h 250"/>
                <a:gd name="T48" fmla="*/ 322 w 344"/>
                <a:gd name="T49" fmla="*/ 77 h 250"/>
                <a:gd name="T50" fmla="*/ 303 w 344"/>
                <a:gd name="T51" fmla="*/ 54 h 250"/>
                <a:gd name="T52" fmla="*/ 201 w 344"/>
                <a:gd name="T53" fmla="*/ 32 h 250"/>
                <a:gd name="T54" fmla="*/ 158 w 344"/>
                <a:gd name="T55" fmla="*/ 10 h 250"/>
                <a:gd name="T56" fmla="*/ 103 w 344"/>
                <a:gd name="T57"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4" h="250">
                  <a:moveTo>
                    <a:pt x="103" y="0"/>
                  </a:moveTo>
                  <a:cubicBezTo>
                    <a:pt x="67" y="0"/>
                    <a:pt x="25" y="17"/>
                    <a:pt x="9" y="51"/>
                  </a:cubicBezTo>
                  <a:cubicBezTo>
                    <a:pt x="1" y="67"/>
                    <a:pt x="0" y="85"/>
                    <a:pt x="8" y="102"/>
                  </a:cubicBezTo>
                  <a:cubicBezTo>
                    <a:pt x="9" y="104"/>
                    <a:pt x="10" y="107"/>
                    <a:pt x="11" y="109"/>
                  </a:cubicBezTo>
                  <a:cubicBezTo>
                    <a:pt x="11" y="112"/>
                    <a:pt x="11" y="115"/>
                    <a:pt x="11" y="118"/>
                  </a:cubicBezTo>
                  <a:cubicBezTo>
                    <a:pt x="10" y="132"/>
                    <a:pt x="17" y="145"/>
                    <a:pt x="28" y="154"/>
                  </a:cubicBezTo>
                  <a:cubicBezTo>
                    <a:pt x="34" y="158"/>
                    <a:pt x="42" y="161"/>
                    <a:pt x="47" y="167"/>
                  </a:cubicBezTo>
                  <a:cubicBezTo>
                    <a:pt x="45" y="129"/>
                    <a:pt x="45" y="129"/>
                    <a:pt x="45" y="129"/>
                  </a:cubicBezTo>
                  <a:cubicBezTo>
                    <a:pt x="44" y="125"/>
                    <a:pt x="47" y="120"/>
                    <a:pt x="51" y="120"/>
                  </a:cubicBezTo>
                  <a:cubicBezTo>
                    <a:pt x="76" y="108"/>
                    <a:pt x="76" y="108"/>
                    <a:pt x="76" y="108"/>
                  </a:cubicBezTo>
                  <a:cubicBezTo>
                    <a:pt x="76" y="108"/>
                    <a:pt x="83" y="114"/>
                    <a:pt x="84" y="114"/>
                  </a:cubicBezTo>
                  <a:cubicBezTo>
                    <a:pt x="88" y="116"/>
                    <a:pt x="93" y="117"/>
                    <a:pt x="97" y="117"/>
                  </a:cubicBezTo>
                  <a:cubicBezTo>
                    <a:pt x="107" y="117"/>
                    <a:pt x="116" y="116"/>
                    <a:pt x="126" y="115"/>
                  </a:cubicBezTo>
                  <a:cubicBezTo>
                    <a:pt x="146" y="112"/>
                    <a:pt x="166" y="105"/>
                    <a:pt x="185" y="97"/>
                  </a:cubicBezTo>
                  <a:cubicBezTo>
                    <a:pt x="184" y="103"/>
                    <a:pt x="181" y="109"/>
                    <a:pt x="177" y="113"/>
                  </a:cubicBezTo>
                  <a:cubicBezTo>
                    <a:pt x="239" y="125"/>
                    <a:pt x="239" y="125"/>
                    <a:pt x="239" y="125"/>
                  </a:cubicBezTo>
                  <a:cubicBezTo>
                    <a:pt x="249" y="137"/>
                    <a:pt x="256" y="151"/>
                    <a:pt x="261" y="166"/>
                  </a:cubicBezTo>
                  <a:cubicBezTo>
                    <a:pt x="266" y="177"/>
                    <a:pt x="268" y="189"/>
                    <a:pt x="270" y="201"/>
                  </a:cubicBezTo>
                  <a:cubicBezTo>
                    <a:pt x="271" y="217"/>
                    <a:pt x="270" y="234"/>
                    <a:pt x="265" y="250"/>
                  </a:cubicBezTo>
                  <a:cubicBezTo>
                    <a:pt x="269" y="246"/>
                    <a:pt x="273" y="242"/>
                    <a:pt x="276" y="238"/>
                  </a:cubicBezTo>
                  <a:cubicBezTo>
                    <a:pt x="282" y="242"/>
                    <a:pt x="288" y="245"/>
                    <a:pt x="294" y="247"/>
                  </a:cubicBezTo>
                  <a:cubicBezTo>
                    <a:pt x="296" y="247"/>
                    <a:pt x="297" y="248"/>
                    <a:pt x="299" y="247"/>
                  </a:cubicBezTo>
                  <a:cubicBezTo>
                    <a:pt x="302" y="246"/>
                    <a:pt x="302" y="243"/>
                    <a:pt x="303" y="240"/>
                  </a:cubicBezTo>
                  <a:cubicBezTo>
                    <a:pt x="305" y="214"/>
                    <a:pt x="324" y="192"/>
                    <a:pt x="333" y="168"/>
                  </a:cubicBezTo>
                  <a:cubicBezTo>
                    <a:pt x="344" y="138"/>
                    <a:pt x="339" y="104"/>
                    <a:pt x="322" y="77"/>
                  </a:cubicBezTo>
                  <a:cubicBezTo>
                    <a:pt x="317" y="68"/>
                    <a:pt x="311" y="60"/>
                    <a:pt x="303" y="54"/>
                  </a:cubicBezTo>
                  <a:cubicBezTo>
                    <a:pt x="274" y="33"/>
                    <a:pt x="234" y="43"/>
                    <a:pt x="201" y="32"/>
                  </a:cubicBezTo>
                  <a:cubicBezTo>
                    <a:pt x="185" y="27"/>
                    <a:pt x="173" y="17"/>
                    <a:pt x="158" y="10"/>
                  </a:cubicBezTo>
                  <a:cubicBezTo>
                    <a:pt x="142" y="3"/>
                    <a:pt x="121" y="1"/>
                    <a:pt x="103" y="0"/>
                  </a:cubicBezTo>
                  <a:close/>
                </a:path>
              </a:pathLst>
            </a:custGeom>
            <a:gradFill>
              <a:gsLst>
                <a:gs pos="5000">
                  <a:schemeClr val="tx1"/>
                </a:gs>
                <a:gs pos="100000">
                  <a:schemeClr val="tx1">
                    <a:alpha val="0"/>
                  </a:schemeClr>
                </a:gs>
              </a:gsLst>
              <a:lin ang="16200000" scaled="0"/>
            </a:gradFill>
            <a:ln>
              <a:noFill/>
            </a:ln>
          </p:spPr>
          <p:txBody>
            <a:bodyPr anchor="ctr"/>
            <a:lstStyle/>
            <a:p>
              <a:pPr algn="ctr"/>
              <a:endParaRPr>
                <a:cs typeface="+mn-ea"/>
                <a:sym typeface="+mn-lt"/>
              </a:endParaRPr>
            </a:p>
          </p:txBody>
        </p:sp>
        <p:sp>
          <p:nvSpPr>
            <p:cNvPr id="50" name="î$ľï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43F979B-CA4C-4CD5-92C4-B5B54E2C467B}"/>
                </a:ext>
              </a:extLst>
            </p:cNvPr>
            <p:cNvSpPr/>
            <p:nvPr/>
          </p:nvSpPr>
          <p:spPr bwMode="auto">
            <a:xfrm>
              <a:off x="6996113" y="2549526"/>
              <a:ext cx="317500" cy="388938"/>
            </a:xfrm>
            <a:prstGeom prst="ellipse">
              <a:avLst/>
            </a:prstGeom>
            <a:solidFill>
              <a:srgbClr val="689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51" name="iŝḻ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0D14813-D555-4780-B3C3-D9866A54B1C9}"/>
                </a:ext>
              </a:extLst>
            </p:cNvPr>
            <p:cNvSpPr/>
            <p:nvPr/>
          </p:nvSpPr>
          <p:spPr bwMode="auto">
            <a:xfrm>
              <a:off x="6996113" y="2549526"/>
              <a:ext cx="317500" cy="388938"/>
            </a:xfrm>
            <a:prstGeom prst="ellipse">
              <a:avLst/>
            </a:prstGeom>
            <a:gradFill>
              <a:gsLst>
                <a:gs pos="5000">
                  <a:schemeClr val="tx1">
                    <a:alpha val="52000"/>
                  </a:schemeClr>
                </a:gs>
                <a:gs pos="100000">
                  <a:schemeClr val="tx1">
                    <a:alpha val="18000"/>
                  </a:schemeClr>
                </a:gs>
              </a:gsLst>
              <a:lin ang="16200000" scaled="0"/>
            </a:gradFill>
            <a:ln>
              <a:noFill/>
            </a:ln>
          </p:spPr>
          <p:txBody>
            <a:bodyPr anchor="ctr"/>
            <a:lstStyle/>
            <a:p>
              <a:pPr algn="ctr"/>
              <a:endParaRPr>
                <a:cs typeface="+mn-ea"/>
                <a:sym typeface="+mn-lt"/>
              </a:endParaRPr>
            </a:p>
          </p:txBody>
        </p:sp>
        <p:sp>
          <p:nvSpPr>
            <p:cNvPr id="52" name="ïsḻ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75AADFE-3100-4C49-9593-B0894547FC02}"/>
                </a:ext>
              </a:extLst>
            </p:cNvPr>
            <p:cNvSpPr/>
            <p:nvPr/>
          </p:nvSpPr>
          <p:spPr bwMode="auto">
            <a:xfrm>
              <a:off x="7056438" y="2549526"/>
              <a:ext cx="315913" cy="388938"/>
            </a:xfrm>
            <a:prstGeom prst="ellipse">
              <a:avLst/>
            </a:prstGeom>
            <a:solidFill>
              <a:srgbClr val="689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53" name="ïşḷí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21FEE44-0116-4EC9-BBC1-B9E2A6EC4D71}"/>
                </a:ext>
              </a:extLst>
            </p:cNvPr>
            <p:cNvSpPr/>
            <p:nvPr/>
          </p:nvSpPr>
          <p:spPr bwMode="auto">
            <a:xfrm>
              <a:off x="6656388" y="1836738"/>
              <a:ext cx="561975" cy="738188"/>
            </a:xfrm>
            <a:custGeom>
              <a:avLst/>
              <a:gdLst>
                <a:gd name="T0" fmla="*/ 170 w 170"/>
                <a:gd name="T1" fmla="*/ 220 h 224"/>
                <a:gd name="T2" fmla="*/ 146 w 170"/>
                <a:gd name="T3" fmla="*/ 223 h 224"/>
                <a:gd name="T4" fmla="*/ 140 w 170"/>
                <a:gd name="T5" fmla="*/ 224 h 224"/>
                <a:gd name="T6" fmla="*/ 116 w 170"/>
                <a:gd name="T7" fmla="*/ 105 h 224"/>
                <a:gd name="T8" fmla="*/ 35 w 170"/>
                <a:gd name="T9" fmla="*/ 9 h 224"/>
                <a:gd name="T10" fmla="*/ 16 w 170"/>
                <a:gd name="T11" fmla="*/ 7 h 224"/>
                <a:gd name="T12" fmla="*/ 0 w 170"/>
                <a:gd name="T13" fmla="*/ 8 h 224"/>
                <a:gd name="T14" fmla="*/ 8 w 170"/>
                <a:gd name="T15" fmla="*/ 6 h 224"/>
                <a:gd name="T16" fmla="*/ 24 w 170"/>
                <a:gd name="T17" fmla="*/ 2 h 224"/>
                <a:gd name="T18" fmla="*/ 39 w 170"/>
                <a:gd name="T19" fmla="*/ 0 h 224"/>
                <a:gd name="T20" fmla="*/ 137 w 170"/>
                <a:gd name="T21" fmla="*/ 85 h 224"/>
                <a:gd name="T22" fmla="*/ 170 w 170"/>
                <a:gd name="T23" fmla="*/ 22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24">
                  <a:moveTo>
                    <a:pt x="170" y="220"/>
                  </a:moveTo>
                  <a:cubicBezTo>
                    <a:pt x="146" y="223"/>
                    <a:pt x="146" y="223"/>
                    <a:pt x="146" y="223"/>
                  </a:cubicBezTo>
                  <a:cubicBezTo>
                    <a:pt x="140" y="224"/>
                    <a:pt x="140" y="224"/>
                    <a:pt x="140" y="224"/>
                  </a:cubicBezTo>
                  <a:cubicBezTo>
                    <a:pt x="116" y="105"/>
                    <a:pt x="116" y="105"/>
                    <a:pt x="116" y="105"/>
                  </a:cubicBezTo>
                  <a:cubicBezTo>
                    <a:pt x="104" y="59"/>
                    <a:pt x="73" y="23"/>
                    <a:pt x="35" y="9"/>
                  </a:cubicBezTo>
                  <a:cubicBezTo>
                    <a:pt x="29" y="7"/>
                    <a:pt x="22" y="6"/>
                    <a:pt x="16" y="7"/>
                  </a:cubicBezTo>
                  <a:cubicBezTo>
                    <a:pt x="0" y="8"/>
                    <a:pt x="0" y="8"/>
                    <a:pt x="0" y="8"/>
                  </a:cubicBezTo>
                  <a:cubicBezTo>
                    <a:pt x="8" y="6"/>
                    <a:pt x="8" y="6"/>
                    <a:pt x="8" y="6"/>
                  </a:cubicBezTo>
                  <a:cubicBezTo>
                    <a:pt x="24" y="2"/>
                    <a:pt x="24" y="2"/>
                    <a:pt x="24" y="2"/>
                  </a:cubicBezTo>
                  <a:cubicBezTo>
                    <a:pt x="29" y="0"/>
                    <a:pt x="34" y="0"/>
                    <a:pt x="39" y="0"/>
                  </a:cubicBezTo>
                  <a:cubicBezTo>
                    <a:pt x="82" y="2"/>
                    <a:pt x="122" y="36"/>
                    <a:pt x="137" y="85"/>
                  </a:cubicBezTo>
                  <a:lnTo>
                    <a:pt x="170" y="220"/>
                  </a:lnTo>
                  <a:close/>
                </a:path>
              </a:pathLst>
            </a:custGeom>
            <a:solidFill>
              <a:srgbClr val="689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54" name="iṩļî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21DA5E8-D8B3-47FA-887A-6C9269B5B8DF}"/>
                </a:ext>
              </a:extLst>
            </p:cNvPr>
            <p:cNvSpPr/>
            <p:nvPr/>
          </p:nvSpPr>
          <p:spPr bwMode="auto">
            <a:xfrm>
              <a:off x="6656388" y="1836738"/>
              <a:ext cx="561975" cy="738188"/>
            </a:xfrm>
            <a:custGeom>
              <a:avLst/>
              <a:gdLst>
                <a:gd name="T0" fmla="*/ 170 w 170"/>
                <a:gd name="T1" fmla="*/ 220 h 224"/>
                <a:gd name="T2" fmla="*/ 146 w 170"/>
                <a:gd name="T3" fmla="*/ 223 h 224"/>
                <a:gd name="T4" fmla="*/ 140 w 170"/>
                <a:gd name="T5" fmla="*/ 224 h 224"/>
                <a:gd name="T6" fmla="*/ 116 w 170"/>
                <a:gd name="T7" fmla="*/ 105 h 224"/>
                <a:gd name="T8" fmla="*/ 35 w 170"/>
                <a:gd name="T9" fmla="*/ 9 h 224"/>
                <a:gd name="T10" fmla="*/ 16 w 170"/>
                <a:gd name="T11" fmla="*/ 7 h 224"/>
                <a:gd name="T12" fmla="*/ 0 w 170"/>
                <a:gd name="T13" fmla="*/ 8 h 224"/>
                <a:gd name="T14" fmla="*/ 8 w 170"/>
                <a:gd name="T15" fmla="*/ 6 h 224"/>
                <a:gd name="T16" fmla="*/ 24 w 170"/>
                <a:gd name="T17" fmla="*/ 2 h 224"/>
                <a:gd name="T18" fmla="*/ 39 w 170"/>
                <a:gd name="T19" fmla="*/ 0 h 224"/>
                <a:gd name="T20" fmla="*/ 137 w 170"/>
                <a:gd name="T21" fmla="*/ 85 h 224"/>
                <a:gd name="T22" fmla="*/ 170 w 170"/>
                <a:gd name="T23" fmla="*/ 22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24">
                  <a:moveTo>
                    <a:pt x="170" y="220"/>
                  </a:moveTo>
                  <a:cubicBezTo>
                    <a:pt x="146" y="223"/>
                    <a:pt x="146" y="223"/>
                    <a:pt x="146" y="223"/>
                  </a:cubicBezTo>
                  <a:cubicBezTo>
                    <a:pt x="140" y="224"/>
                    <a:pt x="140" y="224"/>
                    <a:pt x="140" y="224"/>
                  </a:cubicBezTo>
                  <a:cubicBezTo>
                    <a:pt x="116" y="105"/>
                    <a:pt x="116" y="105"/>
                    <a:pt x="116" y="105"/>
                  </a:cubicBezTo>
                  <a:cubicBezTo>
                    <a:pt x="104" y="59"/>
                    <a:pt x="73" y="23"/>
                    <a:pt x="35" y="9"/>
                  </a:cubicBezTo>
                  <a:cubicBezTo>
                    <a:pt x="29" y="7"/>
                    <a:pt x="22" y="6"/>
                    <a:pt x="16" y="7"/>
                  </a:cubicBezTo>
                  <a:cubicBezTo>
                    <a:pt x="0" y="8"/>
                    <a:pt x="0" y="8"/>
                    <a:pt x="0" y="8"/>
                  </a:cubicBezTo>
                  <a:cubicBezTo>
                    <a:pt x="8" y="6"/>
                    <a:pt x="8" y="6"/>
                    <a:pt x="8" y="6"/>
                  </a:cubicBezTo>
                  <a:cubicBezTo>
                    <a:pt x="24" y="2"/>
                    <a:pt x="24" y="2"/>
                    <a:pt x="24" y="2"/>
                  </a:cubicBezTo>
                  <a:cubicBezTo>
                    <a:pt x="29" y="0"/>
                    <a:pt x="34" y="0"/>
                    <a:pt x="39" y="0"/>
                  </a:cubicBezTo>
                  <a:cubicBezTo>
                    <a:pt x="82" y="2"/>
                    <a:pt x="122" y="36"/>
                    <a:pt x="137" y="85"/>
                  </a:cubicBezTo>
                  <a:lnTo>
                    <a:pt x="170" y="220"/>
                  </a:lnTo>
                  <a:close/>
                </a:path>
              </a:pathLst>
            </a:custGeom>
            <a:gradFill>
              <a:gsLst>
                <a:gs pos="5000">
                  <a:schemeClr val="tx1"/>
                </a:gs>
                <a:gs pos="100000">
                  <a:schemeClr val="tx1">
                    <a:alpha val="0"/>
                  </a:schemeClr>
                </a:gs>
              </a:gsLst>
              <a:lin ang="16200000" scaled="0"/>
            </a:gradFill>
            <a:ln>
              <a:noFill/>
            </a:ln>
          </p:spPr>
          <p:txBody>
            <a:bodyPr anchor="ctr"/>
            <a:lstStyle/>
            <a:p>
              <a:pPr algn="ctr"/>
              <a:endParaRPr>
                <a:cs typeface="+mn-ea"/>
                <a:sym typeface="+mn-lt"/>
              </a:endParaRPr>
            </a:p>
          </p:txBody>
        </p:sp>
        <p:sp>
          <p:nvSpPr>
            <p:cNvPr id="55" name="ïsḷ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6202948-FD19-4065-9A56-7DA12CE37F1D}"/>
                </a:ext>
              </a:extLst>
            </p:cNvPr>
            <p:cNvSpPr/>
            <p:nvPr/>
          </p:nvSpPr>
          <p:spPr bwMode="auto">
            <a:xfrm>
              <a:off x="6683375" y="1836738"/>
              <a:ext cx="534988" cy="735013"/>
            </a:xfrm>
            <a:custGeom>
              <a:avLst/>
              <a:gdLst>
                <a:gd name="T0" fmla="*/ 162 w 162"/>
                <a:gd name="T1" fmla="*/ 220 h 223"/>
                <a:gd name="T2" fmla="*/ 138 w 162"/>
                <a:gd name="T3" fmla="*/ 223 h 223"/>
                <a:gd name="T4" fmla="*/ 114 w 162"/>
                <a:gd name="T5" fmla="*/ 105 h 223"/>
                <a:gd name="T6" fmla="*/ 32 w 162"/>
                <a:gd name="T7" fmla="*/ 7 h 223"/>
                <a:gd name="T8" fmla="*/ 13 w 162"/>
                <a:gd name="T9" fmla="*/ 5 h 223"/>
                <a:gd name="T10" fmla="*/ 0 w 162"/>
                <a:gd name="T11" fmla="*/ 6 h 223"/>
                <a:gd name="T12" fmla="*/ 16 w 162"/>
                <a:gd name="T13" fmla="*/ 2 h 223"/>
                <a:gd name="T14" fmla="*/ 31 w 162"/>
                <a:gd name="T15" fmla="*/ 0 h 223"/>
                <a:gd name="T16" fmla="*/ 129 w 162"/>
                <a:gd name="T17" fmla="*/ 85 h 223"/>
                <a:gd name="T18" fmla="*/ 162 w 162"/>
                <a:gd name="T19" fmla="*/ 22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223">
                  <a:moveTo>
                    <a:pt x="162" y="220"/>
                  </a:moveTo>
                  <a:cubicBezTo>
                    <a:pt x="138" y="223"/>
                    <a:pt x="138" y="223"/>
                    <a:pt x="138" y="223"/>
                  </a:cubicBezTo>
                  <a:cubicBezTo>
                    <a:pt x="114" y="105"/>
                    <a:pt x="114" y="105"/>
                    <a:pt x="114" y="105"/>
                  </a:cubicBezTo>
                  <a:cubicBezTo>
                    <a:pt x="101" y="57"/>
                    <a:pt x="70" y="21"/>
                    <a:pt x="32" y="7"/>
                  </a:cubicBezTo>
                  <a:cubicBezTo>
                    <a:pt x="26" y="5"/>
                    <a:pt x="19" y="4"/>
                    <a:pt x="13" y="5"/>
                  </a:cubicBezTo>
                  <a:cubicBezTo>
                    <a:pt x="0" y="6"/>
                    <a:pt x="0" y="6"/>
                    <a:pt x="0" y="6"/>
                  </a:cubicBezTo>
                  <a:cubicBezTo>
                    <a:pt x="16" y="2"/>
                    <a:pt x="16" y="2"/>
                    <a:pt x="16" y="2"/>
                  </a:cubicBezTo>
                  <a:cubicBezTo>
                    <a:pt x="21" y="0"/>
                    <a:pt x="26" y="0"/>
                    <a:pt x="31" y="0"/>
                  </a:cubicBezTo>
                  <a:cubicBezTo>
                    <a:pt x="74" y="2"/>
                    <a:pt x="114" y="36"/>
                    <a:pt x="129" y="85"/>
                  </a:cubicBezTo>
                  <a:lnTo>
                    <a:pt x="162" y="220"/>
                  </a:lnTo>
                  <a:close/>
                </a:path>
              </a:pathLst>
            </a:custGeom>
            <a:solidFill>
              <a:srgbClr val="689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56" name="išḷî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049E310-5E6B-487F-9BD2-BE7A8928AF8F}"/>
                </a:ext>
              </a:extLst>
            </p:cNvPr>
            <p:cNvSpPr/>
            <p:nvPr/>
          </p:nvSpPr>
          <p:spPr bwMode="auto">
            <a:xfrm>
              <a:off x="3413125" y="1385888"/>
              <a:ext cx="2349500" cy="2682875"/>
            </a:xfrm>
            <a:custGeom>
              <a:avLst/>
              <a:gdLst>
                <a:gd name="T0" fmla="*/ 63 w 712"/>
                <a:gd name="T1" fmla="*/ 0 h 814"/>
                <a:gd name="T2" fmla="*/ 649 w 712"/>
                <a:gd name="T3" fmla="*/ 0 h 814"/>
                <a:gd name="T4" fmla="*/ 712 w 712"/>
                <a:gd name="T5" fmla="*/ 62 h 814"/>
                <a:gd name="T6" fmla="*/ 712 w 712"/>
                <a:gd name="T7" fmla="*/ 751 h 814"/>
                <a:gd name="T8" fmla="*/ 649 w 712"/>
                <a:gd name="T9" fmla="*/ 814 h 814"/>
                <a:gd name="T10" fmla="*/ 63 w 712"/>
                <a:gd name="T11" fmla="*/ 814 h 814"/>
                <a:gd name="T12" fmla="*/ 0 w 712"/>
                <a:gd name="T13" fmla="*/ 751 h 814"/>
                <a:gd name="T14" fmla="*/ 0 w 712"/>
                <a:gd name="T15" fmla="*/ 62 h 814"/>
                <a:gd name="T16" fmla="*/ 63 w 712"/>
                <a:gd name="T17" fmla="*/ 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814">
                  <a:moveTo>
                    <a:pt x="63" y="0"/>
                  </a:moveTo>
                  <a:cubicBezTo>
                    <a:pt x="649" y="0"/>
                    <a:pt x="649" y="0"/>
                    <a:pt x="649" y="0"/>
                  </a:cubicBezTo>
                  <a:cubicBezTo>
                    <a:pt x="684" y="0"/>
                    <a:pt x="712" y="28"/>
                    <a:pt x="712" y="62"/>
                  </a:cubicBezTo>
                  <a:cubicBezTo>
                    <a:pt x="712" y="751"/>
                    <a:pt x="712" y="751"/>
                    <a:pt x="712" y="751"/>
                  </a:cubicBezTo>
                  <a:cubicBezTo>
                    <a:pt x="712" y="786"/>
                    <a:pt x="684" y="814"/>
                    <a:pt x="649" y="814"/>
                  </a:cubicBezTo>
                  <a:cubicBezTo>
                    <a:pt x="63" y="814"/>
                    <a:pt x="63" y="814"/>
                    <a:pt x="63" y="814"/>
                  </a:cubicBezTo>
                  <a:cubicBezTo>
                    <a:pt x="28" y="814"/>
                    <a:pt x="0" y="786"/>
                    <a:pt x="0" y="751"/>
                  </a:cubicBezTo>
                  <a:cubicBezTo>
                    <a:pt x="0" y="62"/>
                    <a:pt x="0" y="62"/>
                    <a:pt x="0" y="62"/>
                  </a:cubicBezTo>
                  <a:cubicBezTo>
                    <a:pt x="0" y="28"/>
                    <a:pt x="28" y="0"/>
                    <a:pt x="63" y="0"/>
                  </a:cubicBezTo>
                </a:path>
              </a:pathLst>
            </a:custGeom>
            <a:solidFill>
              <a:srgbClr val="689DFD">
                <a:alpha val="30000"/>
              </a:srgbClr>
            </a:solidFill>
            <a:ln>
              <a:noFill/>
            </a:ln>
          </p:spPr>
          <p:txBody>
            <a:bodyPr anchor="ctr"/>
            <a:lstStyle/>
            <a:p>
              <a:pPr algn="ctr"/>
              <a:endParaRPr>
                <a:cs typeface="+mn-ea"/>
                <a:sym typeface="+mn-lt"/>
              </a:endParaRPr>
            </a:p>
          </p:txBody>
        </p:sp>
        <p:sp>
          <p:nvSpPr>
            <p:cNvPr id="57" name="îSḻ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4F1D5F3-009F-4876-B882-D3A898C3BE09}"/>
                </a:ext>
              </a:extLst>
            </p:cNvPr>
            <p:cNvSpPr/>
            <p:nvPr/>
          </p:nvSpPr>
          <p:spPr bwMode="auto">
            <a:xfrm>
              <a:off x="3768725" y="3109913"/>
              <a:ext cx="703263" cy="7016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58" name="íSľi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8FA8131-EB91-4B39-8C25-59E807456676}"/>
                </a:ext>
              </a:extLst>
            </p:cNvPr>
            <p:cNvSpPr/>
            <p:nvPr/>
          </p:nvSpPr>
          <p:spPr bwMode="auto">
            <a:xfrm>
              <a:off x="3621088" y="1639888"/>
              <a:ext cx="1501775" cy="85725"/>
            </a:xfrm>
            <a:prstGeom prst="rect">
              <a:avLst/>
            </a:prstGeom>
            <a:solidFill>
              <a:srgbClr val="689D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9" name="íSḷï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E4DDEA9-46AC-4368-ADCF-4C56B386C4F1}"/>
                </a:ext>
              </a:extLst>
            </p:cNvPr>
            <p:cNvSpPr/>
            <p:nvPr/>
          </p:nvSpPr>
          <p:spPr bwMode="auto">
            <a:xfrm>
              <a:off x="3667125" y="2749551"/>
              <a:ext cx="1501775" cy="82550"/>
            </a:xfrm>
            <a:prstGeom prst="rect">
              <a:avLst/>
            </a:prstGeom>
            <a:solidFill>
              <a:srgbClr val="689DFD">
                <a:alpha val="50000"/>
              </a:srgbClr>
            </a:solidFill>
            <a:ln>
              <a:noFill/>
            </a:ln>
          </p:spPr>
          <p:txBody>
            <a:bodyPr anchor="ctr"/>
            <a:lstStyle/>
            <a:p>
              <a:pPr algn="ctr"/>
              <a:endParaRPr>
                <a:cs typeface="+mn-ea"/>
                <a:sym typeface="+mn-lt"/>
              </a:endParaRPr>
            </a:p>
          </p:txBody>
        </p:sp>
        <p:sp>
          <p:nvSpPr>
            <p:cNvPr id="60" name="iṥ1î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DB79701-3697-481B-8B99-5BA6BB8D6C6F}"/>
                </a:ext>
              </a:extLst>
            </p:cNvPr>
            <p:cNvSpPr/>
            <p:nvPr/>
          </p:nvSpPr>
          <p:spPr bwMode="auto">
            <a:xfrm>
              <a:off x="3667125" y="2749551"/>
              <a:ext cx="15017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61" name="ísl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ECDC610-523E-42D1-940E-62862DFC3805}"/>
                </a:ext>
              </a:extLst>
            </p:cNvPr>
            <p:cNvSpPr/>
            <p:nvPr/>
          </p:nvSpPr>
          <p:spPr bwMode="auto">
            <a:xfrm>
              <a:off x="3667125" y="2605088"/>
              <a:ext cx="1065213" cy="82550"/>
            </a:xfrm>
            <a:prstGeom prst="rect">
              <a:avLst/>
            </a:prstGeom>
            <a:solidFill>
              <a:srgbClr val="689D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62" name="isļî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37E7502-5E77-4875-9AA6-3767B1D789AD}"/>
                </a:ext>
              </a:extLst>
            </p:cNvPr>
            <p:cNvSpPr/>
            <p:nvPr/>
          </p:nvSpPr>
          <p:spPr bwMode="auto">
            <a:xfrm>
              <a:off x="4881563" y="2605088"/>
              <a:ext cx="712788" cy="82550"/>
            </a:xfrm>
            <a:prstGeom prst="rect">
              <a:avLst/>
            </a:prstGeom>
            <a:solidFill>
              <a:srgbClr val="689D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63" name="îšľ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A8CC967-FB05-4233-A3E0-E649080B1FAF}"/>
                </a:ext>
              </a:extLst>
            </p:cNvPr>
            <p:cNvSpPr/>
            <p:nvPr/>
          </p:nvSpPr>
          <p:spPr bwMode="auto">
            <a:xfrm>
              <a:off x="4495800" y="2071688"/>
              <a:ext cx="1095375" cy="74613"/>
            </a:xfrm>
            <a:prstGeom prst="rect">
              <a:avLst/>
            </a:prstGeom>
            <a:solidFill>
              <a:srgbClr val="689D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64" name="ïṧ1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ED39E1F-B0AF-4F29-A06B-49C3693FA0DE}"/>
                </a:ext>
              </a:extLst>
            </p:cNvPr>
            <p:cNvSpPr/>
            <p:nvPr/>
          </p:nvSpPr>
          <p:spPr bwMode="auto">
            <a:xfrm>
              <a:off x="4264025" y="2203451"/>
              <a:ext cx="1174750" cy="74613"/>
            </a:xfrm>
            <a:prstGeom prst="rect">
              <a:avLst/>
            </a:prstGeom>
            <a:solidFill>
              <a:srgbClr val="689DFD">
                <a:alpha val="50000"/>
              </a:srgbClr>
            </a:solidFill>
            <a:ln>
              <a:noFill/>
            </a:ln>
          </p:spPr>
          <p:txBody>
            <a:bodyPr anchor="ctr"/>
            <a:lstStyle/>
            <a:p>
              <a:pPr algn="ctr"/>
              <a:endParaRPr>
                <a:cs typeface="+mn-ea"/>
                <a:sym typeface="+mn-lt"/>
              </a:endParaRPr>
            </a:p>
          </p:txBody>
        </p:sp>
        <p:sp>
          <p:nvSpPr>
            <p:cNvPr id="65" name="iś1ï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E73200D-621E-41ED-8A5A-62CB6CAAF035}"/>
                </a:ext>
              </a:extLst>
            </p:cNvPr>
            <p:cNvSpPr/>
            <p:nvPr/>
          </p:nvSpPr>
          <p:spPr bwMode="auto">
            <a:xfrm>
              <a:off x="4264025" y="2203451"/>
              <a:ext cx="117475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66" name="iSli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D7144DC-4C72-4264-8414-F72F1635FB04}"/>
                </a:ext>
              </a:extLst>
            </p:cNvPr>
            <p:cNvSpPr/>
            <p:nvPr/>
          </p:nvSpPr>
          <p:spPr bwMode="auto">
            <a:xfrm>
              <a:off x="3687763" y="2071688"/>
              <a:ext cx="722313" cy="74613"/>
            </a:xfrm>
            <a:prstGeom prst="rect">
              <a:avLst/>
            </a:prstGeom>
            <a:solidFill>
              <a:srgbClr val="689D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67" name="ïs1ï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891378B-287B-433C-B432-B9CFF69B2F27}"/>
                </a:ext>
              </a:extLst>
            </p:cNvPr>
            <p:cNvSpPr/>
            <p:nvPr/>
          </p:nvSpPr>
          <p:spPr bwMode="auto">
            <a:xfrm>
              <a:off x="4003675" y="2332038"/>
              <a:ext cx="1587500" cy="74613"/>
            </a:xfrm>
            <a:prstGeom prst="rect">
              <a:avLst/>
            </a:prstGeom>
            <a:solidFill>
              <a:srgbClr val="689D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68" name="iṧli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3C44E70-8308-4E27-9A68-8713950B79B3}"/>
                </a:ext>
              </a:extLst>
            </p:cNvPr>
            <p:cNvSpPr/>
            <p:nvPr/>
          </p:nvSpPr>
          <p:spPr bwMode="auto">
            <a:xfrm>
              <a:off x="3687763" y="2332038"/>
              <a:ext cx="233363" cy="74613"/>
            </a:xfrm>
            <a:prstGeom prst="rect">
              <a:avLst/>
            </a:prstGeom>
            <a:solidFill>
              <a:srgbClr val="689DFD">
                <a:alpha val="50000"/>
              </a:srgbClr>
            </a:solidFill>
            <a:ln>
              <a:noFill/>
            </a:ln>
          </p:spPr>
          <p:txBody>
            <a:bodyPr anchor="ctr"/>
            <a:lstStyle/>
            <a:p>
              <a:pPr algn="ctr"/>
              <a:endParaRPr>
                <a:cs typeface="+mn-ea"/>
                <a:sym typeface="+mn-lt"/>
              </a:endParaRPr>
            </a:p>
          </p:txBody>
        </p:sp>
        <p:sp>
          <p:nvSpPr>
            <p:cNvPr id="69" name="íṥlî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9A4BB93-E4AB-49A0-B336-DE530BAC3D58}"/>
                </a:ext>
              </a:extLst>
            </p:cNvPr>
            <p:cNvSpPr/>
            <p:nvPr/>
          </p:nvSpPr>
          <p:spPr bwMode="auto">
            <a:xfrm>
              <a:off x="3687763" y="2332038"/>
              <a:ext cx="233363"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70" name="ïṥḷí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5A2115E-4131-44C3-B667-1EB822CA71BF}"/>
                </a:ext>
              </a:extLst>
            </p:cNvPr>
            <p:cNvSpPr/>
            <p:nvPr/>
          </p:nvSpPr>
          <p:spPr bwMode="auto">
            <a:xfrm>
              <a:off x="4545013" y="2466976"/>
              <a:ext cx="1046163" cy="76200"/>
            </a:xfrm>
            <a:prstGeom prst="rect">
              <a:avLst/>
            </a:prstGeom>
            <a:solidFill>
              <a:srgbClr val="689DFD">
                <a:alpha val="50000"/>
              </a:srgbClr>
            </a:solidFill>
            <a:ln>
              <a:noFill/>
            </a:ln>
          </p:spPr>
          <p:txBody>
            <a:bodyPr anchor="ctr"/>
            <a:lstStyle/>
            <a:p>
              <a:pPr algn="ctr"/>
              <a:endParaRPr>
                <a:cs typeface="+mn-ea"/>
                <a:sym typeface="+mn-lt"/>
              </a:endParaRPr>
            </a:p>
          </p:txBody>
        </p:sp>
        <p:sp>
          <p:nvSpPr>
            <p:cNvPr id="71" name="íSľ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D1E3DA4-FDD1-422F-9E29-80745A676838}"/>
                </a:ext>
              </a:extLst>
            </p:cNvPr>
            <p:cNvSpPr/>
            <p:nvPr/>
          </p:nvSpPr>
          <p:spPr bwMode="auto">
            <a:xfrm>
              <a:off x="4545013" y="2466976"/>
              <a:ext cx="1046163"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72" name="iṥlí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6175C18-FC20-4403-BA9C-9D7C0DED5E47}"/>
                </a:ext>
              </a:extLst>
            </p:cNvPr>
            <p:cNvSpPr/>
            <p:nvPr/>
          </p:nvSpPr>
          <p:spPr bwMode="auto">
            <a:xfrm>
              <a:off x="3687763" y="2466976"/>
              <a:ext cx="722313" cy="76200"/>
            </a:xfrm>
            <a:prstGeom prst="rect">
              <a:avLst/>
            </a:prstGeom>
            <a:solidFill>
              <a:srgbClr val="689D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73" name="îşḷí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CAA0CE4-FD1D-4ADC-92E6-19AF8144FAEA}"/>
                </a:ext>
              </a:extLst>
            </p:cNvPr>
            <p:cNvSpPr/>
            <p:nvPr/>
          </p:nvSpPr>
          <p:spPr bwMode="auto">
            <a:xfrm>
              <a:off x="3687763" y="2200276"/>
              <a:ext cx="465138" cy="74613"/>
            </a:xfrm>
            <a:prstGeom prst="rect">
              <a:avLst/>
            </a:prstGeom>
            <a:solidFill>
              <a:srgbClr val="689D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74" name="îṧḻi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0AFABF3-D0AF-4C58-8C2E-AA2A8AE60E36}"/>
                </a:ext>
              </a:extLst>
            </p:cNvPr>
            <p:cNvSpPr/>
            <p:nvPr/>
          </p:nvSpPr>
          <p:spPr bwMode="auto">
            <a:xfrm>
              <a:off x="3856038" y="3198813"/>
              <a:ext cx="490538" cy="506413"/>
            </a:xfrm>
            <a:custGeom>
              <a:avLst/>
              <a:gdLst>
                <a:gd name="T0" fmla="*/ 104 w 149"/>
                <a:gd name="T1" fmla="*/ 9 h 154"/>
                <a:gd name="T2" fmla="*/ 98 w 149"/>
                <a:gd name="T3" fmla="*/ 37 h 154"/>
                <a:gd name="T4" fmla="*/ 98 w 149"/>
                <a:gd name="T5" fmla="*/ 43 h 154"/>
                <a:gd name="T6" fmla="*/ 96 w 149"/>
                <a:gd name="T7" fmla="*/ 47 h 154"/>
                <a:gd name="T8" fmla="*/ 39 w 149"/>
                <a:gd name="T9" fmla="*/ 104 h 154"/>
                <a:gd name="T10" fmla="*/ 37 w 149"/>
                <a:gd name="T11" fmla="*/ 106 h 154"/>
                <a:gd name="T12" fmla="*/ 33 w 149"/>
                <a:gd name="T13" fmla="*/ 105 h 154"/>
                <a:gd name="T14" fmla="*/ 14 w 149"/>
                <a:gd name="T15" fmla="*/ 102 h 154"/>
                <a:gd name="T16" fmla="*/ 2 w 149"/>
                <a:gd name="T17" fmla="*/ 114 h 154"/>
                <a:gd name="T18" fmla="*/ 1 w 149"/>
                <a:gd name="T19" fmla="*/ 131 h 154"/>
                <a:gd name="T20" fmla="*/ 22 w 149"/>
                <a:gd name="T21" fmla="*/ 115 h 154"/>
                <a:gd name="T22" fmla="*/ 33 w 149"/>
                <a:gd name="T23" fmla="*/ 126 h 154"/>
                <a:gd name="T24" fmla="*/ 35 w 149"/>
                <a:gd name="T25" fmla="*/ 129 h 154"/>
                <a:gd name="T26" fmla="*/ 33 w 149"/>
                <a:gd name="T27" fmla="*/ 131 h 154"/>
                <a:gd name="T28" fmla="*/ 18 w 149"/>
                <a:gd name="T29" fmla="*/ 150 h 154"/>
                <a:gd name="T30" fmla="*/ 49 w 149"/>
                <a:gd name="T31" fmla="*/ 144 h 154"/>
                <a:gd name="T32" fmla="*/ 50 w 149"/>
                <a:gd name="T33" fmla="*/ 115 h 154"/>
                <a:gd name="T34" fmla="*/ 110 w 149"/>
                <a:gd name="T35" fmla="*/ 48 h 154"/>
                <a:gd name="T36" fmla="*/ 137 w 149"/>
                <a:gd name="T37" fmla="*/ 48 h 154"/>
                <a:gd name="T38" fmla="*/ 148 w 149"/>
                <a:gd name="T39" fmla="*/ 21 h 154"/>
                <a:gd name="T40" fmla="*/ 127 w 149"/>
                <a:gd name="T41" fmla="*/ 37 h 154"/>
                <a:gd name="T42" fmla="*/ 115 w 149"/>
                <a:gd name="T43" fmla="*/ 22 h 154"/>
                <a:gd name="T44" fmla="*/ 125 w 149"/>
                <a:gd name="T45" fmla="*/ 3 h 154"/>
                <a:gd name="T46" fmla="*/ 104 w 149"/>
                <a:gd name="T47" fmla="*/ 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 h="154">
                  <a:moveTo>
                    <a:pt x="104" y="9"/>
                  </a:moveTo>
                  <a:cubicBezTo>
                    <a:pt x="98" y="17"/>
                    <a:pt x="97" y="28"/>
                    <a:pt x="98" y="37"/>
                  </a:cubicBezTo>
                  <a:cubicBezTo>
                    <a:pt x="98" y="39"/>
                    <a:pt x="98" y="41"/>
                    <a:pt x="98" y="43"/>
                  </a:cubicBezTo>
                  <a:cubicBezTo>
                    <a:pt x="98" y="44"/>
                    <a:pt x="97" y="46"/>
                    <a:pt x="96" y="47"/>
                  </a:cubicBezTo>
                  <a:cubicBezTo>
                    <a:pt x="79" y="68"/>
                    <a:pt x="60" y="87"/>
                    <a:pt x="39" y="104"/>
                  </a:cubicBezTo>
                  <a:cubicBezTo>
                    <a:pt x="38" y="105"/>
                    <a:pt x="38" y="105"/>
                    <a:pt x="37" y="106"/>
                  </a:cubicBezTo>
                  <a:cubicBezTo>
                    <a:pt x="36" y="106"/>
                    <a:pt x="34" y="106"/>
                    <a:pt x="33" y="105"/>
                  </a:cubicBezTo>
                  <a:cubicBezTo>
                    <a:pt x="27" y="103"/>
                    <a:pt x="21" y="100"/>
                    <a:pt x="14" y="102"/>
                  </a:cubicBezTo>
                  <a:cubicBezTo>
                    <a:pt x="8" y="104"/>
                    <a:pt x="4" y="108"/>
                    <a:pt x="2" y="114"/>
                  </a:cubicBezTo>
                  <a:cubicBezTo>
                    <a:pt x="0" y="119"/>
                    <a:pt x="0" y="125"/>
                    <a:pt x="1" y="131"/>
                  </a:cubicBezTo>
                  <a:cubicBezTo>
                    <a:pt x="8" y="125"/>
                    <a:pt x="15" y="120"/>
                    <a:pt x="22" y="115"/>
                  </a:cubicBezTo>
                  <a:cubicBezTo>
                    <a:pt x="33" y="126"/>
                    <a:pt x="33" y="126"/>
                    <a:pt x="33" y="126"/>
                  </a:cubicBezTo>
                  <a:cubicBezTo>
                    <a:pt x="34" y="126"/>
                    <a:pt x="35" y="128"/>
                    <a:pt x="35" y="129"/>
                  </a:cubicBezTo>
                  <a:cubicBezTo>
                    <a:pt x="34" y="130"/>
                    <a:pt x="34" y="131"/>
                    <a:pt x="33" y="131"/>
                  </a:cubicBezTo>
                  <a:cubicBezTo>
                    <a:pt x="18" y="150"/>
                    <a:pt x="18" y="150"/>
                    <a:pt x="18" y="150"/>
                  </a:cubicBezTo>
                  <a:cubicBezTo>
                    <a:pt x="28" y="154"/>
                    <a:pt x="40" y="152"/>
                    <a:pt x="49" y="144"/>
                  </a:cubicBezTo>
                  <a:cubicBezTo>
                    <a:pt x="57" y="137"/>
                    <a:pt x="58" y="123"/>
                    <a:pt x="50" y="115"/>
                  </a:cubicBezTo>
                  <a:cubicBezTo>
                    <a:pt x="110" y="48"/>
                    <a:pt x="110" y="48"/>
                    <a:pt x="110" y="48"/>
                  </a:cubicBezTo>
                  <a:cubicBezTo>
                    <a:pt x="118" y="54"/>
                    <a:pt x="129" y="54"/>
                    <a:pt x="137" y="48"/>
                  </a:cubicBezTo>
                  <a:cubicBezTo>
                    <a:pt x="145" y="41"/>
                    <a:pt x="149" y="31"/>
                    <a:pt x="148" y="21"/>
                  </a:cubicBezTo>
                  <a:cubicBezTo>
                    <a:pt x="140" y="26"/>
                    <a:pt x="133" y="31"/>
                    <a:pt x="127" y="37"/>
                  </a:cubicBezTo>
                  <a:cubicBezTo>
                    <a:pt x="115" y="22"/>
                    <a:pt x="115" y="22"/>
                    <a:pt x="115" y="22"/>
                  </a:cubicBezTo>
                  <a:cubicBezTo>
                    <a:pt x="119" y="18"/>
                    <a:pt x="136" y="7"/>
                    <a:pt x="125" y="3"/>
                  </a:cubicBezTo>
                  <a:cubicBezTo>
                    <a:pt x="118" y="0"/>
                    <a:pt x="109" y="4"/>
                    <a:pt x="104" y="9"/>
                  </a:cubicBezTo>
                  <a:close/>
                </a:path>
              </a:pathLst>
            </a:custGeom>
            <a:solidFill>
              <a:srgbClr val="689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75" name="îṣl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707401E-5F7D-4B60-A916-F0854D711E50}"/>
                </a:ext>
              </a:extLst>
            </p:cNvPr>
            <p:cNvSpPr/>
            <p:nvPr/>
          </p:nvSpPr>
          <p:spPr bwMode="auto">
            <a:xfrm>
              <a:off x="4743450" y="3159126"/>
              <a:ext cx="612775" cy="615950"/>
            </a:xfrm>
            <a:custGeom>
              <a:avLst/>
              <a:gdLst>
                <a:gd name="T0" fmla="*/ 180 w 186"/>
                <a:gd name="T1" fmla="*/ 129 h 187"/>
                <a:gd name="T2" fmla="*/ 186 w 186"/>
                <a:gd name="T3" fmla="*/ 111 h 187"/>
                <a:gd name="T4" fmla="*/ 162 w 186"/>
                <a:gd name="T5" fmla="*/ 94 h 187"/>
                <a:gd name="T6" fmla="*/ 161 w 186"/>
                <a:gd name="T7" fmla="*/ 81 h 187"/>
                <a:gd name="T8" fmla="*/ 182 w 186"/>
                <a:gd name="T9" fmla="*/ 59 h 187"/>
                <a:gd name="T10" fmla="*/ 173 w 186"/>
                <a:gd name="T11" fmla="*/ 43 h 187"/>
                <a:gd name="T12" fmla="*/ 145 w 186"/>
                <a:gd name="T13" fmla="*/ 49 h 187"/>
                <a:gd name="T14" fmla="*/ 127 w 186"/>
                <a:gd name="T15" fmla="*/ 35 h 187"/>
                <a:gd name="T16" fmla="*/ 126 w 186"/>
                <a:gd name="T17" fmla="*/ 5 h 187"/>
                <a:gd name="T18" fmla="*/ 108 w 186"/>
                <a:gd name="T19" fmla="*/ 0 h 187"/>
                <a:gd name="T20" fmla="*/ 92 w 186"/>
                <a:gd name="T21" fmla="*/ 24 h 187"/>
                <a:gd name="T22" fmla="*/ 73 w 186"/>
                <a:gd name="T23" fmla="*/ 28 h 187"/>
                <a:gd name="T24" fmla="*/ 52 w 186"/>
                <a:gd name="T25" fmla="*/ 11 h 187"/>
                <a:gd name="T26" fmla="*/ 36 w 186"/>
                <a:gd name="T27" fmla="*/ 21 h 187"/>
                <a:gd name="T28" fmla="*/ 43 w 186"/>
                <a:gd name="T29" fmla="*/ 48 h 187"/>
                <a:gd name="T30" fmla="*/ 33 w 186"/>
                <a:gd name="T31" fmla="*/ 58 h 187"/>
                <a:gd name="T32" fmla="*/ 3 w 186"/>
                <a:gd name="T33" fmla="*/ 63 h 187"/>
                <a:gd name="T34" fmla="*/ 0 w 186"/>
                <a:gd name="T35" fmla="*/ 82 h 187"/>
                <a:gd name="T36" fmla="*/ 25 w 186"/>
                <a:gd name="T37" fmla="*/ 95 h 187"/>
                <a:gd name="T38" fmla="*/ 28 w 186"/>
                <a:gd name="T39" fmla="*/ 113 h 187"/>
                <a:gd name="T40" fmla="*/ 12 w 186"/>
                <a:gd name="T41" fmla="*/ 138 h 187"/>
                <a:gd name="T42" fmla="*/ 24 w 186"/>
                <a:gd name="T43" fmla="*/ 152 h 187"/>
                <a:gd name="T44" fmla="*/ 48 w 186"/>
                <a:gd name="T45" fmla="*/ 143 h 187"/>
                <a:gd name="T46" fmla="*/ 64 w 186"/>
                <a:gd name="T47" fmla="*/ 156 h 187"/>
                <a:gd name="T48" fmla="*/ 71 w 186"/>
                <a:gd name="T49" fmla="*/ 186 h 187"/>
                <a:gd name="T50" fmla="*/ 90 w 186"/>
                <a:gd name="T51" fmla="*/ 187 h 187"/>
                <a:gd name="T52" fmla="*/ 100 w 186"/>
                <a:gd name="T53" fmla="*/ 161 h 187"/>
                <a:gd name="T54" fmla="*/ 119 w 186"/>
                <a:gd name="T55" fmla="*/ 160 h 187"/>
                <a:gd name="T56" fmla="*/ 145 w 186"/>
                <a:gd name="T57" fmla="*/ 174 h 187"/>
                <a:gd name="T58" fmla="*/ 159 w 186"/>
                <a:gd name="T59" fmla="*/ 161 h 187"/>
                <a:gd name="T60" fmla="*/ 146 w 186"/>
                <a:gd name="T61" fmla="*/ 135 h 187"/>
                <a:gd name="T62" fmla="*/ 150 w 186"/>
                <a:gd name="T63" fmla="*/ 129 h 187"/>
                <a:gd name="T64" fmla="*/ 180 w 186"/>
                <a:gd name="T65" fmla="*/ 129 h 187"/>
                <a:gd name="T66" fmla="*/ 91 w 186"/>
                <a:gd name="T67" fmla="*/ 130 h 187"/>
                <a:gd name="T68" fmla="*/ 53 w 186"/>
                <a:gd name="T69" fmla="*/ 92 h 187"/>
                <a:gd name="T70" fmla="*/ 91 w 186"/>
                <a:gd name="T71" fmla="*/ 54 h 187"/>
                <a:gd name="T72" fmla="*/ 129 w 186"/>
                <a:gd name="T73" fmla="*/ 92 h 187"/>
                <a:gd name="T74" fmla="*/ 129 w 186"/>
                <a:gd name="T75" fmla="*/ 92 h 187"/>
                <a:gd name="T76" fmla="*/ 91 w 186"/>
                <a:gd name="T77" fmla="*/ 13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 h="187">
                  <a:moveTo>
                    <a:pt x="180" y="129"/>
                  </a:moveTo>
                  <a:cubicBezTo>
                    <a:pt x="186" y="111"/>
                    <a:pt x="186" y="111"/>
                    <a:pt x="186" y="111"/>
                  </a:cubicBezTo>
                  <a:cubicBezTo>
                    <a:pt x="186" y="111"/>
                    <a:pt x="163" y="93"/>
                    <a:pt x="162" y="94"/>
                  </a:cubicBezTo>
                  <a:cubicBezTo>
                    <a:pt x="161" y="81"/>
                    <a:pt x="161" y="81"/>
                    <a:pt x="161" y="81"/>
                  </a:cubicBezTo>
                  <a:cubicBezTo>
                    <a:pt x="182" y="59"/>
                    <a:pt x="182" y="59"/>
                    <a:pt x="182" y="59"/>
                  </a:cubicBezTo>
                  <a:cubicBezTo>
                    <a:pt x="173" y="43"/>
                    <a:pt x="173" y="43"/>
                    <a:pt x="173" y="43"/>
                  </a:cubicBezTo>
                  <a:cubicBezTo>
                    <a:pt x="173" y="43"/>
                    <a:pt x="145" y="47"/>
                    <a:pt x="145" y="49"/>
                  </a:cubicBezTo>
                  <a:cubicBezTo>
                    <a:pt x="139" y="43"/>
                    <a:pt x="133" y="39"/>
                    <a:pt x="127" y="35"/>
                  </a:cubicBezTo>
                  <a:cubicBezTo>
                    <a:pt x="126" y="5"/>
                    <a:pt x="126" y="5"/>
                    <a:pt x="126" y="5"/>
                  </a:cubicBezTo>
                  <a:cubicBezTo>
                    <a:pt x="108" y="0"/>
                    <a:pt x="108" y="0"/>
                    <a:pt x="108" y="0"/>
                  </a:cubicBezTo>
                  <a:cubicBezTo>
                    <a:pt x="108" y="0"/>
                    <a:pt x="91" y="23"/>
                    <a:pt x="92" y="24"/>
                  </a:cubicBezTo>
                  <a:cubicBezTo>
                    <a:pt x="92" y="24"/>
                    <a:pt x="79" y="26"/>
                    <a:pt x="73" y="28"/>
                  </a:cubicBezTo>
                  <a:cubicBezTo>
                    <a:pt x="52" y="11"/>
                    <a:pt x="52" y="11"/>
                    <a:pt x="52" y="11"/>
                  </a:cubicBezTo>
                  <a:cubicBezTo>
                    <a:pt x="36" y="21"/>
                    <a:pt x="36" y="21"/>
                    <a:pt x="36" y="21"/>
                  </a:cubicBezTo>
                  <a:cubicBezTo>
                    <a:pt x="36" y="21"/>
                    <a:pt x="41" y="43"/>
                    <a:pt x="43" y="48"/>
                  </a:cubicBezTo>
                  <a:cubicBezTo>
                    <a:pt x="38" y="53"/>
                    <a:pt x="33" y="58"/>
                    <a:pt x="33" y="58"/>
                  </a:cubicBezTo>
                  <a:cubicBezTo>
                    <a:pt x="3" y="63"/>
                    <a:pt x="3" y="63"/>
                    <a:pt x="3" y="63"/>
                  </a:cubicBezTo>
                  <a:cubicBezTo>
                    <a:pt x="0" y="82"/>
                    <a:pt x="0" y="82"/>
                    <a:pt x="0" y="82"/>
                  </a:cubicBezTo>
                  <a:cubicBezTo>
                    <a:pt x="0" y="82"/>
                    <a:pt x="21" y="93"/>
                    <a:pt x="25" y="95"/>
                  </a:cubicBezTo>
                  <a:cubicBezTo>
                    <a:pt x="25" y="101"/>
                    <a:pt x="26" y="107"/>
                    <a:pt x="28" y="113"/>
                  </a:cubicBezTo>
                  <a:cubicBezTo>
                    <a:pt x="12" y="138"/>
                    <a:pt x="12" y="138"/>
                    <a:pt x="12" y="138"/>
                  </a:cubicBezTo>
                  <a:cubicBezTo>
                    <a:pt x="24" y="152"/>
                    <a:pt x="24" y="152"/>
                    <a:pt x="24" y="152"/>
                  </a:cubicBezTo>
                  <a:cubicBezTo>
                    <a:pt x="24" y="152"/>
                    <a:pt x="40" y="146"/>
                    <a:pt x="48" y="143"/>
                  </a:cubicBezTo>
                  <a:cubicBezTo>
                    <a:pt x="54" y="149"/>
                    <a:pt x="64" y="156"/>
                    <a:pt x="64" y="156"/>
                  </a:cubicBezTo>
                  <a:cubicBezTo>
                    <a:pt x="71" y="186"/>
                    <a:pt x="71" y="186"/>
                    <a:pt x="71" y="186"/>
                  </a:cubicBezTo>
                  <a:cubicBezTo>
                    <a:pt x="90" y="187"/>
                    <a:pt x="90" y="187"/>
                    <a:pt x="90" y="187"/>
                  </a:cubicBezTo>
                  <a:cubicBezTo>
                    <a:pt x="90" y="187"/>
                    <a:pt x="99" y="165"/>
                    <a:pt x="100" y="161"/>
                  </a:cubicBezTo>
                  <a:cubicBezTo>
                    <a:pt x="106" y="160"/>
                    <a:pt x="113" y="160"/>
                    <a:pt x="119" y="160"/>
                  </a:cubicBezTo>
                  <a:cubicBezTo>
                    <a:pt x="145" y="174"/>
                    <a:pt x="145" y="174"/>
                    <a:pt x="145" y="174"/>
                  </a:cubicBezTo>
                  <a:cubicBezTo>
                    <a:pt x="159" y="161"/>
                    <a:pt x="159" y="161"/>
                    <a:pt x="159" y="161"/>
                  </a:cubicBezTo>
                  <a:cubicBezTo>
                    <a:pt x="155" y="152"/>
                    <a:pt x="151" y="144"/>
                    <a:pt x="146" y="135"/>
                  </a:cubicBezTo>
                  <a:cubicBezTo>
                    <a:pt x="148" y="133"/>
                    <a:pt x="149" y="131"/>
                    <a:pt x="150" y="129"/>
                  </a:cubicBezTo>
                  <a:lnTo>
                    <a:pt x="180" y="129"/>
                  </a:lnTo>
                  <a:close/>
                  <a:moveTo>
                    <a:pt x="91" y="130"/>
                  </a:moveTo>
                  <a:cubicBezTo>
                    <a:pt x="70" y="130"/>
                    <a:pt x="53" y="113"/>
                    <a:pt x="53" y="92"/>
                  </a:cubicBezTo>
                  <a:cubicBezTo>
                    <a:pt x="53" y="71"/>
                    <a:pt x="70" y="54"/>
                    <a:pt x="91" y="54"/>
                  </a:cubicBezTo>
                  <a:cubicBezTo>
                    <a:pt x="112" y="54"/>
                    <a:pt x="129" y="71"/>
                    <a:pt x="129" y="92"/>
                  </a:cubicBezTo>
                  <a:cubicBezTo>
                    <a:pt x="129" y="92"/>
                    <a:pt x="129" y="92"/>
                    <a:pt x="129" y="92"/>
                  </a:cubicBezTo>
                  <a:cubicBezTo>
                    <a:pt x="129" y="113"/>
                    <a:pt x="112" y="130"/>
                    <a:pt x="91" y="1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76" name="iṡḻ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9D06CBC-5D82-42E5-A864-301CCB1C81DA}"/>
                </a:ext>
              </a:extLst>
            </p:cNvPr>
            <p:cNvSpPr/>
            <p:nvPr/>
          </p:nvSpPr>
          <p:spPr bwMode="auto">
            <a:xfrm>
              <a:off x="6148388" y="2249488"/>
              <a:ext cx="300038" cy="263525"/>
            </a:xfrm>
            <a:custGeom>
              <a:avLst/>
              <a:gdLst>
                <a:gd name="T0" fmla="*/ 6 w 91"/>
                <a:gd name="T1" fmla="*/ 27 h 80"/>
                <a:gd name="T2" fmla="*/ 44 w 91"/>
                <a:gd name="T3" fmla="*/ 3 h 80"/>
                <a:gd name="T4" fmla="*/ 91 w 91"/>
                <a:gd name="T5" fmla="*/ 5 h 80"/>
                <a:gd name="T6" fmla="*/ 33 w 91"/>
                <a:gd name="T7" fmla="*/ 38 h 80"/>
                <a:gd name="T8" fmla="*/ 33 w 91"/>
                <a:gd name="T9" fmla="*/ 55 h 80"/>
                <a:gd name="T10" fmla="*/ 33 w 91"/>
                <a:gd name="T11" fmla="*/ 80 h 80"/>
                <a:gd name="T12" fmla="*/ 21 w 91"/>
                <a:gd name="T13" fmla="*/ 70 h 80"/>
                <a:gd name="T14" fmla="*/ 10 w 91"/>
                <a:gd name="T15" fmla="*/ 63 h 80"/>
                <a:gd name="T16" fmla="*/ 6 w 91"/>
                <a:gd name="T17"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80">
                  <a:moveTo>
                    <a:pt x="6" y="27"/>
                  </a:moveTo>
                  <a:cubicBezTo>
                    <a:pt x="13" y="13"/>
                    <a:pt x="28" y="5"/>
                    <a:pt x="44" y="3"/>
                  </a:cubicBezTo>
                  <a:cubicBezTo>
                    <a:pt x="59" y="0"/>
                    <a:pt x="75" y="2"/>
                    <a:pt x="91" y="5"/>
                  </a:cubicBezTo>
                  <a:cubicBezTo>
                    <a:pt x="76" y="17"/>
                    <a:pt x="34" y="35"/>
                    <a:pt x="33" y="38"/>
                  </a:cubicBezTo>
                  <a:cubicBezTo>
                    <a:pt x="32" y="44"/>
                    <a:pt x="32" y="49"/>
                    <a:pt x="33" y="55"/>
                  </a:cubicBezTo>
                  <a:cubicBezTo>
                    <a:pt x="33" y="63"/>
                    <a:pt x="33" y="72"/>
                    <a:pt x="33" y="80"/>
                  </a:cubicBezTo>
                  <a:cubicBezTo>
                    <a:pt x="30" y="76"/>
                    <a:pt x="25" y="73"/>
                    <a:pt x="21" y="70"/>
                  </a:cubicBezTo>
                  <a:cubicBezTo>
                    <a:pt x="17" y="69"/>
                    <a:pt x="13" y="66"/>
                    <a:pt x="10" y="63"/>
                  </a:cubicBezTo>
                  <a:cubicBezTo>
                    <a:pt x="1" y="53"/>
                    <a:pt x="0" y="39"/>
                    <a:pt x="6" y="27"/>
                  </a:cubicBezTo>
                  <a:close/>
                </a:path>
              </a:pathLst>
            </a:custGeom>
            <a:gradFill>
              <a:gsLst>
                <a:gs pos="5000">
                  <a:schemeClr val="tx1"/>
                </a:gs>
                <a:gs pos="100000">
                  <a:schemeClr val="tx1">
                    <a:alpha val="0"/>
                  </a:schemeClr>
                </a:gs>
              </a:gsLst>
              <a:lin ang="16200000" scaled="0"/>
            </a:gradFill>
            <a:ln>
              <a:noFill/>
            </a:ln>
          </p:spPr>
          <p:txBody>
            <a:bodyPr anchor="ctr"/>
            <a:lstStyle/>
            <a:p>
              <a:pPr algn="ctr"/>
              <a:endParaRPr>
                <a:cs typeface="+mn-ea"/>
                <a:sym typeface="+mn-lt"/>
              </a:endParaRPr>
            </a:p>
          </p:txBody>
        </p:sp>
        <p:sp>
          <p:nvSpPr>
            <p:cNvPr id="77" name="íṣľî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4680833-5939-4529-8067-DB5A06C28F88}"/>
                </a:ext>
              </a:extLst>
            </p:cNvPr>
            <p:cNvSpPr/>
            <p:nvPr/>
          </p:nvSpPr>
          <p:spPr bwMode="auto">
            <a:xfrm>
              <a:off x="6643688" y="2889251"/>
              <a:ext cx="481013" cy="328613"/>
            </a:xfrm>
            <a:custGeom>
              <a:avLst/>
              <a:gdLst>
                <a:gd name="T0" fmla="*/ 60 w 146"/>
                <a:gd name="T1" fmla="*/ 100 h 100"/>
                <a:gd name="T2" fmla="*/ 6 w 146"/>
                <a:gd name="T3" fmla="*/ 91 h 100"/>
                <a:gd name="T4" fmla="*/ 1 w 146"/>
                <a:gd name="T5" fmla="*/ 81 h 100"/>
                <a:gd name="T6" fmla="*/ 11 w 146"/>
                <a:gd name="T7" fmla="*/ 75 h 100"/>
                <a:gd name="T8" fmla="*/ 103 w 146"/>
                <a:gd name="T9" fmla="*/ 70 h 100"/>
                <a:gd name="T10" fmla="*/ 128 w 146"/>
                <a:gd name="T11" fmla="*/ 9 h 100"/>
                <a:gd name="T12" fmla="*/ 136 w 146"/>
                <a:gd name="T13" fmla="*/ 0 h 100"/>
                <a:gd name="T14" fmla="*/ 144 w 146"/>
                <a:gd name="T15" fmla="*/ 8 h 100"/>
                <a:gd name="T16" fmla="*/ 113 w 146"/>
                <a:gd name="T17" fmla="*/ 83 h 100"/>
                <a:gd name="T18" fmla="*/ 60 w 146"/>
                <a:gd name="T1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00">
                  <a:moveTo>
                    <a:pt x="60" y="100"/>
                  </a:moveTo>
                  <a:cubicBezTo>
                    <a:pt x="41" y="99"/>
                    <a:pt x="24" y="96"/>
                    <a:pt x="6" y="91"/>
                  </a:cubicBezTo>
                  <a:cubicBezTo>
                    <a:pt x="2" y="89"/>
                    <a:pt x="0" y="85"/>
                    <a:pt x="1" y="81"/>
                  </a:cubicBezTo>
                  <a:cubicBezTo>
                    <a:pt x="2" y="76"/>
                    <a:pt x="7" y="74"/>
                    <a:pt x="11" y="75"/>
                  </a:cubicBezTo>
                  <a:cubicBezTo>
                    <a:pt x="52" y="88"/>
                    <a:pt x="83" y="86"/>
                    <a:pt x="103" y="70"/>
                  </a:cubicBezTo>
                  <a:cubicBezTo>
                    <a:pt x="130" y="49"/>
                    <a:pt x="128" y="9"/>
                    <a:pt x="128" y="9"/>
                  </a:cubicBezTo>
                  <a:cubicBezTo>
                    <a:pt x="128" y="4"/>
                    <a:pt x="131" y="0"/>
                    <a:pt x="136" y="0"/>
                  </a:cubicBezTo>
                  <a:cubicBezTo>
                    <a:pt x="140" y="0"/>
                    <a:pt x="144" y="3"/>
                    <a:pt x="144" y="8"/>
                  </a:cubicBezTo>
                  <a:cubicBezTo>
                    <a:pt x="144" y="10"/>
                    <a:pt x="146" y="57"/>
                    <a:pt x="113" y="83"/>
                  </a:cubicBezTo>
                  <a:cubicBezTo>
                    <a:pt x="99" y="94"/>
                    <a:pt x="81" y="100"/>
                    <a:pt x="60" y="100"/>
                  </a:cubicBezTo>
                  <a:close/>
                </a:path>
              </a:pathLst>
            </a:custGeom>
            <a:solidFill>
              <a:srgbClr val="689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78" name="îSḷi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BD73E45-CCFE-4E26-A80B-C342801A3AA3}"/>
                </a:ext>
              </a:extLst>
            </p:cNvPr>
            <p:cNvSpPr/>
            <p:nvPr/>
          </p:nvSpPr>
          <p:spPr bwMode="auto">
            <a:xfrm>
              <a:off x="6643688" y="2889251"/>
              <a:ext cx="481013" cy="328613"/>
            </a:xfrm>
            <a:custGeom>
              <a:avLst/>
              <a:gdLst>
                <a:gd name="T0" fmla="*/ 60 w 146"/>
                <a:gd name="T1" fmla="*/ 100 h 100"/>
                <a:gd name="T2" fmla="*/ 6 w 146"/>
                <a:gd name="T3" fmla="*/ 91 h 100"/>
                <a:gd name="T4" fmla="*/ 1 w 146"/>
                <a:gd name="T5" fmla="*/ 81 h 100"/>
                <a:gd name="T6" fmla="*/ 11 w 146"/>
                <a:gd name="T7" fmla="*/ 75 h 100"/>
                <a:gd name="T8" fmla="*/ 103 w 146"/>
                <a:gd name="T9" fmla="*/ 70 h 100"/>
                <a:gd name="T10" fmla="*/ 128 w 146"/>
                <a:gd name="T11" fmla="*/ 9 h 100"/>
                <a:gd name="T12" fmla="*/ 136 w 146"/>
                <a:gd name="T13" fmla="*/ 0 h 100"/>
                <a:gd name="T14" fmla="*/ 144 w 146"/>
                <a:gd name="T15" fmla="*/ 8 h 100"/>
                <a:gd name="T16" fmla="*/ 113 w 146"/>
                <a:gd name="T17" fmla="*/ 83 h 100"/>
                <a:gd name="T18" fmla="*/ 60 w 146"/>
                <a:gd name="T1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00">
                  <a:moveTo>
                    <a:pt x="60" y="100"/>
                  </a:moveTo>
                  <a:cubicBezTo>
                    <a:pt x="41" y="99"/>
                    <a:pt x="24" y="96"/>
                    <a:pt x="6" y="91"/>
                  </a:cubicBezTo>
                  <a:cubicBezTo>
                    <a:pt x="2" y="89"/>
                    <a:pt x="0" y="85"/>
                    <a:pt x="1" y="81"/>
                  </a:cubicBezTo>
                  <a:cubicBezTo>
                    <a:pt x="2" y="76"/>
                    <a:pt x="7" y="74"/>
                    <a:pt x="11" y="75"/>
                  </a:cubicBezTo>
                  <a:cubicBezTo>
                    <a:pt x="52" y="88"/>
                    <a:pt x="83" y="86"/>
                    <a:pt x="103" y="70"/>
                  </a:cubicBezTo>
                  <a:cubicBezTo>
                    <a:pt x="130" y="49"/>
                    <a:pt x="128" y="9"/>
                    <a:pt x="128" y="9"/>
                  </a:cubicBezTo>
                  <a:cubicBezTo>
                    <a:pt x="128" y="4"/>
                    <a:pt x="131" y="0"/>
                    <a:pt x="136" y="0"/>
                  </a:cubicBezTo>
                  <a:cubicBezTo>
                    <a:pt x="140" y="0"/>
                    <a:pt x="144" y="3"/>
                    <a:pt x="144" y="8"/>
                  </a:cubicBezTo>
                  <a:cubicBezTo>
                    <a:pt x="144" y="10"/>
                    <a:pt x="146" y="57"/>
                    <a:pt x="113" y="83"/>
                  </a:cubicBezTo>
                  <a:cubicBezTo>
                    <a:pt x="99" y="94"/>
                    <a:pt x="81" y="100"/>
                    <a:pt x="60" y="100"/>
                  </a:cubicBezTo>
                  <a:close/>
                </a:path>
              </a:pathLst>
            </a:custGeom>
            <a:gradFill>
              <a:gsLst>
                <a:gs pos="5000">
                  <a:srgbClr val="689DFD"/>
                </a:gs>
                <a:gs pos="100000">
                  <a:schemeClr val="bg1"/>
                </a:gs>
              </a:gsLst>
              <a:lin ang="5400000" scaled="0"/>
            </a:gradFill>
            <a:ln>
              <a:noFill/>
            </a:ln>
          </p:spPr>
          <p:txBody>
            <a:bodyPr anchor="ctr"/>
            <a:lstStyle/>
            <a:p>
              <a:pPr algn="ctr"/>
              <a:endParaRPr>
                <a:cs typeface="+mn-ea"/>
                <a:sym typeface="+mn-lt"/>
              </a:endParaRPr>
            </a:p>
          </p:txBody>
        </p:sp>
        <p:sp>
          <p:nvSpPr>
            <p:cNvPr id="79" name="iṩḻi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8C2106B-901D-4531-9F36-FEF2C3493C2E}"/>
                </a:ext>
              </a:extLst>
            </p:cNvPr>
            <p:cNvSpPr/>
            <p:nvPr/>
          </p:nvSpPr>
          <p:spPr bwMode="auto">
            <a:xfrm>
              <a:off x="6484938" y="3024188"/>
              <a:ext cx="231775" cy="193675"/>
            </a:xfrm>
            <a:custGeom>
              <a:avLst/>
              <a:gdLst>
                <a:gd name="T0" fmla="*/ 58 w 70"/>
                <a:gd name="T1" fmla="*/ 21 h 59"/>
                <a:gd name="T2" fmla="*/ 69 w 70"/>
                <a:gd name="T3" fmla="*/ 32 h 59"/>
                <a:gd name="T4" fmla="*/ 60 w 70"/>
                <a:gd name="T5" fmla="*/ 50 h 59"/>
                <a:gd name="T6" fmla="*/ 43 w 70"/>
                <a:gd name="T7" fmla="*/ 58 h 59"/>
                <a:gd name="T8" fmla="*/ 18 w 70"/>
                <a:gd name="T9" fmla="*/ 49 h 59"/>
                <a:gd name="T10" fmla="*/ 7 w 70"/>
                <a:gd name="T11" fmla="*/ 38 h 59"/>
                <a:gd name="T12" fmla="*/ 21 w 70"/>
                <a:gd name="T13" fmla="*/ 5 h 59"/>
                <a:gd name="T14" fmla="*/ 58 w 70"/>
                <a:gd name="T15" fmla="*/ 21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59">
                  <a:moveTo>
                    <a:pt x="58" y="21"/>
                  </a:moveTo>
                  <a:cubicBezTo>
                    <a:pt x="63" y="23"/>
                    <a:pt x="67" y="27"/>
                    <a:pt x="69" y="32"/>
                  </a:cubicBezTo>
                  <a:cubicBezTo>
                    <a:pt x="70" y="39"/>
                    <a:pt x="65" y="45"/>
                    <a:pt x="60" y="50"/>
                  </a:cubicBezTo>
                  <a:cubicBezTo>
                    <a:pt x="55" y="54"/>
                    <a:pt x="49" y="56"/>
                    <a:pt x="43" y="58"/>
                  </a:cubicBezTo>
                  <a:cubicBezTo>
                    <a:pt x="34" y="59"/>
                    <a:pt x="25" y="54"/>
                    <a:pt x="18" y="49"/>
                  </a:cubicBezTo>
                  <a:cubicBezTo>
                    <a:pt x="14" y="46"/>
                    <a:pt x="10" y="43"/>
                    <a:pt x="7" y="38"/>
                  </a:cubicBezTo>
                  <a:cubicBezTo>
                    <a:pt x="0" y="26"/>
                    <a:pt x="9" y="10"/>
                    <a:pt x="21" y="5"/>
                  </a:cubicBezTo>
                  <a:cubicBezTo>
                    <a:pt x="34" y="0"/>
                    <a:pt x="48" y="14"/>
                    <a:pt x="58" y="21"/>
                  </a:cubicBezTo>
                  <a:close/>
                </a:path>
              </a:pathLst>
            </a:custGeom>
            <a:solidFill>
              <a:srgbClr val="689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80" name="ï$ļ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B6790DB-544F-49EE-866C-2DE446A5BF78}"/>
                </a:ext>
              </a:extLst>
            </p:cNvPr>
            <p:cNvSpPr/>
            <p:nvPr/>
          </p:nvSpPr>
          <p:spPr bwMode="auto">
            <a:xfrm>
              <a:off x="6484938" y="3024188"/>
              <a:ext cx="231775" cy="193675"/>
            </a:xfrm>
            <a:custGeom>
              <a:avLst/>
              <a:gdLst>
                <a:gd name="T0" fmla="*/ 58 w 70"/>
                <a:gd name="T1" fmla="*/ 21 h 59"/>
                <a:gd name="T2" fmla="*/ 69 w 70"/>
                <a:gd name="T3" fmla="*/ 32 h 59"/>
                <a:gd name="T4" fmla="*/ 60 w 70"/>
                <a:gd name="T5" fmla="*/ 50 h 59"/>
                <a:gd name="T6" fmla="*/ 43 w 70"/>
                <a:gd name="T7" fmla="*/ 58 h 59"/>
                <a:gd name="T8" fmla="*/ 18 w 70"/>
                <a:gd name="T9" fmla="*/ 49 h 59"/>
                <a:gd name="T10" fmla="*/ 7 w 70"/>
                <a:gd name="T11" fmla="*/ 38 h 59"/>
                <a:gd name="T12" fmla="*/ 21 w 70"/>
                <a:gd name="T13" fmla="*/ 5 h 59"/>
                <a:gd name="T14" fmla="*/ 58 w 70"/>
                <a:gd name="T15" fmla="*/ 21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59">
                  <a:moveTo>
                    <a:pt x="58" y="21"/>
                  </a:moveTo>
                  <a:cubicBezTo>
                    <a:pt x="63" y="23"/>
                    <a:pt x="67" y="27"/>
                    <a:pt x="69" y="32"/>
                  </a:cubicBezTo>
                  <a:cubicBezTo>
                    <a:pt x="70" y="39"/>
                    <a:pt x="65" y="45"/>
                    <a:pt x="60" y="50"/>
                  </a:cubicBezTo>
                  <a:cubicBezTo>
                    <a:pt x="55" y="54"/>
                    <a:pt x="49" y="56"/>
                    <a:pt x="43" y="58"/>
                  </a:cubicBezTo>
                  <a:cubicBezTo>
                    <a:pt x="34" y="59"/>
                    <a:pt x="25" y="54"/>
                    <a:pt x="18" y="49"/>
                  </a:cubicBezTo>
                  <a:cubicBezTo>
                    <a:pt x="14" y="46"/>
                    <a:pt x="10" y="43"/>
                    <a:pt x="7" y="38"/>
                  </a:cubicBezTo>
                  <a:cubicBezTo>
                    <a:pt x="0" y="26"/>
                    <a:pt x="9" y="10"/>
                    <a:pt x="21" y="5"/>
                  </a:cubicBezTo>
                  <a:cubicBezTo>
                    <a:pt x="34" y="0"/>
                    <a:pt x="48" y="14"/>
                    <a:pt x="58" y="21"/>
                  </a:cubicBezTo>
                  <a:close/>
                </a:path>
              </a:pathLst>
            </a:custGeom>
            <a:gradFill>
              <a:gsLst>
                <a:gs pos="5000">
                  <a:schemeClr val="tx1">
                    <a:alpha val="52000"/>
                  </a:schemeClr>
                </a:gs>
                <a:gs pos="100000">
                  <a:schemeClr val="tx1">
                    <a:alpha val="18000"/>
                  </a:schemeClr>
                </a:gs>
              </a:gsLst>
              <a:lin ang="16200000" scaled="0"/>
            </a:gradFill>
            <a:ln>
              <a:noFill/>
            </a:ln>
          </p:spPr>
          <p:txBody>
            <a:bodyPr anchor="ctr"/>
            <a:lstStyle/>
            <a:p>
              <a:pPr algn="ctr"/>
              <a:endParaRPr>
                <a:cs typeface="+mn-ea"/>
                <a:sym typeface="+mn-lt"/>
              </a:endParaRPr>
            </a:p>
          </p:txBody>
        </p:sp>
      </p:grpSp>
    </p:spTree>
    <p:extLst>
      <p:ext uri="{BB962C8B-B14F-4D97-AF65-F5344CB8AC3E}">
        <p14:creationId xmlns:p14="http://schemas.microsoft.com/office/powerpoint/2010/main" val="2925892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cs typeface="+mn-ea"/>
                <a:sym typeface="+mn-lt"/>
              </a:rPr>
              <a:t>怎样创建索引</a:t>
            </a:r>
            <a:r>
              <a:rPr lang="zh-CN" altLang="en-US" dirty="0">
                <a:latin typeface="+mn-lt"/>
                <a:ea typeface="+mn-ea"/>
                <a:cs typeface="+mn-ea"/>
                <a:sym typeface="+mn-lt"/>
              </a:rPr>
              <a:t>？</a:t>
            </a:r>
          </a:p>
        </p:txBody>
      </p:sp>
      <p:graphicFrame>
        <p:nvGraphicFramePr>
          <p:cNvPr id="3" name="表格 2"/>
          <p:cNvGraphicFramePr>
            <a:graphicFrameLocks noGrp="1"/>
          </p:cNvGraphicFramePr>
          <p:nvPr>
            <p:extLst>
              <p:ext uri="{D42A27DB-BD31-4B8C-83A1-F6EECF244321}">
                <p14:modId xmlns:p14="http://schemas.microsoft.com/office/powerpoint/2010/main" val="1563468303"/>
              </p:ext>
            </p:extLst>
          </p:nvPr>
        </p:nvGraphicFramePr>
        <p:xfrm>
          <a:off x="455966" y="1195069"/>
          <a:ext cx="11431234" cy="4682067"/>
        </p:xfrm>
        <a:graphic>
          <a:graphicData uri="http://schemas.openxmlformats.org/drawingml/2006/table">
            <a:tbl>
              <a:tblPr firstRow="1" bandRow="1">
                <a:tableStyleId>{5C22544A-7EE6-4342-B048-85BDC9FD1C3A}</a:tableStyleId>
              </a:tblPr>
              <a:tblGrid>
                <a:gridCol w="2862967"/>
                <a:gridCol w="2111023"/>
                <a:gridCol w="6457244"/>
              </a:tblGrid>
              <a:tr h="567267">
                <a:tc>
                  <a:txBody>
                    <a:bodyPr/>
                    <a:lstStyle/>
                    <a:p>
                      <a:pPr algn="ctr"/>
                      <a:r>
                        <a:rPr lang="zh-CN" altLang="en-US" dirty="0" smtClean="0"/>
                        <a:t>方法</a:t>
                      </a:r>
                      <a:endParaRPr lang="zh-CN" altLang="en-US" dirty="0"/>
                    </a:p>
                  </a:txBody>
                  <a:tcPr/>
                </a:tc>
                <a:tc>
                  <a:txBody>
                    <a:bodyPr/>
                    <a:lstStyle/>
                    <a:p>
                      <a:pPr algn="ctr"/>
                      <a:r>
                        <a:rPr lang="zh-CN" altLang="en-US" dirty="0" smtClean="0"/>
                        <a:t>说明</a:t>
                      </a:r>
                      <a:endParaRPr lang="zh-CN" altLang="en-US" dirty="0"/>
                    </a:p>
                  </a:txBody>
                  <a:tcPr/>
                </a:tc>
                <a:tc>
                  <a:txBody>
                    <a:bodyPr/>
                    <a:lstStyle/>
                    <a:p>
                      <a:pPr algn="ctr"/>
                      <a:r>
                        <a:rPr lang="zh-CN" altLang="en-US" dirty="0" smtClean="0"/>
                        <a:t>例子</a:t>
                      </a:r>
                      <a:endParaRPr lang="zh-CN" altLang="en-US" dirty="0"/>
                    </a:p>
                  </a:txBody>
                  <a:tcPr/>
                </a:tc>
              </a:tr>
              <a:tr h="12066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solidFill>
                            <a:srgbClr val="4965FF"/>
                          </a:solidFill>
                          <a:cs typeface="+mn-ea"/>
                          <a:sym typeface="+mn-lt"/>
                        </a:rPr>
                        <a:t>通过</a:t>
                      </a:r>
                      <a:r>
                        <a:rPr lang="en-US" altLang="zh-CN" b="1" dirty="0" smtClean="0">
                          <a:solidFill>
                            <a:srgbClr val="4965FF"/>
                          </a:solidFill>
                          <a:cs typeface="+mn-ea"/>
                          <a:sym typeface="+mn-lt"/>
                        </a:rPr>
                        <a:t>create table</a:t>
                      </a:r>
                      <a:r>
                        <a:rPr lang="zh-CN" altLang="en-US" b="1" dirty="0" smtClean="0">
                          <a:solidFill>
                            <a:srgbClr val="4965FF"/>
                          </a:solidFill>
                          <a:cs typeface="+mn-ea"/>
                          <a:sym typeface="+mn-lt"/>
                        </a:rPr>
                        <a:t>语句创建索引</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b="1" dirty="0" smtClean="0">
                        <a:solidFill>
                          <a:srgbClr val="4965FF"/>
                        </a:solidFill>
                        <a:cs typeface="+mn-ea"/>
                        <a:sym typeface="+mn-lt"/>
                      </a:endParaRPr>
                    </a:p>
                  </a:txBody>
                  <a:tcPr/>
                </a:tc>
                <a:tc>
                  <a:txBody>
                    <a:bodyPr/>
                    <a:lstStyle/>
                    <a:p>
                      <a:r>
                        <a:rPr lang="zh-CN" altLang="en-US" dirty="0" smtClean="0"/>
                        <a:t>能够创建</a:t>
                      </a:r>
                      <a:r>
                        <a:rPr lang="zh-CN" altLang="en-US" dirty="0" smtClean="0">
                          <a:cs typeface="+mn-ea"/>
                          <a:sym typeface="+mn-lt"/>
                        </a:rPr>
                        <a:t>普通索引、UNIQUE索引或PRIMARY KEY索引</a:t>
                      </a:r>
                      <a:endParaRPr lang="zh-CN" altLang="en-US" dirty="0"/>
                    </a:p>
                  </a:txBody>
                  <a:tcPr/>
                </a:tc>
                <a:tc>
                  <a:txBody>
                    <a:bodyPr/>
                    <a:lstStyle/>
                    <a:p>
                      <a:r>
                        <a:rPr lang="zh-CN" altLang="en-US" dirty="0" smtClean="0">
                          <a:cs typeface="+mn-ea"/>
                          <a:sym typeface="+mn-lt"/>
                        </a:rPr>
                        <a:t>CREATE TABLE </a:t>
                      </a:r>
                      <a:r>
                        <a:rPr lang="en-US" altLang="zh-CN" dirty="0" err="1" smtClean="0">
                          <a:cs typeface="+mn-ea"/>
                          <a:sym typeface="+mn-lt"/>
                        </a:rPr>
                        <a:t>table_name</a:t>
                      </a:r>
                      <a:r>
                        <a:rPr lang="zh-CN" altLang="en-US" dirty="0" smtClean="0">
                          <a:cs typeface="+mn-ea"/>
                          <a:sym typeface="+mn-lt"/>
                        </a:rPr>
                        <a:t> (  </a:t>
                      </a:r>
                      <a:endParaRPr lang="en-US" altLang="zh-CN" dirty="0" smtClean="0">
                        <a:cs typeface="+mn-ea"/>
                        <a:sym typeface="+mn-lt"/>
                      </a:endParaRPr>
                    </a:p>
                    <a:p>
                      <a:r>
                        <a:rPr lang="zh-CN" altLang="en-US" b="1" dirty="0" smtClean="0">
                          <a:solidFill>
                            <a:schemeClr val="accent2"/>
                          </a:solidFill>
                          <a:cs typeface="+mn-ea"/>
                          <a:sym typeface="+mn-lt"/>
                        </a:rPr>
                        <a:t>PRIMARY KEY (</a:t>
                      </a:r>
                      <a:r>
                        <a:rPr lang="en-US" altLang="zh-CN" b="1" dirty="0" err="1" smtClean="0">
                          <a:solidFill>
                            <a:schemeClr val="accent2"/>
                          </a:solidFill>
                          <a:cs typeface="+mn-ea"/>
                          <a:sym typeface="+mn-lt"/>
                        </a:rPr>
                        <a:t>column_list</a:t>
                      </a:r>
                      <a:r>
                        <a:rPr lang="zh-CN" altLang="en-US" b="1" dirty="0" smtClean="0">
                          <a:solidFill>
                            <a:schemeClr val="accent2"/>
                          </a:solidFill>
                          <a:cs typeface="+mn-ea"/>
                          <a:sym typeface="+mn-lt"/>
                        </a:rPr>
                        <a:t>),</a:t>
                      </a:r>
                      <a:endParaRPr lang="en-US" altLang="zh-CN" b="1" dirty="0" smtClean="0">
                        <a:solidFill>
                          <a:schemeClr val="accent2"/>
                        </a:solidFill>
                        <a:cs typeface="+mn-ea"/>
                        <a:sym typeface="+mn-lt"/>
                      </a:endParaRPr>
                    </a:p>
                    <a:p>
                      <a:r>
                        <a:rPr lang="zh-CN" altLang="en-US" b="1" dirty="0" smtClean="0">
                          <a:solidFill>
                            <a:schemeClr val="accent2"/>
                          </a:solidFill>
                          <a:cs typeface="+mn-ea"/>
                          <a:sym typeface="+mn-lt"/>
                        </a:rPr>
                        <a:t>KEY </a:t>
                      </a:r>
                      <a:r>
                        <a:rPr lang="en-US" altLang="zh-CN" b="1" dirty="0" err="1" smtClean="0">
                          <a:solidFill>
                            <a:schemeClr val="accent2"/>
                          </a:solidFill>
                          <a:cs typeface="+mn-ea"/>
                          <a:sym typeface="+mn-lt"/>
                        </a:rPr>
                        <a:t>index_name</a:t>
                      </a:r>
                      <a:r>
                        <a:rPr lang="zh-CN" altLang="en-US" b="1" dirty="0" smtClean="0">
                          <a:solidFill>
                            <a:schemeClr val="accent2"/>
                          </a:solidFill>
                          <a:cs typeface="+mn-ea"/>
                          <a:sym typeface="+mn-lt"/>
                        </a:rPr>
                        <a:t> (</a:t>
                      </a:r>
                      <a:r>
                        <a:rPr lang="en-US" altLang="zh-CN" b="1" dirty="0" err="1" smtClean="0">
                          <a:solidFill>
                            <a:schemeClr val="accent2"/>
                          </a:solidFill>
                          <a:cs typeface="+mn-ea"/>
                          <a:sym typeface="+mn-lt"/>
                        </a:rPr>
                        <a:t>column_list</a:t>
                      </a:r>
                      <a:r>
                        <a:rPr lang="zh-CN" altLang="en-US" b="1" dirty="0" smtClean="0">
                          <a:solidFill>
                            <a:schemeClr val="accent2"/>
                          </a:solidFill>
                          <a:cs typeface="+mn-ea"/>
                          <a:sym typeface="+mn-lt"/>
                        </a:rPr>
                        <a:t>)</a:t>
                      </a:r>
                      <a:r>
                        <a:rPr lang="en-US" altLang="zh-CN" b="1" dirty="0" smtClean="0">
                          <a:solidFill>
                            <a:schemeClr val="accent2"/>
                          </a:solidFill>
                          <a:cs typeface="+mn-ea"/>
                          <a:sym typeface="+mn-lt"/>
                        </a:rPr>
                        <a:t>,</a:t>
                      </a:r>
                    </a:p>
                    <a:p>
                      <a:r>
                        <a:rPr lang="zh-CN" altLang="en-US" b="1" dirty="0" smtClean="0">
                          <a:solidFill>
                            <a:schemeClr val="accent2"/>
                          </a:solidFill>
                          <a:cs typeface="+mn-ea"/>
                          <a:sym typeface="+mn-lt"/>
                        </a:rPr>
                        <a:t>UNIQUE </a:t>
                      </a:r>
                      <a:r>
                        <a:rPr lang="en-US" altLang="zh-CN" b="1" dirty="0" smtClean="0">
                          <a:solidFill>
                            <a:schemeClr val="accent2"/>
                          </a:solidFill>
                          <a:cs typeface="+mn-ea"/>
                          <a:sym typeface="+mn-lt"/>
                        </a:rPr>
                        <a:t>KEY </a:t>
                      </a:r>
                      <a:r>
                        <a:rPr lang="en-US" altLang="zh-CN" b="1" dirty="0" err="1" smtClean="0">
                          <a:solidFill>
                            <a:schemeClr val="accent2"/>
                          </a:solidFill>
                          <a:cs typeface="+mn-ea"/>
                          <a:sym typeface="+mn-lt"/>
                        </a:rPr>
                        <a:t>index_name</a:t>
                      </a:r>
                      <a:r>
                        <a:rPr lang="en-US" altLang="zh-CN" b="1" dirty="0" smtClean="0">
                          <a:solidFill>
                            <a:schemeClr val="accent2"/>
                          </a:solidFill>
                          <a:cs typeface="+mn-ea"/>
                          <a:sym typeface="+mn-lt"/>
                        </a:rPr>
                        <a:t>(</a:t>
                      </a:r>
                      <a:r>
                        <a:rPr lang="en-US" altLang="zh-CN" b="1" dirty="0" err="1" smtClean="0">
                          <a:solidFill>
                            <a:schemeClr val="accent2"/>
                          </a:solidFill>
                          <a:cs typeface="+mn-ea"/>
                          <a:sym typeface="+mn-lt"/>
                        </a:rPr>
                        <a:t>column_list</a:t>
                      </a:r>
                      <a:r>
                        <a:rPr lang="en-US" altLang="zh-CN" b="1" dirty="0" smtClean="0">
                          <a:solidFill>
                            <a:schemeClr val="accent2"/>
                          </a:solidFill>
                          <a:cs typeface="+mn-ea"/>
                          <a:sym typeface="+mn-lt"/>
                        </a:rPr>
                        <a:t>)</a:t>
                      </a:r>
                    </a:p>
                    <a:p>
                      <a:r>
                        <a:rPr lang="zh-CN" altLang="en-US" dirty="0" smtClean="0">
                          <a:cs typeface="+mn-ea"/>
                          <a:sym typeface="+mn-lt"/>
                        </a:rPr>
                        <a:t>);</a:t>
                      </a:r>
                    </a:p>
                    <a:p>
                      <a:endParaRPr lang="zh-CN" altLang="en-US" b="0" dirty="0">
                        <a:latin typeface="+mn-lt"/>
                      </a:endParaRPr>
                    </a:p>
                  </a:txBody>
                  <a:tcPr/>
                </a:tc>
              </a:tr>
              <a:tr h="12374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solidFill>
                            <a:srgbClr val="4965FF"/>
                          </a:solidFill>
                          <a:cs typeface="+mn-ea"/>
                          <a:sym typeface="+mn-lt"/>
                        </a:rPr>
                        <a:t>通过ALTER创建索引</a:t>
                      </a:r>
                    </a:p>
                  </a:txBody>
                  <a:tcPr/>
                </a:tc>
                <a:tc>
                  <a:txBody>
                    <a:bodyPr/>
                    <a:lstStyle/>
                    <a:p>
                      <a:r>
                        <a:rPr lang="zh-CN" altLang="en-US" dirty="0" smtClean="0">
                          <a:cs typeface="+mn-ea"/>
                          <a:sym typeface="+mn-lt"/>
                        </a:rPr>
                        <a:t>用来创建普通索引、UNIQUE索引或PRIMARY KEY索引。</a:t>
                      </a:r>
                      <a:endParaRPr lang="zh-CN" altLang="en-US" dirty="0"/>
                    </a:p>
                  </a:txBody>
                  <a:tcPr/>
                </a:tc>
                <a:tc>
                  <a:txBody>
                    <a:bodyPr/>
                    <a:lstStyle/>
                    <a:p>
                      <a:r>
                        <a:rPr lang="zh-CN" altLang="en-US" b="1" dirty="0" smtClean="0">
                          <a:solidFill>
                            <a:schemeClr val="accent2"/>
                          </a:solidFill>
                          <a:cs typeface="+mn-ea"/>
                          <a:sym typeface="+mn-lt"/>
                        </a:rPr>
                        <a:t>ALTER</a:t>
                      </a:r>
                      <a:r>
                        <a:rPr lang="zh-CN" altLang="en-US" dirty="0" smtClean="0">
                          <a:solidFill>
                            <a:schemeClr val="accent2"/>
                          </a:solidFill>
                          <a:cs typeface="+mn-ea"/>
                          <a:sym typeface="+mn-lt"/>
                        </a:rPr>
                        <a:t> </a:t>
                      </a:r>
                      <a:r>
                        <a:rPr lang="zh-CN" altLang="en-US" dirty="0" smtClean="0">
                          <a:cs typeface="+mn-ea"/>
                          <a:sym typeface="+mn-lt"/>
                        </a:rPr>
                        <a:t>TABLE table_name </a:t>
                      </a:r>
                      <a:r>
                        <a:rPr lang="zh-CN" altLang="en-US" b="1" dirty="0" smtClean="0">
                          <a:solidFill>
                            <a:schemeClr val="accent2"/>
                          </a:solidFill>
                          <a:cs typeface="+mn-ea"/>
                          <a:sym typeface="+mn-lt"/>
                        </a:rPr>
                        <a:t>ADD</a:t>
                      </a:r>
                      <a:r>
                        <a:rPr lang="zh-CN" altLang="en-US" dirty="0" smtClean="0">
                          <a:cs typeface="+mn-ea"/>
                          <a:sym typeface="+mn-lt"/>
                        </a:rPr>
                        <a:t> </a:t>
                      </a:r>
                      <a:r>
                        <a:rPr lang="zh-CN" altLang="en-US" b="1" dirty="0" smtClean="0">
                          <a:solidFill>
                            <a:schemeClr val="accent2"/>
                          </a:solidFill>
                          <a:cs typeface="+mn-ea"/>
                          <a:sym typeface="+mn-lt"/>
                        </a:rPr>
                        <a:t>INDEX</a:t>
                      </a:r>
                      <a:r>
                        <a:rPr lang="zh-CN" altLang="en-US" b="1" dirty="0" smtClean="0">
                          <a:cs typeface="+mn-ea"/>
                          <a:sym typeface="+mn-lt"/>
                        </a:rPr>
                        <a:t> </a:t>
                      </a:r>
                      <a:r>
                        <a:rPr lang="zh-CN" altLang="en-US" dirty="0" smtClean="0">
                          <a:cs typeface="+mn-ea"/>
                          <a:sym typeface="+mn-lt"/>
                        </a:rPr>
                        <a:t>index_name (column_list)</a:t>
                      </a:r>
                      <a:endParaRPr lang="en-US" altLang="zh-CN" dirty="0" smtClean="0">
                        <a:cs typeface="+mn-ea"/>
                        <a:sym typeface="+mn-lt"/>
                      </a:endParaRPr>
                    </a:p>
                    <a:p>
                      <a:r>
                        <a:rPr lang="zh-CN" altLang="en-US" b="1" dirty="0" smtClean="0">
                          <a:solidFill>
                            <a:schemeClr val="accent2"/>
                          </a:solidFill>
                          <a:cs typeface="+mn-ea"/>
                          <a:sym typeface="+mn-lt"/>
                        </a:rPr>
                        <a:t>ALTER</a:t>
                      </a:r>
                      <a:r>
                        <a:rPr lang="zh-CN" altLang="en-US" dirty="0" smtClean="0">
                          <a:cs typeface="+mn-ea"/>
                          <a:sym typeface="+mn-lt"/>
                        </a:rPr>
                        <a:t> TABLE table_name </a:t>
                      </a:r>
                      <a:r>
                        <a:rPr lang="zh-CN" altLang="en-US" b="1" dirty="0" smtClean="0">
                          <a:solidFill>
                            <a:schemeClr val="accent2"/>
                          </a:solidFill>
                          <a:cs typeface="+mn-ea"/>
                          <a:sym typeface="+mn-lt"/>
                        </a:rPr>
                        <a:t>ADD UNIQUE </a:t>
                      </a:r>
                      <a:r>
                        <a:rPr lang="zh-CN" altLang="en-US" dirty="0" smtClean="0">
                          <a:cs typeface="+mn-ea"/>
                          <a:sym typeface="+mn-lt"/>
                        </a:rPr>
                        <a:t>(column_list)</a:t>
                      </a:r>
                      <a:endParaRPr lang="en-US" altLang="zh-CN" dirty="0" smtClean="0">
                        <a:cs typeface="+mn-ea"/>
                        <a:sym typeface="+mn-lt"/>
                      </a:endParaRPr>
                    </a:p>
                    <a:p>
                      <a:r>
                        <a:rPr lang="zh-CN" altLang="en-US" b="1" dirty="0" smtClean="0">
                          <a:solidFill>
                            <a:schemeClr val="accent2"/>
                          </a:solidFill>
                          <a:cs typeface="+mn-ea"/>
                          <a:sym typeface="+mn-lt"/>
                        </a:rPr>
                        <a:t>ALTER</a:t>
                      </a:r>
                      <a:r>
                        <a:rPr lang="zh-CN" altLang="en-US" dirty="0" smtClean="0">
                          <a:cs typeface="+mn-ea"/>
                          <a:sym typeface="+mn-lt"/>
                        </a:rPr>
                        <a:t> TABLE table_name </a:t>
                      </a:r>
                      <a:r>
                        <a:rPr lang="zh-CN" altLang="en-US" b="1" dirty="0" smtClean="0">
                          <a:solidFill>
                            <a:schemeClr val="accent2"/>
                          </a:solidFill>
                          <a:cs typeface="+mn-ea"/>
                          <a:sym typeface="+mn-lt"/>
                        </a:rPr>
                        <a:t>ADD PRIMARY KEY </a:t>
                      </a:r>
                      <a:r>
                        <a:rPr lang="zh-CN" altLang="en-US" dirty="0" smtClean="0">
                          <a:cs typeface="+mn-ea"/>
                          <a:sym typeface="+mn-lt"/>
                        </a:rPr>
                        <a:t>(column_list)</a:t>
                      </a:r>
                    </a:p>
                    <a:p>
                      <a:endParaRPr lang="zh-CN" altLang="en-US" dirty="0"/>
                    </a:p>
                  </a:txBody>
                  <a:tcPr/>
                </a:tc>
              </a:tr>
              <a:tr h="5672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solidFill>
                            <a:srgbClr val="4965FF"/>
                          </a:solidFill>
                          <a:cs typeface="+mn-ea"/>
                          <a:sym typeface="+mn-lt"/>
                        </a:rPr>
                        <a:t>通过CREATE创建索引</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cs typeface="+mn-ea"/>
                          <a:sym typeface="+mn-lt"/>
                        </a:rPr>
                        <a:t>增加普通索引或UNIQUE索引。</a:t>
                      </a:r>
                      <a:endParaRPr lang="en-US" altLang="zh-CN" dirty="0" smtClean="0">
                        <a:cs typeface="+mn-ea"/>
                        <a:sym typeface="+mn-lt"/>
                      </a:endParaRPr>
                    </a:p>
                  </a:txBody>
                  <a:tcPr/>
                </a:tc>
                <a:tc>
                  <a:txBody>
                    <a:bodyPr/>
                    <a:lstStyle/>
                    <a:p>
                      <a:r>
                        <a:rPr lang="zh-CN" altLang="en-US" b="1" dirty="0" smtClean="0">
                          <a:solidFill>
                            <a:schemeClr val="accent2"/>
                          </a:solidFill>
                          <a:cs typeface="+mn-ea"/>
                          <a:sym typeface="+mn-lt"/>
                        </a:rPr>
                        <a:t>CREATE INDEX </a:t>
                      </a:r>
                      <a:r>
                        <a:rPr lang="zh-CN" altLang="en-US" dirty="0" smtClean="0">
                          <a:cs typeface="+mn-ea"/>
                          <a:sym typeface="+mn-lt"/>
                        </a:rPr>
                        <a:t>index_name </a:t>
                      </a:r>
                      <a:r>
                        <a:rPr lang="zh-CN" altLang="en-US" b="1" dirty="0" smtClean="0">
                          <a:solidFill>
                            <a:schemeClr val="accent2"/>
                          </a:solidFill>
                          <a:cs typeface="+mn-ea"/>
                          <a:sym typeface="+mn-lt"/>
                        </a:rPr>
                        <a:t>ON</a:t>
                      </a:r>
                      <a:r>
                        <a:rPr lang="zh-CN" altLang="en-US" dirty="0" smtClean="0">
                          <a:cs typeface="+mn-ea"/>
                          <a:sym typeface="+mn-lt"/>
                        </a:rPr>
                        <a:t> table_name (column_list)</a:t>
                      </a:r>
                      <a:endParaRPr lang="en-US" altLang="zh-CN" dirty="0" smtClean="0">
                        <a:cs typeface="+mn-ea"/>
                        <a:sym typeface="+mn-lt"/>
                      </a:endParaRPr>
                    </a:p>
                    <a:p>
                      <a:r>
                        <a:rPr lang="zh-CN" altLang="en-US" b="1" dirty="0" smtClean="0">
                          <a:solidFill>
                            <a:schemeClr val="accent2"/>
                          </a:solidFill>
                          <a:cs typeface="+mn-ea"/>
                          <a:sym typeface="+mn-lt"/>
                        </a:rPr>
                        <a:t>CREATE UNIQUE INDEX </a:t>
                      </a:r>
                      <a:r>
                        <a:rPr lang="zh-CN" altLang="en-US" dirty="0" smtClean="0">
                          <a:cs typeface="+mn-ea"/>
                          <a:sym typeface="+mn-lt"/>
                        </a:rPr>
                        <a:t>index_name </a:t>
                      </a:r>
                      <a:r>
                        <a:rPr lang="zh-CN" altLang="en-US" b="1" dirty="0" smtClean="0">
                          <a:solidFill>
                            <a:schemeClr val="accent2"/>
                          </a:solidFill>
                          <a:cs typeface="+mn-ea"/>
                          <a:sym typeface="+mn-lt"/>
                        </a:rPr>
                        <a:t>ON</a:t>
                      </a:r>
                      <a:r>
                        <a:rPr lang="zh-CN" altLang="en-US" dirty="0" smtClean="0">
                          <a:cs typeface="+mn-ea"/>
                          <a:sym typeface="+mn-lt"/>
                        </a:rPr>
                        <a:t> table_name (column_list)</a:t>
                      </a:r>
                      <a:endParaRPr lang="zh-CN" altLang="en-US" dirty="0"/>
                    </a:p>
                  </a:txBody>
                  <a:tcPr/>
                </a:tc>
              </a:tr>
            </a:tbl>
          </a:graphicData>
        </a:graphic>
      </p:graphicFrame>
    </p:spTree>
    <p:extLst>
      <p:ext uri="{BB962C8B-B14F-4D97-AF65-F5344CB8AC3E}">
        <p14:creationId xmlns:p14="http://schemas.microsoft.com/office/powerpoint/2010/main" val="1930114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索引</a:t>
            </a:r>
            <a:r>
              <a:rPr lang="zh-CN" altLang="en-US" dirty="0" smtClean="0">
                <a:latin typeface="+mn-lt"/>
                <a:ea typeface="+mn-ea"/>
                <a:cs typeface="+mn-ea"/>
                <a:sym typeface="+mn-lt"/>
              </a:rPr>
              <a:t>优化</a:t>
            </a:r>
            <a:endParaRPr lang="zh-CN" altLang="en-US" dirty="0">
              <a:latin typeface="+mn-lt"/>
              <a:ea typeface="+mn-ea"/>
              <a:cs typeface="+mn-ea"/>
              <a:sym typeface="+mn-lt"/>
            </a:endParaRPr>
          </a:p>
        </p:txBody>
      </p:sp>
      <p:sp>
        <p:nvSpPr>
          <p:cNvPr id="4" name="圆角矩形 3"/>
          <p:cNvSpPr/>
          <p:nvPr/>
        </p:nvSpPr>
        <p:spPr>
          <a:xfrm>
            <a:off x="3309186" y="2537159"/>
            <a:ext cx="540000" cy="540000"/>
          </a:xfrm>
          <a:prstGeom prst="roundRect">
            <a:avLst/>
          </a:prstGeom>
          <a:solidFill>
            <a:srgbClr val="415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cs typeface="+mn-ea"/>
                <a:sym typeface="+mn-lt"/>
              </a:rPr>
              <a:t>1</a:t>
            </a:r>
            <a:endParaRPr lang="zh-CN" altLang="en-US" b="1" dirty="0">
              <a:cs typeface="+mn-ea"/>
              <a:sym typeface="+mn-lt"/>
            </a:endParaRPr>
          </a:p>
        </p:txBody>
      </p:sp>
      <p:sp>
        <p:nvSpPr>
          <p:cNvPr id="5" name="圆角矩形 4"/>
          <p:cNvSpPr/>
          <p:nvPr/>
        </p:nvSpPr>
        <p:spPr>
          <a:xfrm>
            <a:off x="3309186" y="3166855"/>
            <a:ext cx="540000" cy="540000"/>
          </a:xfrm>
          <a:prstGeom prst="roundRect">
            <a:avLst/>
          </a:prstGeom>
          <a:solidFill>
            <a:srgbClr val="415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cs typeface="+mn-ea"/>
                <a:sym typeface="+mn-lt"/>
              </a:rPr>
              <a:t>2</a:t>
            </a:r>
            <a:endParaRPr lang="zh-CN" altLang="en-US" b="1" dirty="0">
              <a:cs typeface="+mn-ea"/>
              <a:sym typeface="+mn-lt"/>
            </a:endParaRPr>
          </a:p>
        </p:txBody>
      </p:sp>
      <p:sp>
        <p:nvSpPr>
          <p:cNvPr id="6" name="圆角矩形 5"/>
          <p:cNvSpPr/>
          <p:nvPr/>
        </p:nvSpPr>
        <p:spPr>
          <a:xfrm>
            <a:off x="3309186" y="3796551"/>
            <a:ext cx="540000" cy="540000"/>
          </a:xfrm>
          <a:prstGeom prst="roundRect">
            <a:avLst/>
          </a:prstGeom>
          <a:solidFill>
            <a:srgbClr val="415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cs typeface="+mn-ea"/>
                <a:sym typeface="+mn-lt"/>
              </a:rPr>
              <a:t>3</a:t>
            </a:r>
            <a:endParaRPr lang="zh-CN" altLang="en-US" b="1" dirty="0">
              <a:cs typeface="+mn-ea"/>
              <a:sym typeface="+mn-lt"/>
            </a:endParaRPr>
          </a:p>
        </p:txBody>
      </p:sp>
      <p:sp>
        <p:nvSpPr>
          <p:cNvPr id="7" name="圆角矩形 6"/>
          <p:cNvSpPr/>
          <p:nvPr/>
        </p:nvSpPr>
        <p:spPr>
          <a:xfrm>
            <a:off x="3928311" y="2537159"/>
            <a:ext cx="5105400" cy="540000"/>
          </a:xfrm>
          <a:prstGeom prst="roundRect">
            <a:avLst/>
          </a:prstGeom>
          <a:solidFill>
            <a:schemeClr val="bg1"/>
          </a:solidFill>
          <a:ln>
            <a:solidFill>
              <a:srgbClr val="415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415EFF"/>
                </a:solidFill>
                <a:cs typeface="+mn-ea"/>
                <a:sym typeface="+mn-lt"/>
              </a:rPr>
              <a:t>MySQL</a:t>
            </a:r>
            <a:r>
              <a:rPr lang="zh-CN" altLang="en-US" sz="2400" dirty="0" smtClean="0">
                <a:solidFill>
                  <a:srgbClr val="415EFF"/>
                </a:solidFill>
                <a:cs typeface="+mn-ea"/>
                <a:sym typeface="+mn-lt"/>
              </a:rPr>
              <a:t>查询过程</a:t>
            </a:r>
            <a:endParaRPr lang="zh-CN" altLang="en-US" sz="2400" dirty="0">
              <a:solidFill>
                <a:srgbClr val="415EFF"/>
              </a:solidFill>
              <a:cs typeface="+mn-ea"/>
              <a:sym typeface="+mn-lt"/>
            </a:endParaRPr>
          </a:p>
        </p:txBody>
      </p:sp>
      <p:sp>
        <p:nvSpPr>
          <p:cNvPr id="8" name="圆角矩形 7"/>
          <p:cNvSpPr/>
          <p:nvPr/>
        </p:nvSpPr>
        <p:spPr>
          <a:xfrm>
            <a:off x="3928311" y="3166855"/>
            <a:ext cx="5105400" cy="540000"/>
          </a:xfrm>
          <a:prstGeom prst="roundRect">
            <a:avLst/>
          </a:prstGeom>
          <a:solidFill>
            <a:schemeClr val="bg1"/>
          </a:solidFill>
          <a:ln>
            <a:solidFill>
              <a:srgbClr val="415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415EFF"/>
                </a:solidFill>
                <a:cs typeface="+mn-ea"/>
                <a:sym typeface="+mn-lt"/>
              </a:rPr>
              <a:t>Explain</a:t>
            </a:r>
            <a:r>
              <a:rPr lang="zh-CN" altLang="en-US" sz="2400" dirty="0" smtClean="0">
                <a:solidFill>
                  <a:srgbClr val="415EFF"/>
                </a:solidFill>
                <a:cs typeface="+mn-ea"/>
                <a:sym typeface="+mn-lt"/>
              </a:rPr>
              <a:t>命令分析</a:t>
            </a:r>
            <a:r>
              <a:rPr lang="en-US" altLang="zh-CN" sz="2400" dirty="0" smtClean="0">
                <a:solidFill>
                  <a:srgbClr val="415EFF"/>
                </a:solidFill>
                <a:cs typeface="+mn-ea"/>
                <a:sym typeface="+mn-lt"/>
              </a:rPr>
              <a:t>SQL</a:t>
            </a:r>
            <a:r>
              <a:rPr lang="zh-CN" altLang="en-US" sz="2400" dirty="0" smtClean="0">
                <a:solidFill>
                  <a:srgbClr val="415EFF"/>
                </a:solidFill>
                <a:cs typeface="+mn-ea"/>
                <a:sym typeface="+mn-lt"/>
              </a:rPr>
              <a:t>语句</a:t>
            </a:r>
            <a:endParaRPr lang="zh-CN" altLang="en-US" sz="2400" dirty="0">
              <a:solidFill>
                <a:srgbClr val="415EFF"/>
              </a:solidFill>
              <a:cs typeface="+mn-ea"/>
              <a:sym typeface="+mn-lt"/>
            </a:endParaRPr>
          </a:p>
        </p:txBody>
      </p:sp>
      <p:sp>
        <p:nvSpPr>
          <p:cNvPr id="9" name="圆角矩形 8"/>
          <p:cNvSpPr/>
          <p:nvPr/>
        </p:nvSpPr>
        <p:spPr>
          <a:xfrm>
            <a:off x="3928311" y="3796551"/>
            <a:ext cx="5105400" cy="540000"/>
          </a:xfrm>
          <a:prstGeom prst="roundRect">
            <a:avLst/>
          </a:prstGeom>
          <a:solidFill>
            <a:schemeClr val="bg1"/>
          </a:solidFill>
          <a:ln>
            <a:solidFill>
              <a:srgbClr val="415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rgbClr val="415EFF"/>
                </a:solidFill>
                <a:cs typeface="+mn-ea"/>
                <a:sym typeface="+mn-lt"/>
              </a:rPr>
              <a:t>索引优化技巧</a:t>
            </a:r>
            <a:endParaRPr lang="zh-CN" altLang="en-US" sz="2400" dirty="0">
              <a:solidFill>
                <a:srgbClr val="415EFF"/>
              </a:solidFill>
              <a:cs typeface="+mn-ea"/>
              <a:sym typeface="+mn-lt"/>
            </a:endParaRPr>
          </a:p>
        </p:txBody>
      </p:sp>
    </p:spTree>
    <p:extLst>
      <p:ext uri="{BB962C8B-B14F-4D97-AF65-F5344CB8AC3E}">
        <p14:creationId xmlns:p14="http://schemas.microsoft.com/office/powerpoint/2010/main" val="13082527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4965FF"/>
                </a:solidFill>
                <a:latin typeface="+mn-ea"/>
                <a:cs typeface="+mn-ea"/>
                <a:sym typeface="+mn-lt"/>
              </a:rPr>
              <a:t>MySQL</a:t>
            </a:r>
            <a:r>
              <a:rPr lang="zh-CN" altLang="en-US" dirty="0">
                <a:solidFill>
                  <a:srgbClr val="4965FF"/>
                </a:solidFill>
                <a:latin typeface="+mn-ea"/>
                <a:cs typeface="+mn-ea"/>
                <a:sym typeface="+mn-lt"/>
              </a:rPr>
              <a:t>的查询过程</a:t>
            </a:r>
            <a:endParaRPr lang="en-US" altLang="zh-CN" dirty="0">
              <a:solidFill>
                <a:srgbClr val="4965FF"/>
              </a:solidFill>
              <a:latin typeface="+mn-ea"/>
              <a:cs typeface="+mn-ea"/>
              <a:sym typeface="+mn-lt"/>
            </a:endParaRPr>
          </a:p>
        </p:txBody>
      </p:sp>
      <p:sp>
        <p:nvSpPr>
          <p:cNvPr id="3" name="内容占位符 2"/>
          <p:cNvSpPr>
            <a:spLocks noGrp="1"/>
          </p:cNvSpPr>
          <p:nvPr>
            <p:ph idx="1"/>
          </p:nvPr>
        </p:nvSpPr>
        <p:spPr/>
        <p:txBody>
          <a:bodyPr>
            <a:normAutofit/>
          </a:bodyPr>
          <a:lstStyle/>
          <a:p>
            <a:pPr marL="0" indent="0">
              <a:buNone/>
            </a:pPr>
            <a:r>
              <a:rPr lang="en-US" altLang="zh-CN" dirty="0" smtClean="0">
                <a:latin typeface="+mn-lt"/>
                <a:ea typeface="+mn-ea"/>
                <a:cs typeface="+mn-ea"/>
                <a:sym typeface="+mn-lt"/>
              </a:rPr>
              <a:t>      </a:t>
            </a:r>
            <a:r>
              <a:rPr lang="zh-CN" altLang="en-US" dirty="0" smtClean="0">
                <a:latin typeface="+mn-lt"/>
                <a:ea typeface="+mn-ea"/>
                <a:cs typeface="+mn-ea"/>
                <a:sym typeface="+mn-lt"/>
              </a:rPr>
              <a:t>              </a:t>
            </a:r>
            <a:endParaRPr lang="zh-CN" altLang="en-US" dirty="0">
              <a:latin typeface="+mn-lt"/>
              <a:ea typeface="+mn-ea"/>
              <a:cs typeface="+mn-ea"/>
              <a:sym typeface="+mn-lt"/>
            </a:endParaRPr>
          </a:p>
        </p:txBody>
      </p:sp>
      <p:sp>
        <p:nvSpPr>
          <p:cNvPr id="5" name="文本框 4"/>
          <p:cNvSpPr txBox="1"/>
          <p:nvPr/>
        </p:nvSpPr>
        <p:spPr>
          <a:xfrm>
            <a:off x="475487" y="1682496"/>
            <a:ext cx="6117223" cy="3416320"/>
          </a:xfrm>
          <a:prstGeom prst="rect">
            <a:avLst/>
          </a:prstGeom>
          <a:noFill/>
        </p:spPr>
        <p:txBody>
          <a:bodyPr wrap="square" rtlCol="0">
            <a:spAutoFit/>
          </a:bodyPr>
          <a:lstStyle/>
          <a:p>
            <a:r>
              <a:rPr lang="en-US" altLang="zh-CN" dirty="0" smtClean="0"/>
              <a:t>1.</a:t>
            </a:r>
            <a:r>
              <a:rPr lang="zh-CN" altLang="en-US" dirty="0" smtClean="0"/>
              <a:t>客户端发送一条查询给服务器。</a:t>
            </a:r>
            <a:endParaRPr lang="en-US" altLang="zh-CN" dirty="0" smtClean="0"/>
          </a:p>
          <a:p>
            <a:endParaRPr lang="en-US" altLang="zh-CN" dirty="0" smtClean="0"/>
          </a:p>
          <a:p>
            <a:r>
              <a:rPr lang="en-US" altLang="zh-CN" dirty="0" smtClean="0"/>
              <a:t>2.</a:t>
            </a:r>
            <a:r>
              <a:rPr lang="zh-CN" altLang="en-US" dirty="0" smtClean="0"/>
              <a:t>服务器先检查查询缓存，如果命中了缓存，则立刻返回存储在缓存中的结果。否则进入下一个阶段。</a:t>
            </a:r>
            <a:endParaRPr lang="en-US" altLang="zh-CN" dirty="0" smtClean="0"/>
          </a:p>
          <a:p>
            <a:endParaRPr lang="en-US" altLang="zh-CN" dirty="0" smtClean="0"/>
          </a:p>
          <a:p>
            <a:r>
              <a:rPr lang="en-US" altLang="zh-CN" dirty="0" smtClean="0"/>
              <a:t>3.</a:t>
            </a:r>
            <a:r>
              <a:rPr lang="zh-CN" altLang="en-US" dirty="0" smtClean="0"/>
              <a:t>服务器进行</a:t>
            </a:r>
            <a:r>
              <a:rPr lang="en-US" altLang="zh-CN" dirty="0" smtClean="0"/>
              <a:t>SQL</a:t>
            </a:r>
            <a:r>
              <a:rPr lang="zh-CN" altLang="en-US" dirty="0" smtClean="0"/>
              <a:t>解析、预处理再有查询优化器生成对应的执行计划。</a:t>
            </a:r>
            <a:endParaRPr lang="en-US" altLang="zh-CN" dirty="0" smtClean="0"/>
          </a:p>
          <a:p>
            <a:endParaRPr lang="en-US" altLang="zh-CN" dirty="0" smtClean="0"/>
          </a:p>
          <a:p>
            <a:r>
              <a:rPr lang="en-US" altLang="zh-CN" dirty="0" smtClean="0"/>
              <a:t>4.MySQL</a:t>
            </a:r>
            <a:r>
              <a:rPr lang="zh-CN" altLang="en-US" dirty="0" smtClean="0"/>
              <a:t>根据优化器生成的执行计划，调用存储引擎的</a:t>
            </a:r>
            <a:r>
              <a:rPr lang="en-US" altLang="zh-CN" dirty="0" smtClean="0"/>
              <a:t>API</a:t>
            </a:r>
            <a:r>
              <a:rPr lang="zh-CN" altLang="en-US" dirty="0" smtClean="0"/>
              <a:t>来执行查询。</a:t>
            </a:r>
            <a:endParaRPr lang="en-US" altLang="zh-CN" dirty="0" smtClean="0"/>
          </a:p>
          <a:p>
            <a:endParaRPr lang="en-US" altLang="zh-CN" dirty="0" smtClean="0"/>
          </a:p>
          <a:p>
            <a:r>
              <a:rPr lang="en-US" altLang="zh-CN" dirty="0" smtClean="0"/>
              <a:t>5.</a:t>
            </a:r>
            <a:r>
              <a:rPr lang="zh-CN" altLang="en-US" dirty="0" smtClean="0"/>
              <a:t>将结果返回给客户端</a:t>
            </a:r>
            <a:endParaRPr lang="zh-CN" altLang="en-US" dirty="0"/>
          </a:p>
        </p:txBody>
      </p:sp>
      <p:pic>
        <p:nvPicPr>
          <p:cNvPr id="6" name="图片 5"/>
          <p:cNvPicPr>
            <a:picLocks noChangeAspect="1"/>
          </p:cNvPicPr>
          <p:nvPr/>
        </p:nvPicPr>
        <p:blipFill>
          <a:blip r:embed="rId3"/>
          <a:stretch>
            <a:fillRect/>
          </a:stretch>
        </p:blipFill>
        <p:spPr>
          <a:xfrm>
            <a:off x="6899343" y="1207910"/>
            <a:ext cx="4959282" cy="5044971"/>
          </a:xfrm>
          <a:prstGeom prst="rect">
            <a:avLst/>
          </a:prstGeom>
        </p:spPr>
      </p:pic>
    </p:spTree>
    <p:extLst>
      <p:ext uri="{BB962C8B-B14F-4D97-AF65-F5344CB8AC3E}">
        <p14:creationId xmlns:p14="http://schemas.microsoft.com/office/powerpoint/2010/main" val="23760457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28156" y="2113283"/>
            <a:ext cx="10806545" cy="707886"/>
          </a:xfrm>
          <a:prstGeom prst="rect">
            <a:avLst/>
          </a:prstGeom>
          <a:noFill/>
        </p:spPr>
        <p:txBody>
          <a:bodyPr wrap="square" rtlCol="0">
            <a:spAutoFit/>
          </a:bodyPr>
          <a:lstStyle/>
          <a:p>
            <a:r>
              <a:rPr lang="zh-CN" altLang="en-US" sz="4000" dirty="0" smtClean="0">
                <a:solidFill>
                  <a:srgbClr val="4965FF"/>
                </a:solidFill>
              </a:rPr>
              <a:t>为什么使用索引前后，查找效率差异如此之大？</a:t>
            </a:r>
            <a:endParaRPr lang="zh-CN" altLang="en-US" sz="4000" dirty="0">
              <a:solidFill>
                <a:srgbClr val="4965FF"/>
              </a:solidFill>
            </a:endParaRPr>
          </a:p>
        </p:txBody>
      </p:sp>
      <p:grpSp>
        <p:nvGrpSpPr>
          <p:cNvPr id="9" name="36616922-28ac-4920-92ce-368fdc1ddbd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327075" y="3192993"/>
            <a:ext cx="3950195" cy="3142177"/>
            <a:chOff x="3041650" y="984250"/>
            <a:chExt cx="6138863" cy="4883150"/>
          </a:xfrm>
        </p:grpSpPr>
        <p:sp>
          <p:nvSpPr>
            <p:cNvPr id="10" name="išli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5873A0C-68A2-4A55-B0CA-0E5A2972F85A}"/>
                </a:ext>
              </a:extLst>
            </p:cNvPr>
            <p:cNvSpPr/>
            <p:nvPr/>
          </p:nvSpPr>
          <p:spPr bwMode="auto">
            <a:xfrm>
              <a:off x="3041650" y="5264150"/>
              <a:ext cx="6115050" cy="603250"/>
            </a:xfrm>
            <a:prstGeom prst="ellipse">
              <a:avLst/>
            </a:prstGeom>
            <a:solidFill>
              <a:srgbClr val="EAF5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ŝļí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2323265-3CEF-48E9-A865-AF24B2C85993}"/>
                </a:ext>
              </a:extLst>
            </p:cNvPr>
            <p:cNvSpPr/>
            <p:nvPr/>
          </p:nvSpPr>
          <p:spPr bwMode="auto">
            <a:xfrm>
              <a:off x="5422900" y="2489200"/>
              <a:ext cx="352425" cy="376238"/>
            </a:xfrm>
            <a:custGeom>
              <a:avLst/>
              <a:gdLst>
                <a:gd name="T0" fmla="*/ 166 w 222"/>
                <a:gd name="T1" fmla="*/ 0 h 237"/>
                <a:gd name="T2" fmla="*/ 112 w 222"/>
                <a:gd name="T3" fmla="*/ 0 h 237"/>
                <a:gd name="T4" fmla="*/ 56 w 222"/>
                <a:gd name="T5" fmla="*/ 0 h 237"/>
                <a:gd name="T6" fmla="*/ 0 w 222"/>
                <a:gd name="T7" fmla="*/ 144 h 237"/>
                <a:gd name="T8" fmla="*/ 112 w 222"/>
                <a:gd name="T9" fmla="*/ 237 h 237"/>
                <a:gd name="T10" fmla="*/ 222 w 222"/>
                <a:gd name="T11" fmla="*/ 133 h 237"/>
                <a:gd name="T12" fmla="*/ 166 w 222"/>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222" h="237">
                  <a:moveTo>
                    <a:pt x="166" y="0"/>
                  </a:moveTo>
                  <a:lnTo>
                    <a:pt x="112" y="0"/>
                  </a:lnTo>
                  <a:lnTo>
                    <a:pt x="56" y="0"/>
                  </a:lnTo>
                  <a:lnTo>
                    <a:pt x="0" y="144"/>
                  </a:lnTo>
                  <a:lnTo>
                    <a:pt x="112" y="237"/>
                  </a:lnTo>
                  <a:lnTo>
                    <a:pt x="222" y="133"/>
                  </a:lnTo>
                  <a:lnTo>
                    <a:pt x="166" y="0"/>
                  </a:lnTo>
                  <a:close/>
                </a:path>
              </a:pathLst>
            </a:custGeom>
            <a:solidFill>
              <a:srgbClr val="FECE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íşļí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EF622FA-FA3D-4A00-9FAA-3EEF88AD6129}"/>
                </a:ext>
              </a:extLst>
            </p:cNvPr>
            <p:cNvSpPr/>
            <p:nvPr/>
          </p:nvSpPr>
          <p:spPr bwMode="auto">
            <a:xfrm>
              <a:off x="5287963" y="1838325"/>
              <a:ext cx="623888" cy="766763"/>
            </a:xfrm>
            <a:custGeom>
              <a:avLst/>
              <a:gdLst>
                <a:gd name="T0" fmla="*/ 189 w 189"/>
                <a:gd name="T1" fmla="*/ 105 h 233"/>
                <a:gd name="T2" fmla="*/ 94 w 189"/>
                <a:gd name="T3" fmla="*/ 6 h 233"/>
                <a:gd name="T4" fmla="*/ 0 w 189"/>
                <a:gd name="T5" fmla="*/ 105 h 233"/>
                <a:gd name="T6" fmla="*/ 15 w 189"/>
                <a:gd name="T7" fmla="*/ 188 h 233"/>
                <a:gd name="T8" fmla="*/ 94 w 189"/>
                <a:gd name="T9" fmla="*/ 233 h 233"/>
                <a:gd name="T10" fmla="*/ 174 w 189"/>
                <a:gd name="T11" fmla="*/ 188 h 233"/>
                <a:gd name="T12" fmla="*/ 189 w 189"/>
                <a:gd name="T13" fmla="*/ 105 h 233"/>
              </a:gdLst>
              <a:ahLst/>
              <a:cxnLst>
                <a:cxn ang="0">
                  <a:pos x="T0" y="T1"/>
                </a:cxn>
                <a:cxn ang="0">
                  <a:pos x="T2" y="T3"/>
                </a:cxn>
                <a:cxn ang="0">
                  <a:pos x="T4" y="T5"/>
                </a:cxn>
                <a:cxn ang="0">
                  <a:pos x="T6" y="T7"/>
                </a:cxn>
                <a:cxn ang="0">
                  <a:pos x="T8" y="T9"/>
                </a:cxn>
                <a:cxn ang="0">
                  <a:pos x="T10" y="T11"/>
                </a:cxn>
                <a:cxn ang="0">
                  <a:pos x="T12" y="T13"/>
                </a:cxn>
              </a:cxnLst>
              <a:rect l="0" t="0" r="r" b="b"/>
              <a:pathLst>
                <a:path w="189" h="233">
                  <a:moveTo>
                    <a:pt x="189" y="105"/>
                  </a:moveTo>
                  <a:cubicBezTo>
                    <a:pt x="189" y="2"/>
                    <a:pt x="94" y="6"/>
                    <a:pt x="94" y="6"/>
                  </a:cubicBezTo>
                  <a:cubicBezTo>
                    <a:pt x="94" y="6"/>
                    <a:pt x="0" y="0"/>
                    <a:pt x="0" y="105"/>
                  </a:cubicBezTo>
                  <a:cubicBezTo>
                    <a:pt x="0" y="105"/>
                    <a:pt x="0" y="165"/>
                    <a:pt x="15" y="188"/>
                  </a:cubicBezTo>
                  <a:cubicBezTo>
                    <a:pt x="34" y="218"/>
                    <a:pt x="70" y="233"/>
                    <a:pt x="94" y="233"/>
                  </a:cubicBezTo>
                  <a:cubicBezTo>
                    <a:pt x="119" y="233"/>
                    <a:pt x="155" y="220"/>
                    <a:pt x="174" y="188"/>
                  </a:cubicBezTo>
                  <a:cubicBezTo>
                    <a:pt x="189" y="163"/>
                    <a:pt x="189" y="105"/>
                    <a:pt x="189" y="105"/>
                  </a:cubicBezTo>
                  <a:close/>
                </a:path>
              </a:pathLst>
            </a:custGeom>
            <a:solidFill>
              <a:srgbClr val="FECE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ṣḷí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BD70723-1170-4DC4-A9FA-FA1AA2A206F1}"/>
                </a:ext>
              </a:extLst>
            </p:cNvPr>
            <p:cNvSpPr/>
            <p:nvPr/>
          </p:nvSpPr>
          <p:spPr bwMode="auto">
            <a:xfrm>
              <a:off x="5891213" y="2179638"/>
              <a:ext cx="73025" cy="171450"/>
            </a:xfrm>
            <a:custGeom>
              <a:avLst/>
              <a:gdLst>
                <a:gd name="T0" fmla="*/ 3 w 22"/>
                <a:gd name="T1" fmla="*/ 13 h 52"/>
                <a:gd name="T2" fmla="*/ 15 w 22"/>
                <a:gd name="T3" fmla="*/ 9 h 52"/>
                <a:gd name="T4" fmla="*/ 0 w 22"/>
                <a:gd name="T5" fmla="*/ 52 h 52"/>
                <a:gd name="T6" fmla="*/ 3 w 22"/>
                <a:gd name="T7" fmla="*/ 13 h 52"/>
              </a:gdLst>
              <a:ahLst/>
              <a:cxnLst>
                <a:cxn ang="0">
                  <a:pos x="T0" y="T1"/>
                </a:cxn>
                <a:cxn ang="0">
                  <a:pos x="T2" y="T3"/>
                </a:cxn>
                <a:cxn ang="0">
                  <a:pos x="T4" y="T5"/>
                </a:cxn>
                <a:cxn ang="0">
                  <a:pos x="T6" y="T7"/>
                </a:cxn>
              </a:cxnLst>
              <a:rect l="0" t="0" r="r" b="b"/>
              <a:pathLst>
                <a:path w="22" h="52">
                  <a:moveTo>
                    <a:pt x="3" y="13"/>
                  </a:moveTo>
                  <a:cubicBezTo>
                    <a:pt x="3" y="13"/>
                    <a:pt x="9" y="0"/>
                    <a:pt x="15" y="9"/>
                  </a:cubicBezTo>
                  <a:cubicBezTo>
                    <a:pt x="22" y="17"/>
                    <a:pt x="21" y="52"/>
                    <a:pt x="0" y="52"/>
                  </a:cubicBezTo>
                  <a:cubicBezTo>
                    <a:pt x="0" y="52"/>
                    <a:pt x="3" y="21"/>
                    <a:pt x="3" y="13"/>
                  </a:cubicBezTo>
                  <a:close/>
                </a:path>
              </a:pathLst>
            </a:custGeom>
            <a:solidFill>
              <a:srgbClr val="FECE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íṥ1í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A2E90AF-78B9-4059-886B-3BC148587DBC}"/>
                </a:ext>
              </a:extLst>
            </p:cNvPr>
            <p:cNvSpPr/>
            <p:nvPr/>
          </p:nvSpPr>
          <p:spPr bwMode="auto">
            <a:xfrm>
              <a:off x="5900738" y="2222500"/>
              <a:ext cx="42863" cy="88900"/>
            </a:xfrm>
            <a:custGeom>
              <a:avLst/>
              <a:gdLst>
                <a:gd name="T0" fmla="*/ 0 w 13"/>
                <a:gd name="T1" fmla="*/ 13 h 27"/>
                <a:gd name="T2" fmla="*/ 9 w 13"/>
                <a:gd name="T3" fmla="*/ 7 h 27"/>
                <a:gd name="T4" fmla="*/ 4 w 13"/>
                <a:gd name="T5" fmla="*/ 27 h 27"/>
                <a:gd name="T6" fmla="*/ 0 w 13"/>
                <a:gd name="T7" fmla="*/ 13 h 27"/>
              </a:gdLst>
              <a:ahLst/>
              <a:cxnLst>
                <a:cxn ang="0">
                  <a:pos x="T0" y="T1"/>
                </a:cxn>
                <a:cxn ang="0">
                  <a:pos x="T2" y="T3"/>
                </a:cxn>
                <a:cxn ang="0">
                  <a:pos x="T4" y="T5"/>
                </a:cxn>
                <a:cxn ang="0">
                  <a:pos x="T6" y="T7"/>
                </a:cxn>
              </a:cxnLst>
              <a:rect l="0" t="0" r="r" b="b"/>
              <a:pathLst>
                <a:path w="13" h="27">
                  <a:moveTo>
                    <a:pt x="0" y="13"/>
                  </a:moveTo>
                  <a:cubicBezTo>
                    <a:pt x="0" y="13"/>
                    <a:pt x="4" y="0"/>
                    <a:pt x="9" y="7"/>
                  </a:cubicBezTo>
                  <a:cubicBezTo>
                    <a:pt x="13" y="13"/>
                    <a:pt x="11" y="21"/>
                    <a:pt x="4" y="27"/>
                  </a:cubicBezTo>
                  <a:cubicBezTo>
                    <a:pt x="4" y="27"/>
                    <a:pt x="7" y="4"/>
                    <a:pt x="0" y="13"/>
                  </a:cubicBezTo>
                  <a:close/>
                </a:path>
              </a:pathLst>
            </a:custGeom>
            <a:solidFill>
              <a:srgbClr val="EEB8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lî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7B72085-EF24-485A-9AA0-C94728D89969}"/>
                </a:ext>
              </a:extLst>
            </p:cNvPr>
            <p:cNvSpPr/>
            <p:nvPr/>
          </p:nvSpPr>
          <p:spPr bwMode="auto">
            <a:xfrm>
              <a:off x="5229225" y="2179638"/>
              <a:ext cx="74613" cy="171450"/>
            </a:xfrm>
            <a:custGeom>
              <a:avLst/>
              <a:gdLst>
                <a:gd name="T0" fmla="*/ 19 w 23"/>
                <a:gd name="T1" fmla="*/ 13 h 52"/>
                <a:gd name="T2" fmla="*/ 6 w 23"/>
                <a:gd name="T3" fmla="*/ 9 h 52"/>
                <a:gd name="T4" fmla="*/ 23 w 23"/>
                <a:gd name="T5" fmla="*/ 52 h 52"/>
                <a:gd name="T6" fmla="*/ 19 w 23"/>
                <a:gd name="T7" fmla="*/ 13 h 52"/>
              </a:gdLst>
              <a:ahLst/>
              <a:cxnLst>
                <a:cxn ang="0">
                  <a:pos x="T0" y="T1"/>
                </a:cxn>
                <a:cxn ang="0">
                  <a:pos x="T2" y="T3"/>
                </a:cxn>
                <a:cxn ang="0">
                  <a:pos x="T4" y="T5"/>
                </a:cxn>
                <a:cxn ang="0">
                  <a:pos x="T6" y="T7"/>
                </a:cxn>
              </a:cxnLst>
              <a:rect l="0" t="0" r="r" b="b"/>
              <a:pathLst>
                <a:path w="23" h="52">
                  <a:moveTo>
                    <a:pt x="19" y="13"/>
                  </a:moveTo>
                  <a:cubicBezTo>
                    <a:pt x="19" y="13"/>
                    <a:pt x="13" y="0"/>
                    <a:pt x="6" y="9"/>
                  </a:cubicBezTo>
                  <a:cubicBezTo>
                    <a:pt x="0" y="17"/>
                    <a:pt x="2" y="52"/>
                    <a:pt x="23" y="52"/>
                  </a:cubicBezTo>
                  <a:cubicBezTo>
                    <a:pt x="23" y="52"/>
                    <a:pt x="19" y="21"/>
                    <a:pt x="19" y="13"/>
                  </a:cubicBezTo>
                  <a:close/>
                </a:path>
              </a:pathLst>
            </a:custGeom>
            <a:solidFill>
              <a:srgbClr val="FECE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şľî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CB0003C-BEED-497C-B769-ECDA7D30D3C7}"/>
                </a:ext>
              </a:extLst>
            </p:cNvPr>
            <p:cNvSpPr/>
            <p:nvPr/>
          </p:nvSpPr>
          <p:spPr bwMode="auto">
            <a:xfrm>
              <a:off x="5248275" y="2222500"/>
              <a:ext cx="42863" cy="88900"/>
            </a:xfrm>
            <a:custGeom>
              <a:avLst/>
              <a:gdLst>
                <a:gd name="T0" fmla="*/ 13 w 13"/>
                <a:gd name="T1" fmla="*/ 13 h 27"/>
                <a:gd name="T2" fmla="*/ 4 w 13"/>
                <a:gd name="T3" fmla="*/ 7 h 27"/>
                <a:gd name="T4" fmla="*/ 8 w 13"/>
                <a:gd name="T5" fmla="*/ 27 h 27"/>
                <a:gd name="T6" fmla="*/ 13 w 13"/>
                <a:gd name="T7" fmla="*/ 13 h 27"/>
              </a:gdLst>
              <a:ahLst/>
              <a:cxnLst>
                <a:cxn ang="0">
                  <a:pos x="T0" y="T1"/>
                </a:cxn>
                <a:cxn ang="0">
                  <a:pos x="T2" y="T3"/>
                </a:cxn>
                <a:cxn ang="0">
                  <a:pos x="T4" y="T5"/>
                </a:cxn>
                <a:cxn ang="0">
                  <a:pos x="T6" y="T7"/>
                </a:cxn>
              </a:cxnLst>
              <a:rect l="0" t="0" r="r" b="b"/>
              <a:pathLst>
                <a:path w="13" h="27">
                  <a:moveTo>
                    <a:pt x="13" y="13"/>
                  </a:moveTo>
                  <a:cubicBezTo>
                    <a:pt x="13" y="13"/>
                    <a:pt x="8" y="0"/>
                    <a:pt x="4" y="7"/>
                  </a:cubicBezTo>
                  <a:cubicBezTo>
                    <a:pt x="0" y="13"/>
                    <a:pt x="2" y="21"/>
                    <a:pt x="8" y="27"/>
                  </a:cubicBezTo>
                  <a:cubicBezTo>
                    <a:pt x="8" y="27"/>
                    <a:pt x="6" y="4"/>
                    <a:pt x="13" y="13"/>
                  </a:cubicBezTo>
                  <a:close/>
                </a:path>
              </a:pathLst>
            </a:custGeom>
            <a:solidFill>
              <a:srgbClr val="EEB8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ļî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723CBBC-7567-45D5-82AF-ECF8DC5C0D76}"/>
                </a:ext>
              </a:extLst>
            </p:cNvPr>
            <p:cNvSpPr/>
            <p:nvPr/>
          </p:nvSpPr>
          <p:spPr bwMode="auto">
            <a:xfrm>
              <a:off x="5564188" y="2325688"/>
              <a:ext cx="73025" cy="46038"/>
            </a:xfrm>
            <a:prstGeom prst="ellipse">
              <a:avLst/>
            </a:prstGeom>
            <a:solidFill>
              <a:srgbClr val="EEB8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ṣḻi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A19586A-3BFF-465D-B2E9-F55641E5DF10}"/>
                </a:ext>
              </a:extLst>
            </p:cNvPr>
            <p:cNvSpPr/>
            <p:nvPr/>
          </p:nvSpPr>
          <p:spPr bwMode="auto">
            <a:xfrm>
              <a:off x="5746750" y="2219325"/>
              <a:ext cx="58738" cy="79375"/>
            </a:xfrm>
            <a:prstGeom prst="ellipse">
              <a:avLst/>
            </a:prstGeom>
            <a:solidFill>
              <a:srgbClr val="6C31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ŝľi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65BBC49-E427-40A6-B5AB-C48846BC85F4}"/>
                </a:ext>
              </a:extLst>
            </p:cNvPr>
            <p:cNvSpPr/>
            <p:nvPr/>
          </p:nvSpPr>
          <p:spPr bwMode="auto">
            <a:xfrm>
              <a:off x="5407025" y="2219325"/>
              <a:ext cx="55563" cy="79375"/>
            </a:xfrm>
            <a:prstGeom prst="ellipse">
              <a:avLst/>
            </a:prstGeom>
            <a:solidFill>
              <a:srgbClr val="6C31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śļi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27F57C2-E163-4F99-B631-E410EBB3C339}"/>
                </a:ext>
              </a:extLst>
            </p:cNvPr>
            <p:cNvSpPr/>
            <p:nvPr/>
          </p:nvSpPr>
          <p:spPr bwMode="auto">
            <a:xfrm>
              <a:off x="5722938" y="2147888"/>
              <a:ext cx="106363" cy="28575"/>
            </a:xfrm>
            <a:custGeom>
              <a:avLst/>
              <a:gdLst>
                <a:gd name="T0" fmla="*/ 0 w 32"/>
                <a:gd name="T1" fmla="*/ 6 h 9"/>
                <a:gd name="T2" fmla="*/ 4 w 32"/>
                <a:gd name="T3" fmla="*/ 2 h 9"/>
                <a:gd name="T4" fmla="*/ 10 w 32"/>
                <a:gd name="T5" fmla="*/ 0 h 9"/>
                <a:gd name="T6" fmla="*/ 16 w 32"/>
                <a:gd name="T7" fmla="*/ 0 h 9"/>
                <a:gd name="T8" fmla="*/ 23 w 32"/>
                <a:gd name="T9" fmla="*/ 1 h 9"/>
                <a:gd name="T10" fmla="*/ 28 w 32"/>
                <a:gd name="T11" fmla="*/ 5 h 9"/>
                <a:gd name="T12" fmla="*/ 32 w 32"/>
                <a:gd name="T13" fmla="*/ 9 h 9"/>
                <a:gd name="T14" fmla="*/ 26 w 32"/>
                <a:gd name="T15" fmla="*/ 8 h 9"/>
                <a:gd name="T16" fmla="*/ 22 w 32"/>
                <a:gd name="T17" fmla="*/ 7 h 9"/>
                <a:gd name="T18" fmla="*/ 19 w 32"/>
                <a:gd name="T19" fmla="*/ 7 h 9"/>
                <a:gd name="T20" fmla="*/ 16 w 32"/>
                <a:gd name="T21" fmla="*/ 6 h 9"/>
                <a:gd name="T22" fmla="*/ 5 w 32"/>
                <a:gd name="T23" fmla="*/ 6 h 9"/>
                <a:gd name="T24" fmla="*/ 0 w 32"/>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9">
                  <a:moveTo>
                    <a:pt x="0" y="6"/>
                  </a:moveTo>
                  <a:cubicBezTo>
                    <a:pt x="0" y="6"/>
                    <a:pt x="1" y="4"/>
                    <a:pt x="4" y="2"/>
                  </a:cubicBezTo>
                  <a:cubicBezTo>
                    <a:pt x="6" y="1"/>
                    <a:pt x="8" y="1"/>
                    <a:pt x="10" y="0"/>
                  </a:cubicBezTo>
                  <a:cubicBezTo>
                    <a:pt x="12" y="0"/>
                    <a:pt x="14" y="0"/>
                    <a:pt x="16" y="0"/>
                  </a:cubicBezTo>
                  <a:cubicBezTo>
                    <a:pt x="19" y="0"/>
                    <a:pt x="21" y="0"/>
                    <a:pt x="23" y="1"/>
                  </a:cubicBezTo>
                  <a:cubicBezTo>
                    <a:pt x="25" y="2"/>
                    <a:pt x="27" y="3"/>
                    <a:pt x="28" y="5"/>
                  </a:cubicBezTo>
                  <a:cubicBezTo>
                    <a:pt x="31" y="7"/>
                    <a:pt x="32" y="9"/>
                    <a:pt x="32" y="9"/>
                  </a:cubicBezTo>
                  <a:cubicBezTo>
                    <a:pt x="32" y="9"/>
                    <a:pt x="29" y="9"/>
                    <a:pt x="26" y="8"/>
                  </a:cubicBezTo>
                  <a:cubicBezTo>
                    <a:pt x="25" y="8"/>
                    <a:pt x="23" y="7"/>
                    <a:pt x="22" y="7"/>
                  </a:cubicBezTo>
                  <a:cubicBezTo>
                    <a:pt x="21" y="7"/>
                    <a:pt x="20" y="7"/>
                    <a:pt x="19" y="7"/>
                  </a:cubicBezTo>
                  <a:cubicBezTo>
                    <a:pt x="18" y="6"/>
                    <a:pt x="17" y="6"/>
                    <a:pt x="16" y="6"/>
                  </a:cubicBezTo>
                  <a:cubicBezTo>
                    <a:pt x="12" y="6"/>
                    <a:pt x="8" y="6"/>
                    <a:pt x="5" y="6"/>
                  </a:cubicBezTo>
                  <a:cubicBezTo>
                    <a:pt x="2" y="6"/>
                    <a:pt x="0" y="6"/>
                    <a:pt x="0" y="6"/>
                  </a:cubicBezTo>
                  <a:close/>
                </a:path>
              </a:pathLst>
            </a:custGeom>
            <a:solidFill>
              <a:srgbClr val="84351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íṥ1î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80797F5-9D18-40C8-B4FA-3EDE189726E1}"/>
                </a:ext>
              </a:extLst>
            </p:cNvPr>
            <p:cNvSpPr/>
            <p:nvPr/>
          </p:nvSpPr>
          <p:spPr bwMode="auto">
            <a:xfrm>
              <a:off x="5373688" y="2147888"/>
              <a:ext cx="104775" cy="28575"/>
            </a:xfrm>
            <a:custGeom>
              <a:avLst/>
              <a:gdLst>
                <a:gd name="T0" fmla="*/ 32 w 32"/>
                <a:gd name="T1" fmla="*/ 6 h 9"/>
                <a:gd name="T2" fmla="*/ 27 w 32"/>
                <a:gd name="T3" fmla="*/ 2 h 9"/>
                <a:gd name="T4" fmla="*/ 21 w 32"/>
                <a:gd name="T5" fmla="*/ 0 h 9"/>
                <a:gd name="T6" fmla="*/ 15 w 32"/>
                <a:gd name="T7" fmla="*/ 0 h 9"/>
                <a:gd name="T8" fmla="*/ 8 w 32"/>
                <a:gd name="T9" fmla="*/ 1 h 9"/>
                <a:gd name="T10" fmla="*/ 3 w 32"/>
                <a:gd name="T11" fmla="*/ 5 h 9"/>
                <a:gd name="T12" fmla="*/ 0 w 32"/>
                <a:gd name="T13" fmla="*/ 9 h 9"/>
                <a:gd name="T14" fmla="*/ 5 w 32"/>
                <a:gd name="T15" fmla="*/ 8 h 9"/>
                <a:gd name="T16" fmla="*/ 10 w 32"/>
                <a:gd name="T17" fmla="*/ 7 h 9"/>
                <a:gd name="T18" fmla="*/ 12 w 32"/>
                <a:gd name="T19" fmla="*/ 7 h 9"/>
                <a:gd name="T20" fmla="*/ 15 w 32"/>
                <a:gd name="T21" fmla="*/ 6 h 9"/>
                <a:gd name="T22" fmla="*/ 26 w 32"/>
                <a:gd name="T23" fmla="*/ 6 h 9"/>
                <a:gd name="T24" fmla="*/ 32 w 32"/>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9">
                  <a:moveTo>
                    <a:pt x="32" y="6"/>
                  </a:moveTo>
                  <a:cubicBezTo>
                    <a:pt x="32" y="6"/>
                    <a:pt x="30" y="4"/>
                    <a:pt x="27" y="2"/>
                  </a:cubicBezTo>
                  <a:cubicBezTo>
                    <a:pt x="25" y="1"/>
                    <a:pt x="24" y="1"/>
                    <a:pt x="21" y="0"/>
                  </a:cubicBezTo>
                  <a:cubicBezTo>
                    <a:pt x="19" y="0"/>
                    <a:pt x="17" y="0"/>
                    <a:pt x="15" y="0"/>
                  </a:cubicBezTo>
                  <a:cubicBezTo>
                    <a:pt x="12" y="0"/>
                    <a:pt x="10" y="0"/>
                    <a:pt x="8" y="1"/>
                  </a:cubicBezTo>
                  <a:cubicBezTo>
                    <a:pt x="6" y="2"/>
                    <a:pt x="4" y="3"/>
                    <a:pt x="3" y="5"/>
                  </a:cubicBezTo>
                  <a:cubicBezTo>
                    <a:pt x="0" y="7"/>
                    <a:pt x="0" y="9"/>
                    <a:pt x="0" y="9"/>
                  </a:cubicBezTo>
                  <a:cubicBezTo>
                    <a:pt x="0" y="9"/>
                    <a:pt x="2" y="9"/>
                    <a:pt x="5" y="8"/>
                  </a:cubicBezTo>
                  <a:cubicBezTo>
                    <a:pt x="6" y="8"/>
                    <a:pt x="8" y="7"/>
                    <a:pt x="10" y="7"/>
                  </a:cubicBezTo>
                  <a:cubicBezTo>
                    <a:pt x="11" y="7"/>
                    <a:pt x="11" y="7"/>
                    <a:pt x="12" y="7"/>
                  </a:cubicBezTo>
                  <a:cubicBezTo>
                    <a:pt x="13" y="6"/>
                    <a:pt x="14" y="6"/>
                    <a:pt x="15" y="6"/>
                  </a:cubicBezTo>
                  <a:cubicBezTo>
                    <a:pt x="19" y="6"/>
                    <a:pt x="23" y="6"/>
                    <a:pt x="26" y="6"/>
                  </a:cubicBezTo>
                  <a:cubicBezTo>
                    <a:pt x="29" y="6"/>
                    <a:pt x="32" y="6"/>
                    <a:pt x="32" y="6"/>
                  </a:cubicBezTo>
                  <a:close/>
                </a:path>
              </a:pathLst>
            </a:custGeom>
            <a:solidFill>
              <a:srgbClr val="84351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ísľî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A1C123B-75E6-4D17-A12D-16905336648C}"/>
                </a:ext>
              </a:extLst>
            </p:cNvPr>
            <p:cNvSpPr/>
            <p:nvPr/>
          </p:nvSpPr>
          <p:spPr bwMode="auto">
            <a:xfrm>
              <a:off x="5551488" y="2433638"/>
              <a:ext cx="95250" cy="17463"/>
            </a:xfrm>
            <a:custGeom>
              <a:avLst/>
              <a:gdLst>
                <a:gd name="T0" fmla="*/ 4 w 29"/>
                <a:gd name="T1" fmla="*/ 5 h 5"/>
                <a:gd name="T2" fmla="*/ 26 w 29"/>
                <a:gd name="T3" fmla="*/ 5 h 5"/>
                <a:gd name="T4" fmla="*/ 26 w 29"/>
                <a:gd name="T5" fmla="*/ 0 h 5"/>
                <a:gd name="T6" fmla="*/ 4 w 29"/>
                <a:gd name="T7" fmla="*/ 0 h 5"/>
                <a:gd name="T8" fmla="*/ 4 w 29"/>
                <a:gd name="T9" fmla="*/ 5 h 5"/>
              </a:gdLst>
              <a:ahLst/>
              <a:cxnLst>
                <a:cxn ang="0">
                  <a:pos x="T0" y="T1"/>
                </a:cxn>
                <a:cxn ang="0">
                  <a:pos x="T2" y="T3"/>
                </a:cxn>
                <a:cxn ang="0">
                  <a:pos x="T4" y="T5"/>
                </a:cxn>
                <a:cxn ang="0">
                  <a:pos x="T6" y="T7"/>
                </a:cxn>
                <a:cxn ang="0">
                  <a:pos x="T8" y="T9"/>
                </a:cxn>
              </a:cxnLst>
              <a:rect l="0" t="0" r="r" b="b"/>
              <a:pathLst>
                <a:path w="29" h="5">
                  <a:moveTo>
                    <a:pt x="4" y="5"/>
                  </a:moveTo>
                  <a:cubicBezTo>
                    <a:pt x="11" y="5"/>
                    <a:pt x="19" y="5"/>
                    <a:pt x="26" y="5"/>
                  </a:cubicBezTo>
                  <a:cubicBezTo>
                    <a:pt x="29" y="5"/>
                    <a:pt x="29" y="0"/>
                    <a:pt x="26" y="0"/>
                  </a:cubicBezTo>
                  <a:cubicBezTo>
                    <a:pt x="19" y="0"/>
                    <a:pt x="11" y="0"/>
                    <a:pt x="4" y="0"/>
                  </a:cubicBezTo>
                  <a:cubicBezTo>
                    <a:pt x="0" y="0"/>
                    <a:pt x="0" y="5"/>
                    <a:pt x="4" y="5"/>
                  </a:cubicBezTo>
                  <a:close/>
                </a:path>
              </a:pathLst>
            </a:custGeom>
            <a:solidFill>
              <a:srgbClr val="EEB8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ṧlí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5424609-9CDF-4A47-A416-73DD7797F928}"/>
                </a:ext>
              </a:extLst>
            </p:cNvPr>
            <p:cNvSpPr/>
            <p:nvPr/>
          </p:nvSpPr>
          <p:spPr bwMode="auto">
            <a:xfrm>
              <a:off x="5997575" y="2825750"/>
              <a:ext cx="939800" cy="530225"/>
            </a:xfrm>
            <a:custGeom>
              <a:avLst/>
              <a:gdLst>
                <a:gd name="T0" fmla="*/ 6 w 285"/>
                <a:gd name="T1" fmla="*/ 38 h 161"/>
                <a:gd name="T2" fmla="*/ 51 w 285"/>
                <a:gd name="T3" fmla="*/ 105 h 161"/>
                <a:gd name="T4" fmla="*/ 258 w 285"/>
                <a:gd name="T5" fmla="*/ 156 h 161"/>
                <a:gd name="T6" fmla="*/ 258 w 285"/>
                <a:gd name="T7" fmla="*/ 114 h 161"/>
                <a:gd name="T8" fmla="*/ 81 w 285"/>
                <a:gd name="T9" fmla="*/ 75 h 161"/>
                <a:gd name="T10" fmla="*/ 52 w 285"/>
                <a:gd name="T11" fmla="*/ 41 h 161"/>
                <a:gd name="T12" fmla="*/ 49 w 285"/>
                <a:gd name="T13" fmla="*/ 34 h 161"/>
                <a:gd name="T14" fmla="*/ 49 w 285"/>
                <a:gd name="T15" fmla="*/ 35 h 161"/>
                <a:gd name="T16" fmla="*/ 48 w 285"/>
                <a:gd name="T17" fmla="*/ 32 h 161"/>
                <a:gd name="T18" fmla="*/ 47 w 285"/>
                <a:gd name="T19" fmla="*/ 27 h 161"/>
                <a:gd name="T20" fmla="*/ 6 w 285"/>
                <a:gd name="T21" fmla="*/ 3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5" h="161">
                  <a:moveTo>
                    <a:pt x="6" y="38"/>
                  </a:moveTo>
                  <a:cubicBezTo>
                    <a:pt x="12" y="64"/>
                    <a:pt x="31" y="88"/>
                    <a:pt x="51" y="105"/>
                  </a:cubicBezTo>
                  <a:cubicBezTo>
                    <a:pt x="107" y="153"/>
                    <a:pt x="187" y="161"/>
                    <a:pt x="258" y="156"/>
                  </a:cubicBezTo>
                  <a:cubicBezTo>
                    <a:pt x="285" y="154"/>
                    <a:pt x="285" y="112"/>
                    <a:pt x="258" y="114"/>
                  </a:cubicBezTo>
                  <a:cubicBezTo>
                    <a:pt x="199" y="119"/>
                    <a:pt x="128" y="115"/>
                    <a:pt x="81" y="75"/>
                  </a:cubicBezTo>
                  <a:cubicBezTo>
                    <a:pt x="67" y="63"/>
                    <a:pt x="60" y="55"/>
                    <a:pt x="52" y="41"/>
                  </a:cubicBezTo>
                  <a:cubicBezTo>
                    <a:pt x="51" y="38"/>
                    <a:pt x="50" y="36"/>
                    <a:pt x="49" y="34"/>
                  </a:cubicBezTo>
                  <a:cubicBezTo>
                    <a:pt x="47" y="30"/>
                    <a:pt x="51" y="39"/>
                    <a:pt x="49" y="35"/>
                  </a:cubicBezTo>
                  <a:cubicBezTo>
                    <a:pt x="49" y="34"/>
                    <a:pt x="48" y="33"/>
                    <a:pt x="48" y="32"/>
                  </a:cubicBezTo>
                  <a:cubicBezTo>
                    <a:pt x="48" y="30"/>
                    <a:pt x="47" y="28"/>
                    <a:pt x="47" y="27"/>
                  </a:cubicBezTo>
                  <a:cubicBezTo>
                    <a:pt x="40" y="0"/>
                    <a:pt x="0" y="12"/>
                    <a:pt x="6" y="38"/>
                  </a:cubicBezTo>
                  <a:close/>
                </a:path>
              </a:pathLst>
            </a:custGeom>
            <a:solidFill>
              <a:srgbClr val="FECE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šḷí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B53D402-4868-492A-81F4-A9C4581E84EB}"/>
                </a:ext>
              </a:extLst>
            </p:cNvPr>
            <p:cNvSpPr/>
            <p:nvPr/>
          </p:nvSpPr>
          <p:spPr bwMode="auto">
            <a:xfrm>
              <a:off x="5186363" y="2654300"/>
              <a:ext cx="830263" cy="1074738"/>
            </a:xfrm>
            <a:custGeom>
              <a:avLst/>
              <a:gdLst>
                <a:gd name="T0" fmla="*/ 173 w 252"/>
                <a:gd name="T1" fmla="*/ 0 h 326"/>
                <a:gd name="T2" fmla="*/ 126 w 252"/>
                <a:gd name="T3" fmla="*/ 32 h 326"/>
                <a:gd name="T4" fmla="*/ 126 w 252"/>
                <a:gd name="T5" fmla="*/ 32 h 326"/>
                <a:gd name="T6" fmla="*/ 126 w 252"/>
                <a:gd name="T7" fmla="*/ 32 h 326"/>
                <a:gd name="T8" fmla="*/ 126 w 252"/>
                <a:gd name="T9" fmla="*/ 32 h 326"/>
                <a:gd name="T10" fmla="*/ 126 w 252"/>
                <a:gd name="T11" fmla="*/ 32 h 326"/>
                <a:gd name="T12" fmla="*/ 125 w 252"/>
                <a:gd name="T13" fmla="*/ 32 h 326"/>
                <a:gd name="T14" fmla="*/ 125 w 252"/>
                <a:gd name="T15" fmla="*/ 32 h 326"/>
                <a:gd name="T16" fmla="*/ 79 w 252"/>
                <a:gd name="T17" fmla="*/ 0 h 326"/>
                <a:gd name="T18" fmla="*/ 0 w 252"/>
                <a:gd name="T19" fmla="*/ 16 h 326"/>
                <a:gd name="T20" fmla="*/ 6 w 252"/>
                <a:gd name="T21" fmla="*/ 326 h 326"/>
                <a:gd name="T22" fmla="*/ 245 w 252"/>
                <a:gd name="T23" fmla="*/ 326 h 326"/>
                <a:gd name="T24" fmla="*/ 252 w 252"/>
                <a:gd name="T25" fmla="*/ 16 h 326"/>
                <a:gd name="T26" fmla="*/ 173 w 252"/>
                <a:gd name="T2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2" h="326">
                  <a:moveTo>
                    <a:pt x="173" y="0"/>
                  </a:moveTo>
                  <a:cubicBezTo>
                    <a:pt x="166" y="31"/>
                    <a:pt x="129" y="32"/>
                    <a:pt x="126" y="32"/>
                  </a:cubicBezTo>
                  <a:cubicBezTo>
                    <a:pt x="126" y="32"/>
                    <a:pt x="126" y="32"/>
                    <a:pt x="126" y="32"/>
                  </a:cubicBezTo>
                  <a:cubicBezTo>
                    <a:pt x="126" y="32"/>
                    <a:pt x="126" y="32"/>
                    <a:pt x="126" y="32"/>
                  </a:cubicBezTo>
                  <a:cubicBezTo>
                    <a:pt x="126" y="32"/>
                    <a:pt x="126" y="32"/>
                    <a:pt x="126" y="32"/>
                  </a:cubicBezTo>
                  <a:cubicBezTo>
                    <a:pt x="126" y="32"/>
                    <a:pt x="126" y="32"/>
                    <a:pt x="126" y="32"/>
                  </a:cubicBezTo>
                  <a:cubicBezTo>
                    <a:pt x="126" y="32"/>
                    <a:pt x="125" y="32"/>
                    <a:pt x="125" y="32"/>
                  </a:cubicBezTo>
                  <a:cubicBezTo>
                    <a:pt x="125" y="32"/>
                    <a:pt x="125" y="32"/>
                    <a:pt x="125" y="32"/>
                  </a:cubicBezTo>
                  <a:cubicBezTo>
                    <a:pt x="122" y="32"/>
                    <a:pt x="87" y="31"/>
                    <a:pt x="79" y="0"/>
                  </a:cubicBezTo>
                  <a:cubicBezTo>
                    <a:pt x="0" y="16"/>
                    <a:pt x="0" y="16"/>
                    <a:pt x="0" y="16"/>
                  </a:cubicBezTo>
                  <a:cubicBezTo>
                    <a:pt x="6" y="326"/>
                    <a:pt x="6" y="326"/>
                    <a:pt x="6" y="326"/>
                  </a:cubicBezTo>
                  <a:cubicBezTo>
                    <a:pt x="245" y="326"/>
                    <a:pt x="245" y="326"/>
                    <a:pt x="245" y="326"/>
                  </a:cubicBezTo>
                  <a:cubicBezTo>
                    <a:pt x="252" y="16"/>
                    <a:pt x="252" y="16"/>
                    <a:pt x="252" y="16"/>
                  </a:cubicBezTo>
                  <a:lnTo>
                    <a:pt x="173" y="0"/>
                  </a:lnTo>
                  <a:close/>
                </a:path>
              </a:pathLst>
            </a:custGeom>
            <a:solidFill>
              <a:srgbClr val="7FAE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ślî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1828655-1ADD-4EE3-9B12-1A4751BAE99D}"/>
                </a:ext>
              </a:extLst>
            </p:cNvPr>
            <p:cNvSpPr/>
            <p:nvPr/>
          </p:nvSpPr>
          <p:spPr bwMode="auto">
            <a:xfrm>
              <a:off x="4987925" y="5448300"/>
              <a:ext cx="404813" cy="155575"/>
            </a:xfrm>
            <a:custGeom>
              <a:avLst/>
              <a:gdLst>
                <a:gd name="T0" fmla="*/ 115 w 123"/>
                <a:gd name="T1" fmla="*/ 0 h 47"/>
                <a:gd name="T2" fmla="*/ 59 w 123"/>
                <a:gd name="T3" fmla="*/ 0 h 47"/>
                <a:gd name="T4" fmla="*/ 0 w 123"/>
                <a:gd name="T5" fmla="*/ 42 h 47"/>
                <a:gd name="T6" fmla="*/ 0 w 123"/>
                <a:gd name="T7" fmla="*/ 47 h 47"/>
                <a:gd name="T8" fmla="*/ 119 w 123"/>
                <a:gd name="T9" fmla="*/ 47 h 47"/>
                <a:gd name="T10" fmla="*/ 115 w 123"/>
                <a:gd name="T11" fmla="*/ 0 h 47"/>
              </a:gdLst>
              <a:ahLst/>
              <a:cxnLst>
                <a:cxn ang="0">
                  <a:pos x="T0" y="T1"/>
                </a:cxn>
                <a:cxn ang="0">
                  <a:pos x="T2" y="T3"/>
                </a:cxn>
                <a:cxn ang="0">
                  <a:pos x="T4" y="T5"/>
                </a:cxn>
                <a:cxn ang="0">
                  <a:pos x="T6" y="T7"/>
                </a:cxn>
                <a:cxn ang="0">
                  <a:pos x="T8" y="T9"/>
                </a:cxn>
                <a:cxn ang="0">
                  <a:pos x="T10" y="T11"/>
                </a:cxn>
              </a:cxnLst>
              <a:rect l="0" t="0" r="r" b="b"/>
              <a:pathLst>
                <a:path w="123" h="47">
                  <a:moveTo>
                    <a:pt x="115" y="0"/>
                  </a:moveTo>
                  <a:cubicBezTo>
                    <a:pt x="59" y="0"/>
                    <a:pt x="59" y="0"/>
                    <a:pt x="59" y="0"/>
                  </a:cubicBezTo>
                  <a:cubicBezTo>
                    <a:pt x="59" y="0"/>
                    <a:pt x="6" y="30"/>
                    <a:pt x="0" y="42"/>
                  </a:cubicBezTo>
                  <a:cubicBezTo>
                    <a:pt x="0" y="47"/>
                    <a:pt x="0" y="47"/>
                    <a:pt x="0" y="47"/>
                  </a:cubicBezTo>
                  <a:cubicBezTo>
                    <a:pt x="119" y="47"/>
                    <a:pt x="119" y="47"/>
                    <a:pt x="119" y="47"/>
                  </a:cubicBezTo>
                  <a:cubicBezTo>
                    <a:pt x="119" y="47"/>
                    <a:pt x="123" y="12"/>
                    <a:pt x="115" y="0"/>
                  </a:cubicBezTo>
                  <a:close/>
                </a:path>
              </a:pathLst>
            </a:custGeom>
            <a:solidFill>
              <a:srgbClr val="7FAE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ṥľi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71D544B-307D-4C89-ACD7-7CE4B34EACC7}"/>
                </a:ext>
              </a:extLst>
            </p:cNvPr>
            <p:cNvSpPr/>
            <p:nvPr/>
          </p:nvSpPr>
          <p:spPr bwMode="auto">
            <a:xfrm>
              <a:off x="4987925" y="5603875"/>
              <a:ext cx="392113" cy="25400"/>
            </a:xfrm>
            <a:prstGeom prst="rect">
              <a:avLst/>
            </a:prstGeom>
            <a:solidFill>
              <a:srgbClr val="3765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 name="îṩļï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78326A5-1E82-4AB6-92AB-84785E467880}"/>
                </a:ext>
              </a:extLst>
            </p:cNvPr>
            <p:cNvSpPr/>
            <p:nvPr/>
          </p:nvSpPr>
          <p:spPr bwMode="auto">
            <a:xfrm>
              <a:off x="5795963" y="5448300"/>
              <a:ext cx="404813" cy="155575"/>
            </a:xfrm>
            <a:custGeom>
              <a:avLst/>
              <a:gdLst>
                <a:gd name="T0" fmla="*/ 8 w 123"/>
                <a:gd name="T1" fmla="*/ 0 h 47"/>
                <a:gd name="T2" fmla="*/ 64 w 123"/>
                <a:gd name="T3" fmla="*/ 0 h 47"/>
                <a:gd name="T4" fmla="*/ 123 w 123"/>
                <a:gd name="T5" fmla="*/ 42 h 47"/>
                <a:gd name="T6" fmla="*/ 123 w 123"/>
                <a:gd name="T7" fmla="*/ 47 h 47"/>
                <a:gd name="T8" fmla="*/ 4 w 123"/>
                <a:gd name="T9" fmla="*/ 47 h 47"/>
                <a:gd name="T10" fmla="*/ 8 w 123"/>
                <a:gd name="T11" fmla="*/ 0 h 47"/>
              </a:gdLst>
              <a:ahLst/>
              <a:cxnLst>
                <a:cxn ang="0">
                  <a:pos x="T0" y="T1"/>
                </a:cxn>
                <a:cxn ang="0">
                  <a:pos x="T2" y="T3"/>
                </a:cxn>
                <a:cxn ang="0">
                  <a:pos x="T4" y="T5"/>
                </a:cxn>
                <a:cxn ang="0">
                  <a:pos x="T6" y="T7"/>
                </a:cxn>
                <a:cxn ang="0">
                  <a:pos x="T8" y="T9"/>
                </a:cxn>
                <a:cxn ang="0">
                  <a:pos x="T10" y="T11"/>
                </a:cxn>
              </a:cxnLst>
              <a:rect l="0" t="0" r="r" b="b"/>
              <a:pathLst>
                <a:path w="123" h="47">
                  <a:moveTo>
                    <a:pt x="8" y="0"/>
                  </a:moveTo>
                  <a:cubicBezTo>
                    <a:pt x="64" y="0"/>
                    <a:pt x="64" y="0"/>
                    <a:pt x="64" y="0"/>
                  </a:cubicBezTo>
                  <a:cubicBezTo>
                    <a:pt x="64" y="0"/>
                    <a:pt x="117" y="30"/>
                    <a:pt x="123" y="42"/>
                  </a:cubicBezTo>
                  <a:cubicBezTo>
                    <a:pt x="123" y="47"/>
                    <a:pt x="123" y="47"/>
                    <a:pt x="123" y="47"/>
                  </a:cubicBezTo>
                  <a:cubicBezTo>
                    <a:pt x="4" y="47"/>
                    <a:pt x="4" y="47"/>
                    <a:pt x="4" y="47"/>
                  </a:cubicBezTo>
                  <a:cubicBezTo>
                    <a:pt x="4" y="47"/>
                    <a:pt x="0" y="12"/>
                    <a:pt x="8" y="0"/>
                  </a:cubicBezTo>
                  <a:close/>
                </a:path>
              </a:pathLst>
            </a:custGeom>
            <a:solidFill>
              <a:srgbClr val="7FAE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Sḻï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83CB784-F22B-4D4C-ADBB-12F8B43CAC9D}"/>
                </a:ext>
              </a:extLst>
            </p:cNvPr>
            <p:cNvSpPr/>
            <p:nvPr/>
          </p:nvSpPr>
          <p:spPr bwMode="auto">
            <a:xfrm>
              <a:off x="5808663" y="5603875"/>
              <a:ext cx="392113" cy="25400"/>
            </a:xfrm>
            <a:prstGeom prst="rect">
              <a:avLst/>
            </a:prstGeom>
            <a:solidFill>
              <a:srgbClr val="3765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 name="îṥ1ï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A9F80CD-4DCF-4D43-9285-28FCAAB3F846}"/>
                </a:ext>
              </a:extLst>
            </p:cNvPr>
            <p:cNvSpPr/>
            <p:nvPr/>
          </p:nvSpPr>
          <p:spPr bwMode="auto">
            <a:xfrm>
              <a:off x="5153025" y="3729038"/>
              <a:ext cx="887413" cy="1733550"/>
            </a:xfrm>
            <a:custGeom>
              <a:avLst/>
              <a:gdLst>
                <a:gd name="T0" fmla="*/ 255 w 269"/>
                <a:gd name="T1" fmla="*/ 0 h 526"/>
                <a:gd name="T2" fmla="*/ 136 w 269"/>
                <a:gd name="T3" fmla="*/ 0 h 526"/>
                <a:gd name="T4" fmla="*/ 133 w 269"/>
                <a:gd name="T5" fmla="*/ 0 h 526"/>
                <a:gd name="T6" fmla="*/ 15 w 269"/>
                <a:gd name="T7" fmla="*/ 0 h 526"/>
                <a:gd name="T8" fmla="*/ 0 w 269"/>
                <a:gd name="T9" fmla="*/ 526 h 526"/>
                <a:gd name="T10" fmla="*/ 72 w 269"/>
                <a:gd name="T11" fmla="*/ 526 h 526"/>
                <a:gd name="T12" fmla="*/ 134 w 269"/>
                <a:gd name="T13" fmla="*/ 79 h 526"/>
                <a:gd name="T14" fmla="*/ 197 w 269"/>
                <a:gd name="T15" fmla="*/ 526 h 526"/>
                <a:gd name="T16" fmla="*/ 269 w 269"/>
                <a:gd name="T17" fmla="*/ 526 h 526"/>
                <a:gd name="T18" fmla="*/ 255 w 269"/>
                <a:gd name="T19"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 h="526">
                  <a:moveTo>
                    <a:pt x="255" y="0"/>
                  </a:moveTo>
                  <a:cubicBezTo>
                    <a:pt x="136" y="0"/>
                    <a:pt x="136" y="0"/>
                    <a:pt x="136" y="0"/>
                  </a:cubicBezTo>
                  <a:cubicBezTo>
                    <a:pt x="133" y="0"/>
                    <a:pt x="133" y="0"/>
                    <a:pt x="133" y="0"/>
                  </a:cubicBezTo>
                  <a:cubicBezTo>
                    <a:pt x="15" y="0"/>
                    <a:pt x="15" y="0"/>
                    <a:pt x="15" y="0"/>
                  </a:cubicBezTo>
                  <a:cubicBezTo>
                    <a:pt x="0" y="526"/>
                    <a:pt x="0" y="526"/>
                    <a:pt x="0" y="526"/>
                  </a:cubicBezTo>
                  <a:cubicBezTo>
                    <a:pt x="72" y="526"/>
                    <a:pt x="72" y="526"/>
                    <a:pt x="72" y="526"/>
                  </a:cubicBezTo>
                  <a:cubicBezTo>
                    <a:pt x="72" y="526"/>
                    <a:pt x="92" y="89"/>
                    <a:pt x="134" y="79"/>
                  </a:cubicBezTo>
                  <a:cubicBezTo>
                    <a:pt x="176" y="89"/>
                    <a:pt x="197" y="526"/>
                    <a:pt x="197" y="526"/>
                  </a:cubicBezTo>
                  <a:cubicBezTo>
                    <a:pt x="269" y="526"/>
                    <a:pt x="269" y="526"/>
                    <a:pt x="269" y="526"/>
                  </a:cubicBezTo>
                  <a:lnTo>
                    <a:pt x="255" y="0"/>
                  </a:lnTo>
                  <a:close/>
                </a:path>
              </a:pathLst>
            </a:custGeom>
            <a:solidFill>
              <a:srgbClr val="2426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Sļïḋ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E4C82DA-56FA-4C89-9AA6-0D51C56E3A48}"/>
                </a:ext>
              </a:extLst>
            </p:cNvPr>
            <p:cNvSpPr/>
            <p:nvPr/>
          </p:nvSpPr>
          <p:spPr bwMode="auto">
            <a:xfrm>
              <a:off x="5994400" y="2706688"/>
              <a:ext cx="711200" cy="709613"/>
            </a:xfrm>
            <a:custGeom>
              <a:avLst/>
              <a:gdLst>
                <a:gd name="T0" fmla="*/ 7 w 216"/>
                <a:gd name="T1" fmla="*/ 0 h 215"/>
                <a:gd name="T2" fmla="*/ 68 w 216"/>
                <a:gd name="T3" fmla="*/ 55 h 215"/>
                <a:gd name="T4" fmla="*/ 216 w 216"/>
                <a:gd name="T5" fmla="*/ 134 h 215"/>
                <a:gd name="T6" fmla="*/ 204 w 216"/>
                <a:gd name="T7" fmla="*/ 211 h 215"/>
                <a:gd name="T8" fmla="*/ 210 w 216"/>
                <a:gd name="T9" fmla="*/ 207 h 215"/>
                <a:gd name="T10" fmla="*/ 0 w 216"/>
                <a:gd name="T11" fmla="*/ 94 h 215"/>
                <a:gd name="T12" fmla="*/ 7 w 216"/>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216" h="215">
                  <a:moveTo>
                    <a:pt x="7" y="0"/>
                  </a:moveTo>
                  <a:cubicBezTo>
                    <a:pt x="7" y="0"/>
                    <a:pt x="46" y="16"/>
                    <a:pt x="68" y="55"/>
                  </a:cubicBezTo>
                  <a:cubicBezTo>
                    <a:pt x="90" y="93"/>
                    <a:pt x="161" y="138"/>
                    <a:pt x="216" y="134"/>
                  </a:cubicBezTo>
                  <a:cubicBezTo>
                    <a:pt x="216" y="134"/>
                    <a:pt x="210" y="207"/>
                    <a:pt x="204" y="211"/>
                  </a:cubicBezTo>
                  <a:cubicBezTo>
                    <a:pt x="199" y="215"/>
                    <a:pt x="210" y="207"/>
                    <a:pt x="210" y="207"/>
                  </a:cubicBezTo>
                  <a:cubicBezTo>
                    <a:pt x="210" y="207"/>
                    <a:pt x="61" y="203"/>
                    <a:pt x="0" y="94"/>
                  </a:cubicBezTo>
                  <a:lnTo>
                    <a:pt x="7" y="0"/>
                  </a:lnTo>
                  <a:close/>
                </a:path>
              </a:pathLst>
            </a:custGeom>
            <a:solidFill>
              <a:srgbClr val="7FAE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ṣļí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56F2ECB-7B91-45BF-AE6D-031F2C4F6AAE}"/>
                </a:ext>
              </a:extLst>
            </p:cNvPr>
            <p:cNvSpPr/>
            <p:nvPr/>
          </p:nvSpPr>
          <p:spPr bwMode="auto">
            <a:xfrm>
              <a:off x="6102350" y="984250"/>
              <a:ext cx="1319213" cy="2270125"/>
            </a:xfrm>
            <a:custGeom>
              <a:avLst/>
              <a:gdLst>
                <a:gd name="T0" fmla="*/ 241 w 400"/>
                <a:gd name="T1" fmla="*/ 407 h 689"/>
                <a:gd name="T2" fmla="*/ 241 w 400"/>
                <a:gd name="T3" fmla="*/ 472 h 689"/>
                <a:gd name="T4" fmla="*/ 192 w 400"/>
                <a:gd name="T5" fmla="*/ 520 h 689"/>
                <a:gd name="T6" fmla="*/ 144 w 400"/>
                <a:gd name="T7" fmla="*/ 472 h 689"/>
                <a:gd name="T8" fmla="*/ 144 w 400"/>
                <a:gd name="T9" fmla="*/ 369 h 689"/>
                <a:gd name="T10" fmla="*/ 145 w 400"/>
                <a:gd name="T11" fmla="*/ 367 h 689"/>
                <a:gd name="T12" fmla="*/ 144 w 400"/>
                <a:gd name="T13" fmla="*/ 365 h 689"/>
                <a:gd name="T14" fmla="*/ 192 w 400"/>
                <a:gd name="T15" fmla="*/ 317 h 689"/>
                <a:gd name="T16" fmla="*/ 305 w 400"/>
                <a:gd name="T17" fmla="*/ 207 h 689"/>
                <a:gd name="T18" fmla="*/ 192 w 400"/>
                <a:gd name="T19" fmla="*/ 96 h 689"/>
                <a:gd name="T20" fmla="*/ 98 w 400"/>
                <a:gd name="T21" fmla="*/ 150 h 689"/>
                <a:gd name="T22" fmla="*/ 31 w 400"/>
                <a:gd name="T23" fmla="*/ 168 h 689"/>
                <a:gd name="T24" fmla="*/ 14 w 400"/>
                <a:gd name="T25" fmla="*/ 102 h 689"/>
                <a:gd name="T26" fmla="*/ 192 w 400"/>
                <a:gd name="T27" fmla="*/ 0 h 689"/>
                <a:gd name="T28" fmla="*/ 400 w 400"/>
                <a:gd name="T29" fmla="*/ 207 h 689"/>
                <a:gd name="T30" fmla="*/ 241 w 400"/>
                <a:gd name="T31" fmla="*/ 407 h 689"/>
                <a:gd name="T32" fmla="*/ 241 w 400"/>
                <a:gd name="T33" fmla="*/ 623 h 689"/>
                <a:gd name="T34" fmla="*/ 241 w 400"/>
                <a:gd name="T35" fmla="*/ 641 h 689"/>
                <a:gd name="T36" fmla="*/ 192 w 400"/>
                <a:gd name="T37" fmla="*/ 689 h 689"/>
                <a:gd name="T38" fmla="*/ 144 w 400"/>
                <a:gd name="T39" fmla="*/ 641 h 689"/>
                <a:gd name="T40" fmla="*/ 144 w 400"/>
                <a:gd name="T41" fmla="*/ 623 h 689"/>
                <a:gd name="T42" fmla="*/ 192 w 400"/>
                <a:gd name="T43" fmla="*/ 575 h 689"/>
                <a:gd name="T44" fmla="*/ 241 w 400"/>
                <a:gd name="T45" fmla="*/ 623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689">
                  <a:moveTo>
                    <a:pt x="241" y="407"/>
                  </a:moveTo>
                  <a:cubicBezTo>
                    <a:pt x="241" y="472"/>
                    <a:pt x="241" y="472"/>
                    <a:pt x="241" y="472"/>
                  </a:cubicBezTo>
                  <a:cubicBezTo>
                    <a:pt x="241" y="499"/>
                    <a:pt x="220" y="520"/>
                    <a:pt x="192" y="520"/>
                  </a:cubicBezTo>
                  <a:cubicBezTo>
                    <a:pt x="167" y="520"/>
                    <a:pt x="144" y="499"/>
                    <a:pt x="144" y="472"/>
                  </a:cubicBezTo>
                  <a:cubicBezTo>
                    <a:pt x="144" y="369"/>
                    <a:pt x="144" y="369"/>
                    <a:pt x="144" y="369"/>
                  </a:cubicBezTo>
                  <a:cubicBezTo>
                    <a:pt x="144" y="368"/>
                    <a:pt x="145" y="368"/>
                    <a:pt x="145" y="367"/>
                  </a:cubicBezTo>
                  <a:cubicBezTo>
                    <a:pt x="144" y="366"/>
                    <a:pt x="144" y="366"/>
                    <a:pt x="144" y="365"/>
                  </a:cubicBezTo>
                  <a:cubicBezTo>
                    <a:pt x="144" y="340"/>
                    <a:pt x="167" y="317"/>
                    <a:pt x="192" y="317"/>
                  </a:cubicBezTo>
                  <a:cubicBezTo>
                    <a:pt x="254" y="317"/>
                    <a:pt x="305" y="268"/>
                    <a:pt x="305" y="207"/>
                  </a:cubicBezTo>
                  <a:cubicBezTo>
                    <a:pt x="305" y="144"/>
                    <a:pt x="254" y="96"/>
                    <a:pt x="192" y="96"/>
                  </a:cubicBezTo>
                  <a:cubicBezTo>
                    <a:pt x="152" y="96"/>
                    <a:pt x="116" y="118"/>
                    <a:pt x="98" y="150"/>
                  </a:cubicBezTo>
                  <a:cubicBezTo>
                    <a:pt x="84" y="174"/>
                    <a:pt x="54" y="182"/>
                    <a:pt x="31" y="168"/>
                  </a:cubicBezTo>
                  <a:cubicBezTo>
                    <a:pt x="8" y="154"/>
                    <a:pt x="0" y="126"/>
                    <a:pt x="14" y="102"/>
                  </a:cubicBezTo>
                  <a:cubicBezTo>
                    <a:pt x="49" y="41"/>
                    <a:pt x="116" y="0"/>
                    <a:pt x="192" y="0"/>
                  </a:cubicBezTo>
                  <a:cubicBezTo>
                    <a:pt x="307" y="0"/>
                    <a:pt x="400" y="92"/>
                    <a:pt x="400" y="207"/>
                  </a:cubicBezTo>
                  <a:cubicBezTo>
                    <a:pt x="400" y="304"/>
                    <a:pt x="332" y="386"/>
                    <a:pt x="241" y="407"/>
                  </a:cubicBezTo>
                  <a:close/>
                  <a:moveTo>
                    <a:pt x="241" y="623"/>
                  </a:moveTo>
                  <a:cubicBezTo>
                    <a:pt x="241" y="641"/>
                    <a:pt x="241" y="641"/>
                    <a:pt x="241" y="641"/>
                  </a:cubicBezTo>
                  <a:cubicBezTo>
                    <a:pt x="241" y="669"/>
                    <a:pt x="220" y="689"/>
                    <a:pt x="192" y="689"/>
                  </a:cubicBezTo>
                  <a:cubicBezTo>
                    <a:pt x="167" y="689"/>
                    <a:pt x="144" y="669"/>
                    <a:pt x="144" y="641"/>
                  </a:cubicBezTo>
                  <a:cubicBezTo>
                    <a:pt x="144" y="623"/>
                    <a:pt x="144" y="623"/>
                    <a:pt x="144" y="623"/>
                  </a:cubicBezTo>
                  <a:cubicBezTo>
                    <a:pt x="144" y="597"/>
                    <a:pt x="167" y="575"/>
                    <a:pt x="192" y="575"/>
                  </a:cubicBezTo>
                  <a:cubicBezTo>
                    <a:pt x="220" y="575"/>
                    <a:pt x="241" y="597"/>
                    <a:pt x="241" y="623"/>
                  </a:cubicBezTo>
                  <a:close/>
                </a:path>
              </a:pathLst>
            </a:custGeom>
            <a:solidFill>
              <a:srgbClr val="F4B5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iṥļí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8FACC9A-5545-4F46-BA16-2691DAFC71D7}"/>
                </a:ext>
              </a:extLst>
            </p:cNvPr>
            <p:cNvSpPr/>
            <p:nvPr/>
          </p:nvSpPr>
          <p:spPr bwMode="auto">
            <a:xfrm>
              <a:off x="6016625" y="984250"/>
              <a:ext cx="1319213" cy="2270125"/>
            </a:xfrm>
            <a:custGeom>
              <a:avLst/>
              <a:gdLst>
                <a:gd name="T0" fmla="*/ 240 w 400"/>
                <a:gd name="T1" fmla="*/ 407 h 689"/>
                <a:gd name="T2" fmla="*/ 240 w 400"/>
                <a:gd name="T3" fmla="*/ 472 h 689"/>
                <a:gd name="T4" fmla="*/ 192 w 400"/>
                <a:gd name="T5" fmla="*/ 520 h 689"/>
                <a:gd name="T6" fmla="*/ 144 w 400"/>
                <a:gd name="T7" fmla="*/ 472 h 689"/>
                <a:gd name="T8" fmla="*/ 144 w 400"/>
                <a:gd name="T9" fmla="*/ 369 h 689"/>
                <a:gd name="T10" fmla="*/ 145 w 400"/>
                <a:gd name="T11" fmla="*/ 367 h 689"/>
                <a:gd name="T12" fmla="*/ 144 w 400"/>
                <a:gd name="T13" fmla="*/ 365 h 689"/>
                <a:gd name="T14" fmla="*/ 192 w 400"/>
                <a:gd name="T15" fmla="*/ 317 h 689"/>
                <a:gd name="T16" fmla="*/ 304 w 400"/>
                <a:gd name="T17" fmla="*/ 207 h 689"/>
                <a:gd name="T18" fmla="*/ 192 w 400"/>
                <a:gd name="T19" fmla="*/ 96 h 689"/>
                <a:gd name="T20" fmla="*/ 97 w 400"/>
                <a:gd name="T21" fmla="*/ 150 h 689"/>
                <a:gd name="T22" fmla="*/ 30 w 400"/>
                <a:gd name="T23" fmla="*/ 168 h 689"/>
                <a:gd name="T24" fmla="*/ 14 w 400"/>
                <a:gd name="T25" fmla="*/ 102 h 689"/>
                <a:gd name="T26" fmla="*/ 192 w 400"/>
                <a:gd name="T27" fmla="*/ 0 h 689"/>
                <a:gd name="T28" fmla="*/ 400 w 400"/>
                <a:gd name="T29" fmla="*/ 207 h 689"/>
                <a:gd name="T30" fmla="*/ 240 w 400"/>
                <a:gd name="T31" fmla="*/ 407 h 689"/>
                <a:gd name="T32" fmla="*/ 240 w 400"/>
                <a:gd name="T33" fmla="*/ 623 h 689"/>
                <a:gd name="T34" fmla="*/ 240 w 400"/>
                <a:gd name="T35" fmla="*/ 641 h 689"/>
                <a:gd name="T36" fmla="*/ 192 w 400"/>
                <a:gd name="T37" fmla="*/ 689 h 689"/>
                <a:gd name="T38" fmla="*/ 144 w 400"/>
                <a:gd name="T39" fmla="*/ 641 h 689"/>
                <a:gd name="T40" fmla="*/ 144 w 400"/>
                <a:gd name="T41" fmla="*/ 623 h 689"/>
                <a:gd name="T42" fmla="*/ 192 w 400"/>
                <a:gd name="T43" fmla="*/ 575 h 689"/>
                <a:gd name="T44" fmla="*/ 240 w 400"/>
                <a:gd name="T45" fmla="*/ 623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689">
                  <a:moveTo>
                    <a:pt x="240" y="407"/>
                  </a:moveTo>
                  <a:cubicBezTo>
                    <a:pt x="240" y="472"/>
                    <a:pt x="240" y="472"/>
                    <a:pt x="240" y="472"/>
                  </a:cubicBezTo>
                  <a:cubicBezTo>
                    <a:pt x="240" y="499"/>
                    <a:pt x="220" y="520"/>
                    <a:pt x="192" y="520"/>
                  </a:cubicBezTo>
                  <a:cubicBezTo>
                    <a:pt x="166" y="520"/>
                    <a:pt x="144" y="499"/>
                    <a:pt x="144" y="472"/>
                  </a:cubicBezTo>
                  <a:cubicBezTo>
                    <a:pt x="144" y="369"/>
                    <a:pt x="144" y="369"/>
                    <a:pt x="144" y="369"/>
                  </a:cubicBezTo>
                  <a:cubicBezTo>
                    <a:pt x="144" y="368"/>
                    <a:pt x="145" y="368"/>
                    <a:pt x="145" y="367"/>
                  </a:cubicBezTo>
                  <a:cubicBezTo>
                    <a:pt x="144" y="366"/>
                    <a:pt x="144" y="366"/>
                    <a:pt x="144" y="365"/>
                  </a:cubicBezTo>
                  <a:cubicBezTo>
                    <a:pt x="144" y="340"/>
                    <a:pt x="166" y="317"/>
                    <a:pt x="192" y="317"/>
                  </a:cubicBezTo>
                  <a:cubicBezTo>
                    <a:pt x="254" y="317"/>
                    <a:pt x="304" y="268"/>
                    <a:pt x="304" y="207"/>
                  </a:cubicBezTo>
                  <a:cubicBezTo>
                    <a:pt x="304" y="144"/>
                    <a:pt x="254" y="96"/>
                    <a:pt x="192" y="96"/>
                  </a:cubicBezTo>
                  <a:cubicBezTo>
                    <a:pt x="152" y="96"/>
                    <a:pt x="116" y="118"/>
                    <a:pt x="97" y="150"/>
                  </a:cubicBezTo>
                  <a:cubicBezTo>
                    <a:pt x="84" y="174"/>
                    <a:pt x="54" y="182"/>
                    <a:pt x="30" y="168"/>
                  </a:cubicBezTo>
                  <a:cubicBezTo>
                    <a:pt x="8" y="154"/>
                    <a:pt x="0" y="126"/>
                    <a:pt x="14" y="102"/>
                  </a:cubicBezTo>
                  <a:cubicBezTo>
                    <a:pt x="49" y="41"/>
                    <a:pt x="116" y="0"/>
                    <a:pt x="192" y="0"/>
                  </a:cubicBezTo>
                  <a:cubicBezTo>
                    <a:pt x="306" y="0"/>
                    <a:pt x="400" y="92"/>
                    <a:pt x="400" y="207"/>
                  </a:cubicBezTo>
                  <a:cubicBezTo>
                    <a:pt x="400" y="304"/>
                    <a:pt x="332" y="386"/>
                    <a:pt x="240" y="407"/>
                  </a:cubicBezTo>
                  <a:close/>
                  <a:moveTo>
                    <a:pt x="240" y="623"/>
                  </a:moveTo>
                  <a:cubicBezTo>
                    <a:pt x="240" y="641"/>
                    <a:pt x="240" y="641"/>
                    <a:pt x="240" y="641"/>
                  </a:cubicBezTo>
                  <a:cubicBezTo>
                    <a:pt x="240" y="669"/>
                    <a:pt x="220" y="689"/>
                    <a:pt x="192" y="689"/>
                  </a:cubicBezTo>
                  <a:cubicBezTo>
                    <a:pt x="166" y="689"/>
                    <a:pt x="144" y="669"/>
                    <a:pt x="144" y="641"/>
                  </a:cubicBezTo>
                  <a:cubicBezTo>
                    <a:pt x="144" y="623"/>
                    <a:pt x="144" y="623"/>
                    <a:pt x="144" y="623"/>
                  </a:cubicBezTo>
                  <a:cubicBezTo>
                    <a:pt x="144" y="597"/>
                    <a:pt x="166" y="575"/>
                    <a:pt x="192" y="575"/>
                  </a:cubicBezTo>
                  <a:cubicBezTo>
                    <a:pt x="220" y="575"/>
                    <a:pt x="240" y="597"/>
                    <a:pt x="240" y="623"/>
                  </a:cubicBezTo>
                  <a:close/>
                </a:path>
              </a:pathLst>
            </a:custGeom>
            <a:solidFill>
              <a:srgbClr val="FFD1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ïṧlí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D6C6C9A-906D-433A-95D8-6C379DE82D73}"/>
                </a:ext>
              </a:extLst>
            </p:cNvPr>
            <p:cNvSpPr/>
            <p:nvPr/>
          </p:nvSpPr>
          <p:spPr bwMode="auto">
            <a:xfrm>
              <a:off x="5060950" y="2463800"/>
              <a:ext cx="636588" cy="903288"/>
            </a:xfrm>
            <a:custGeom>
              <a:avLst/>
              <a:gdLst>
                <a:gd name="T0" fmla="*/ 150 w 193"/>
                <a:gd name="T1" fmla="*/ 26 h 274"/>
                <a:gd name="T2" fmla="*/ 102 w 193"/>
                <a:gd name="T3" fmla="*/ 162 h 274"/>
                <a:gd name="T4" fmla="*/ 81 w 193"/>
                <a:gd name="T5" fmla="*/ 199 h 274"/>
                <a:gd name="T6" fmla="*/ 72 w 193"/>
                <a:gd name="T7" fmla="*/ 211 h 274"/>
                <a:gd name="T8" fmla="*/ 68 w 193"/>
                <a:gd name="T9" fmla="*/ 215 h 274"/>
                <a:gd name="T10" fmla="*/ 76 w 193"/>
                <a:gd name="T11" fmla="*/ 215 h 274"/>
                <a:gd name="T12" fmla="*/ 70 w 193"/>
                <a:gd name="T13" fmla="*/ 207 h 274"/>
                <a:gd name="T14" fmla="*/ 58 w 193"/>
                <a:gd name="T15" fmla="*/ 185 h 274"/>
                <a:gd name="T16" fmla="*/ 43 w 193"/>
                <a:gd name="T17" fmla="*/ 127 h 274"/>
                <a:gd name="T18" fmla="*/ 2 w 193"/>
                <a:gd name="T19" fmla="*/ 127 h 274"/>
                <a:gd name="T20" fmla="*/ 49 w 193"/>
                <a:gd name="T21" fmla="*/ 246 h 274"/>
                <a:gd name="T22" fmla="*/ 121 w 193"/>
                <a:gd name="T23" fmla="*/ 213 h 274"/>
                <a:gd name="T24" fmla="*/ 170 w 193"/>
                <a:gd name="T25" fmla="*/ 111 h 274"/>
                <a:gd name="T26" fmla="*/ 191 w 193"/>
                <a:gd name="T27" fmla="*/ 26 h 274"/>
                <a:gd name="T28" fmla="*/ 150 w 193"/>
                <a:gd name="T29" fmla="*/ 2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3" h="274">
                  <a:moveTo>
                    <a:pt x="150" y="26"/>
                  </a:moveTo>
                  <a:cubicBezTo>
                    <a:pt x="146" y="74"/>
                    <a:pt x="123" y="120"/>
                    <a:pt x="102" y="162"/>
                  </a:cubicBezTo>
                  <a:cubicBezTo>
                    <a:pt x="95" y="175"/>
                    <a:pt x="89" y="187"/>
                    <a:pt x="81" y="199"/>
                  </a:cubicBezTo>
                  <a:cubicBezTo>
                    <a:pt x="78" y="203"/>
                    <a:pt x="75" y="207"/>
                    <a:pt x="72" y="211"/>
                  </a:cubicBezTo>
                  <a:cubicBezTo>
                    <a:pt x="71" y="213"/>
                    <a:pt x="66" y="216"/>
                    <a:pt x="68" y="215"/>
                  </a:cubicBezTo>
                  <a:cubicBezTo>
                    <a:pt x="75" y="218"/>
                    <a:pt x="78" y="218"/>
                    <a:pt x="76" y="215"/>
                  </a:cubicBezTo>
                  <a:cubicBezTo>
                    <a:pt x="73" y="213"/>
                    <a:pt x="72" y="210"/>
                    <a:pt x="70" y="207"/>
                  </a:cubicBezTo>
                  <a:cubicBezTo>
                    <a:pt x="65" y="200"/>
                    <a:pt x="61" y="192"/>
                    <a:pt x="58" y="185"/>
                  </a:cubicBezTo>
                  <a:cubicBezTo>
                    <a:pt x="49" y="167"/>
                    <a:pt x="44" y="147"/>
                    <a:pt x="43" y="127"/>
                  </a:cubicBezTo>
                  <a:cubicBezTo>
                    <a:pt x="42" y="101"/>
                    <a:pt x="0" y="101"/>
                    <a:pt x="2" y="127"/>
                  </a:cubicBezTo>
                  <a:cubicBezTo>
                    <a:pt x="4" y="167"/>
                    <a:pt x="19" y="218"/>
                    <a:pt x="49" y="246"/>
                  </a:cubicBezTo>
                  <a:cubicBezTo>
                    <a:pt x="79" y="274"/>
                    <a:pt x="106" y="237"/>
                    <a:pt x="121" y="213"/>
                  </a:cubicBezTo>
                  <a:cubicBezTo>
                    <a:pt x="141" y="181"/>
                    <a:pt x="155" y="146"/>
                    <a:pt x="170" y="111"/>
                  </a:cubicBezTo>
                  <a:cubicBezTo>
                    <a:pt x="181" y="83"/>
                    <a:pt x="188" y="57"/>
                    <a:pt x="191" y="26"/>
                  </a:cubicBezTo>
                  <a:cubicBezTo>
                    <a:pt x="193" y="0"/>
                    <a:pt x="152" y="0"/>
                    <a:pt x="150" y="26"/>
                  </a:cubicBezTo>
                  <a:close/>
                </a:path>
              </a:pathLst>
            </a:custGeom>
            <a:solidFill>
              <a:srgbClr val="FFDBB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iṥļi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4A5CBC1-765D-41CF-AAE4-9D7539C9DD77}"/>
                </a:ext>
              </a:extLst>
            </p:cNvPr>
            <p:cNvSpPr/>
            <p:nvPr/>
          </p:nvSpPr>
          <p:spPr bwMode="auto">
            <a:xfrm>
              <a:off x="5000625" y="2638425"/>
              <a:ext cx="688975" cy="735013"/>
            </a:xfrm>
            <a:custGeom>
              <a:avLst/>
              <a:gdLst>
                <a:gd name="T0" fmla="*/ 56 w 209"/>
                <a:gd name="T1" fmla="*/ 21 h 223"/>
                <a:gd name="T2" fmla="*/ 4 w 209"/>
                <a:gd name="T3" fmla="*/ 84 h 223"/>
                <a:gd name="T4" fmla="*/ 102 w 209"/>
                <a:gd name="T5" fmla="*/ 215 h 223"/>
                <a:gd name="T6" fmla="*/ 209 w 209"/>
                <a:gd name="T7" fmla="*/ 21 h 223"/>
                <a:gd name="T8" fmla="*/ 155 w 209"/>
                <a:gd name="T9" fmla="*/ 0 h 223"/>
                <a:gd name="T10" fmla="*/ 92 w 209"/>
                <a:gd name="T11" fmla="*/ 142 h 223"/>
                <a:gd name="T12" fmla="*/ 56 w 209"/>
                <a:gd name="T13" fmla="*/ 21 h 223"/>
              </a:gdLst>
              <a:ahLst/>
              <a:cxnLst>
                <a:cxn ang="0">
                  <a:pos x="T0" y="T1"/>
                </a:cxn>
                <a:cxn ang="0">
                  <a:pos x="T2" y="T3"/>
                </a:cxn>
                <a:cxn ang="0">
                  <a:pos x="T4" y="T5"/>
                </a:cxn>
                <a:cxn ang="0">
                  <a:pos x="T6" y="T7"/>
                </a:cxn>
                <a:cxn ang="0">
                  <a:pos x="T8" y="T9"/>
                </a:cxn>
                <a:cxn ang="0">
                  <a:pos x="T10" y="T11"/>
                </a:cxn>
                <a:cxn ang="0">
                  <a:pos x="T12" y="T13"/>
                </a:cxn>
              </a:cxnLst>
              <a:rect l="0" t="0" r="r" b="b"/>
              <a:pathLst>
                <a:path w="209" h="223">
                  <a:moveTo>
                    <a:pt x="56" y="21"/>
                  </a:moveTo>
                  <a:cubicBezTo>
                    <a:pt x="56" y="21"/>
                    <a:pt x="0" y="27"/>
                    <a:pt x="4" y="84"/>
                  </a:cubicBezTo>
                  <a:cubicBezTo>
                    <a:pt x="8" y="142"/>
                    <a:pt x="56" y="223"/>
                    <a:pt x="102" y="215"/>
                  </a:cubicBezTo>
                  <a:cubicBezTo>
                    <a:pt x="148" y="206"/>
                    <a:pt x="198" y="73"/>
                    <a:pt x="209" y="21"/>
                  </a:cubicBezTo>
                  <a:cubicBezTo>
                    <a:pt x="155" y="0"/>
                    <a:pt x="155" y="0"/>
                    <a:pt x="155" y="0"/>
                  </a:cubicBezTo>
                  <a:cubicBezTo>
                    <a:pt x="155" y="0"/>
                    <a:pt x="101" y="139"/>
                    <a:pt x="92" y="142"/>
                  </a:cubicBezTo>
                  <a:lnTo>
                    <a:pt x="56" y="21"/>
                  </a:lnTo>
                  <a:close/>
                </a:path>
              </a:pathLst>
            </a:custGeom>
            <a:solidFill>
              <a:srgbClr val="93C1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ṩ1i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DB7C8E4-BFB8-4403-BE6E-A789C13044B9}"/>
                </a:ext>
              </a:extLst>
            </p:cNvPr>
            <p:cNvSpPr/>
            <p:nvPr/>
          </p:nvSpPr>
          <p:spPr bwMode="auto">
            <a:xfrm>
              <a:off x="5245100" y="1774825"/>
              <a:ext cx="706438" cy="514350"/>
            </a:xfrm>
            <a:custGeom>
              <a:avLst/>
              <a:gdLst>
                <a:gd name="T0" fmla="*/ 107 w 214"/>
                <a:gd name="T1" fmla="*/ 6 h 156"/>
                <a:gd name="T2" fmla="*/ 14 w 214"/>
                <a:gd name="T3" fmla="*/ 134 h 156"/>
                <a:gd name="T4" fmla="*/ 14 w 214"/>
                <a:gd name="T5" fmla="*/ 152 h 156"/>
                <a:gd name="T6" fmla="*/ 20 w 214"/>
                <a:gd name="T7" fmla="*/ 156 h 156"/>
                <a:gd name="T8" fmla="*/ 33 w 214"/>
                <a:gd name="T9" fmla="*/ 86 h 156"/>
                <a:gd name="T10" fmla="*/ 107 w 214"/>
                <a:gd name="T11" fmla="*/ 76 h 156"/>
                <a:gd name="T12" fmla="*/ 182 w 214"/>
                <a:gd name="T13" fmla="*/ 86 h 156"/>
                <a:gd name="T14" fmla="*/ 194 w 214"/>
                <a:gd name="T15" fmla="*/ 156 h 156"/>
                <a:gd name="T16" fmla="*/ 201 w 214"/>
                <a:gd name="T17" fmla="*/ 152 h 156"/>
                <a:gd name="T18" fmla="*/ 201 w 214"/>
                <a:gd name="T19" fmla="*/ 134 h 156"/>
                <a:gd name="T20" fmla="*/ 107 w 214"/>
                <a:gd name="T21" fmla="*/ 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56">
                  <a:moveTo>
                    <a:pt x="107" y="6"/>
                  </a:moveTo>
                  <a:cubicBezTo>
                    <a:pt x="107" y="6"/>
                    <a:pt x="0" y="0"/>
                    <a:pt x="14" y="134"/>
                  </a:cubicBezTo>
                  <a:cubicBezTo>
                    <a:pt x="14" y="152"/>
                    <a:pt x="14" y="152"/>
                    <a:pt x="14" y="152"/>
                  </a:cubicBezTo>
                  <a:cubicBezTo>
                    <a:pt x="20" y="156"/>
                    <a:pt x="20" y="156"/>
                    <a:pt x="20" y="156"/>
                  </a:cubicBezTo>
                  <a:cubicBezTo>
                    <a:pt x="20" y="156"/>
                    <a:pt x="22" y="105"/>
                    <a:pt x="33" y="86"/>
                  </a:cubicBezTo>
                  <a:cubicBezTo>
                    <a:pt x="43" y="68"/>
                    <a:pt x="55" y="76"/>
                    <a:pt x="107" y="76"/>
                  </a:cubicBezTo>
                  <a:cubicBezTo>
                    <a:pt x="159" y="76"/>
                    <a:pt x="171" y="68"/>
                    <a:pt x="182" y="86"/>
                  </a:cubicBezTo>
                  <a:cubicBezTo>
                    <a:pt x="193" y="105"/>
                    <a:pt x="194" y="156"/>
                    <a:pt x="194" y="156"/>
                  </a:cubicBezTo>
                  <a:cubicBezTo>
                    <a:pt x="201" y="152"/>
                    <a:pt x="201" y="152"/>
                    <a:pt x="201" y="152"/>
                  </a:cubicBezTo>
                  <a:cubicBezTo>
                    <a:pt x="201" y="134"/>
                    <a:pt x="201" y="134"/>
                    <a:pt x="201" y="134"/>
                  </a:cubicBezTo>
                  <a:cubicBezTo>
                    <a:pt x="214" y="0"/>
                    <a:pt x="107" y="6"/>
                    <a:pt x="107" y="6"/>
                  </a:cubicBezTo>
                  <a:close/>
                </a:path>
              </a:pathLst>
            </a:custGeom>
            <a:solidFill>
              <a:srgbClr val="84351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ṣ1ï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ED7C8B5-0DA1-4260-B145-BC18D9E5FD56}"/>
                </a:ext>
              </a:extLst>
            </p:cNvPr>
            <p:cNvSpPr/>
            <p:nvPr/>
          </p:nvSpPr>
          <p:spPr bwMode="auto">
            <a:xfrm>
              <a:off x="7899400" y="4151313"/>
              <a:ext cx="1098550" cy="763588"/>
            </a:xfrm>
            <a:custGeom>
              <a:avLst/>
              <a:gdLst>
                <a:gd name="T0" fmla="*/ 16 w 333"/>
                <a:gd name="T1" fmla="*/ 40 h 232"/>
                <a:gd name="T2" fmla="*/ 108 w 333"/>
                <a:gd name="T3" fmla="*/ 139 h 232"/>
                <a:gd name="T4" fmla="*/ 308 w 333"/>
                <a:gd name="T5" fmla="*/ 228 h 232"/>
                <a:gd name="T6" fmla="*/ 308 w 333"/>
                <a:gd name="T7" fmla="*/ 188 h 232"/>
                <a:gd name="T8" fmla="*/ 133 w 333"/>
                <a:gd name="T9" fmla="*/ 107 h 232"/>
                <a:gd name="T10" fmla="*/ 73 w 333"/>
                <a:gd name="T11" fmla="*/ 47 h 232"/>
                <a:gd name="T12" fmla="*/ 54 w 333"/>
                <a:gd name="T13" fmla="*/ 26 h 232"/>
                <a:gd name="T14" fmla="*/ 50 w 333"/>
                <a:gd name="T15" fmla="*/ 19 h 232"/>
                <a:gd name="T16" fmla="*/ 50 w 333"/>
                <a:gd name="T17" fmla="*/ 20 h 232"/>
                <a:gd name="T18" fmla="*/ 16 w 333"/>
                <a:gd name="T19" fmla="*/ 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3" h="232">
                  <a:moveTo>
                    <a:pt x="16" y="40"/>
                  </a:moveTo>
                  <a:cubicBezTo>
                    <a:pt x="43" y="76"/>
                    <a:pt x="74" y="109"/>
                    <a:pt x="108" y="139"/>
                  </a:cubicBezTo>
                  <a:cubicBezTo>
                    <a:pt x="162" y="186"/>
                    <a:pt x="232" y="232"/>
                    <a:pt x="308" y="228"/>
                  </a:cubicBezTo>
                  <a:cubicBezTo>
                    <a:pt x="333" y="226"/>
                    <a:pt x="333" y="186"/>
                    <a:pt x="308" y="188"/>
                  </a:cubicBezTo>
                  <a:cubicBezTo>
                    <a:pt x="241" y="192"/>
                    <a:pt x="180" y="149"/>
                    <a:pt x="133" y="107"/>
                  </a:cubicBezTo>
                  <a:cubicBezTo>
                    <a:pt x="111" y="89"/>
                    <a:pt x="92" y="68"/>
                    <a:pt x="73" y="47"/>
                  </a:cubicBezTo>
                  <a:cubicBezTo>
                    <a:pt x="66" y="40"/>
                    <a:pt x="60" y="33"/>
                    <a:pt x="54" y="26"/>
                  </a:cubicBezTo>
                  <a:cubicBezTo>
                    <a:pt x="53" y="24"/>
                    <a:pt x="51" y="22"/>
                    <a:pt x="50" y="19"/>
                  </a:cubicBezTo>
                  <a:cubicBezTo>
                    <a:pt x="47" y="16"/>
                    <a:pt x="53" y="24"/>
                    <a:pt x="50" y="20"/>
                  </a:cubicBezTo>
                  <a:cubicBezTo>
                    <a:pt x="35" y="0"/>
                    <a:pt x="0" y="20"/>
                    <a:pt x="16" y="40"/>
                  </a:cubicBezTo>
                  <a:close/>
                </a:path>
              </a:pathLst>
            </a:custGeom>
            <a:solidFill>
              <a:srgbClr val="FECE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Sḷï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D8F75F3-7C4A-4EA9-B8E7-3F30CD50CD25}"/>
                </a:ext>
              </a:extLst>
            </p:cNvPr>
            <p:cNvSpPr/>
            <p:nvPr/>
          </p:nvSpPr>
          <p:spPr bwMode="auto">
            <a:xfrm>
              <a:off x="6537325" y="3940175"/>
              <a:ext cx="614363" cy="757238"/>
            </a:xfrm>
            <a:custGeom>
              <a:avLst/>
              <a:gdLst>
                <a:gd name="T0" fmla="*/ 142 w 186"/>
                <a:gd name="T1" fmla="*/ 65 h 230"/>
                <a:gd name="T2" fmla="*/ 121 w 186"/>
                <a:gd name="T3" fmla="*/ 150 h 230"/>
                <a:gd name="T4" fmla="*/ 118 w 186"/>
                <a:gd name="T5" fmla="*/ 160 h 230"/>
                <a:gd name="T6" fmla="*/ 92 w 186"/>
                <a:gd name="T7" fmla="*/ 60 h 230"/>
                <a:gd name="T8" fmla="*/ 79 w 186"/>
                <a:gd name="T9" fmla="*/ 24 h 230"/>
                <a:gd name="T10" fmla="*/ 25 w 186"/>
                <a:gd name="T11" fmla="*/ 3 h 230"/>
                <a:gd name="T12" fmla="*/ 25 w 186"/>
                <a:gd name="T13" fmla="*/ 43 h 230"/>
                <a:gd name="T14" fmla="*/ 37 w 186"/>
                <a:gd name="T15" fmla="*/ 45 h 230"/>
                <a:gd name="T16" fmla="*/ 47 w 186"/>
                <a:gd name="T17" fmla="*/ 48 h 230"/>
                <a:gd name="T18" fmla="*/ 50 w 186"/>
                <a:gd name="T19" fmla="*/ 56 h 230"/>
                <a:gd name="T20" fmla="*/ 64 w 186"/>
                <a:gd name="T21" fmla="*/ 110 h 230"/>
                <a:gd name="T22" fmla="*/ 96 w 186"/>
                <a:gd name="T23" fmla="*/ 213 h 230"/>
                <a:gd name="T24" fmla="*/ 135 w 186"/>
                <a:gd name="T25" fmla="*/ 218 h 230"/>
                <a:gd name="T26" fmla="*/ 156 w 186"/>
                <a:gd name="T27" fmla="*/ 172 h 230"/>
                <a:gd name="T28" fmla="*/ 181 w 186"/>
                <a:gd name="T29" fmla="*/ 75 h 230"/>
                <a:gd name="T30" fmla="*/ 142 w 186"/>
                <a:gd name="T31" fmla="*/ 6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6" h="230">
                  <a:moveTo>
                    <a:pt x="142" y="65"/>
                  </a:moveTo>
                  <a:cubicBezTo>
                    <a:pt x="136" y="94"/>
                    <a:pt x="129" y="122"/>
                    <a:pt x="121" y="150"/>
                  </a:cubicBezTo>
                  <a:cubicBezTo>
                    <a:pt x="120" y="154"/>
                    <a:pt x="119" y="157"/>
                    <a:pt x="118" y="160"/>
                  </a:cubicBezTo>
                  <a:cubicBezTo>
                    <a:pt x="108" y="127"/>
                    <a:pt x="102" y="93"/>
                    <a:pt x="92" y="60"/>
                  </a:cubicBezTo>
                  <a:cubicBezTo>
                    <a:pt x="89" y="48"/>
                    <a:pt x="86" y="35"/>
                    <a:pt x="79" y="24"/>
                  </a:cubicBezTo>
                  <a:cubicBezTo>
                    <a:pt x="69" y="7"/>
                    <a:pt x="43" y="5"/>
                    <a:pt x="25" y="3"/>
                  </a:cubicBezTo>
                  <a:cubicBezTo>
                    <a:pt x="0" y="0"/>
                    <a:pt x="0" y="40"/>
                    <a:pt x="25" y="43"/>
                  </a:cubicBezTo>
                  <a:cubicBezTo>
                    <a:pt x="20" y="42"/>
                    <a:pt x="35" y="45"/>
                    <a:pt x="37" y="45"/>
                  </a:cubicBezTo>
                  <a:cubicBezTo>
                    <a:pt x="42" y="46"/>
                    <a:pt x="47" y="50"/>
                    <a:pt x="47" y="48"/>
                  </a:cubicBezTo>
                  <a:cubicBezTo>
                    <a:pt x="48" y="50"/>
                    <a:pt x="48" y="52"/>
                    <a:pt x="50" y="56"/>
                  </a:cubicBezTo>
                  <a:cubicBezTo>
                    <a:pt x="55" y="74"/>
                    <a:pt x="60" y="92"/>
                    <a:pt x="64" y="110"/>
                  </a:cubicBezTo>
                  <a:cubicBezTo>
                    <a:pt x="72" y="142"/>
                    <a:pt x="77" y="185"/>
                    <a:pt x="96" y="213"/>
                  </a:cubicBezTo>
                  <a:cubicBezTo>
                    <a:pt x="105" y="227"/>
                    <a:pt x="122" y="230"/>
                    <a:pt x="135" y="218"/>
                  </a:cubicBezTo>
                  <a:cubicBezTo>
                    <a:pt x="146" y="206"/>
                    <a:pt x="151" y="187"/>
                    <a:pt x="156" y="172"/>
                  </a:cubicBezTo>
                  <a:cubicBezTo>
                    <a:pt x="166" y="141"/>
                    <a:pt x="174" y="108"/>
                    <a:pt x="181" y="75"/>
                  </a:cubicBezTo>
                  <a:cubicBezTo>
                    <a:pt x="186" y="50"/>
                    <a:pt x="148" y="40"/>
                    <a:pt x="142" y="65"/>
                  </a:cubicBezTo>
                  <a:close/>
                </a:path>
              </a:pathLst>
            </a:custGeom>
            <a:solidFill>
              <a:srgbClr val="FECE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sḷí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11AFD6D-B248-4723-A8B8-60F1A31E7904}"/>
                </a:ext>
              </a:extLst>
            </p:cNvPr>
            <p:cNvSpPr/>
            <p:nvPr/>
          </p:nvSpPr>
          <p:spPr bwMode="auto">
            <a:xfrm>
              <a:off x="7158038" y="3373438"/>
              <a:ext cx="762000" cy="873125"/>
            </a:xfrm>
            <a:custGeom>
              <a:avLst/>
              <a:gdLst>
                <a:gd name="T0" fmla="*/ 19 w 231"/>
                <a:gd name="T1" fmla="*/ 0 h 265"/>
                <a:gd name="T2" fmla="*/ 14 w 231"/>
                <a:gd name="T3" fmla="*/ 217 h 265"/>
                <a:gd name="T4" fmla="*/ 230 w 231"/>
                <a:gd name="T5" fmla="*/ 217 h 265"/>
                <a:gd name="T6" fmla="*/ 216 w 231"/>
                <a:gd name="T7" fmla="*/ 6 h 265"/>
                <a:gd name="T8" fmla="*/ 19 w 231"/>
                <a:gd name="T9" fmla="*/ 0 h 265"/>
              </a:gdLst>
              <a:ahLst/>
              <a:cxnLst>
                <a:cxn ang="0">
                  <a:pos x="T0" y="T1"/>
                </a:cxn>
                <a:cxn ang="0">
                  <a:pos x="T2" y="T3"/>
                </a:cxn>
                <a:cxn ang="0">
                  <a:pos x="T4" y="T5"/>
                </a:cxn>
                <a:cxn ang="0">
                  <a:pos x="T6" y="T7"/>
                </a:cxn>
                <a:cxn ang="0">
                  <a:pos x="T8" y="T9"/>
                </a:cxn>
              </a:cxnLst>
              <a:rect l="0" t="0" r="r" b="b"/>
              <a:pathLst>
                <a:path w="231" h="265">
                  <a:moveTo>
                    <a:pt x="19" y="0"/>
                  </a:moveTo>
                  <a:cubicBezTo>
                    <a:pt x="19" y="0"/>
                    <a:pt x="0" y="111"/>
                    <a:pt x="14" y="217"/>
                  </a:cubicBezTo>
                  <a:cubicBezTo>
                    <a:pt x="14" y="217"/>
                    <a:pt x="120" y="265"/>
                    <a:pt x="230" y="217"/>
                  </a:cubicBezTo>
                  <a:cubicBezTo>
                    <a:pt x="230" y="217"/>
                    <a:pt x="231" y="58"/>
                    <a:pt x="216" y="6"/>
                  </a:cubicBezTo>
                  <a:lnTo>
                    <a:pt x="19" y="0"/>
                  </a:lnTo>
                  <a:close/>
                </a:path>
              </a:pathLst>
            </a:custGeom>
            <a:solidFill>
              <a:srgbClr val="EA750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ślï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5112856-4203-4D76-B693-0C8756A471B3}"/>
                </a:ext>
              </a:extLst>
            </p:cNvPr>
            <p:cNvSpPr/>
            <p:nvPr/>
          </p:nvSpPr>
          <p:spPr bwMode="auto">
            <a:xfrm>
              <a:off x="7378700" y="3833813"/>
              <a:ext cx="342900" cy="363538"/>
            </a:xfrm>
            <a:custGeom>
              <a:avLst/>
              <a:gdLst>
                <a:gd name="T0" fmla="*/ 162 w 216"/>
                <a:gd name="T1" fmla="*/ 0 h 229"/>
                <a:gd name="T2" fmla="*/ 108 w 216"/>
                <a:gd name="T3" fmla="*/ 0 h 229"/>
                <a:gd name="T4" fmla="*/ 54 w 216"/>
                <a:gd name="T5" fmla="*/ 0 h 229"/>
                <a:gd name="T6" fmla="*/ 0 w 216"/>
                <a:gd name="T7" fmla="*/ 139 h 229"/>
                <a:gd name="T8" fmla="*/ 108 w 216"/>
                <a:gd name="T9" fmla="*/ 229 h 229"/>
                <a:gd name="T10" fmla="*/ 216 w 216"/>
                <a:gd name="T11" fmla="*/ 131 h 229"/>
                <a:gd name="T12" fmla="*/ 162 w 216"/>
                <a:gd name="T13" fmla="*/ 0 h 229"/>
              </a:gdLst>
              <a:ahLst/>
              <a:cxnLst>
                <a:cxn ang="0">
                  <a:pos x="T0" y="T1"/>
                </a:cxn>
                <a:cxn ang="0">
                  <a:pos x="T2" y="T3"/>
                </a:cxn>
                <a:cxn ang="0">
                  <a:pos x="T4" y="T5"/>
                </a:cxn>
                <a:cxn ang="0">
                  <a:pos x="T6" y="T7"/>
                </a:cxn>
                <a:cxn ang="0">
                  <a:pos x="T8" y="T9"/>
                </a:cxn>
                <a:cxn ang="0">
                  <a:pos x="T10" y="T11"/>
                </a:cxn>
                <a:cxn ang="0">
                  <a:pos x="T12" y="T13"/>
                </a:cxn>
              </a:cxnLst>
              <a:rect l="0" t="0" r="r" b="b"/>
              <a:pathLst>
                <a:path w="216" h="229">
                  <a:moveTo>
                    <a:pt x="162" y="0"/>
                  </a:moveTo>
                  <a:lnTo>
                    <a:pt x="108" y="0"/>
                  </a:lnTo>
                  <a:lnTo>
                    <a:pt x="54" y="0"/>
                  </a:lnTo>
                  <a:lnTo>
                    <a:pt x="0" y="139"/>
                  </a:lnTo>
                  <a:lnTo>
                    <a:pt x="108" y="229"/>
                  </a:lnTo>
                  <a:lnTo>
                    <a:pt x="216" y="131"/>
                  </a:lnTo>
                  <a:lnTo>
                    <a:pt x="162" y="0"/>
                  </a:lnTo>
                  <a:close/>
                </a:path>
              </a:pathLst>
            </a:custGeom>
            <a:solidFill>
              <a:srgbClr val="FECE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ṧľî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98D31C8-5A23-4ED2-87A8-52C3DC069775}"/>
                </a:ext>
              </a:extLst>
            </p:cNvPr>
            <p:cNvSpPr/>
            <p:nvPr/>
          </p:nvSpPr>
          <p:spPr bwMode="auto">
            <a:xfrm>
              <a:off x="7250113" y="3208338"/>
              <a:ext cx="600075" cy="741363"/>
            </a:xfrm>
            <a:custGeom>
              <a:avLst/>
              <a:gdLst>
                <a:gd name="T0" fmla="*/ 181 w 182"/>
                <a:gd name="T1" fmla="*/ 101 h 225"/>
                <a:gd name="T2" fmla="*/ 91 w 182"/>
                <a:gd name="T3" fmla="*/ 6 h 225"/>
                <a:gd name="T4" fmla="*/ 0 w 182"/>
                <a:gd name="T5" fmla="*/ 101 h 225"/>
                <a:gd name="T6" fmla="*/ 14 w 182"/>
                <a:gd name="T7" fmla="*/ 181 h 225"/>
                <a:gd name="T8" fmla="*/ 91 w 182"/>
                <a:gd name="T9" fmla="*/ 225 h 225"/>
                <a:gd name="T10" fmla="*/ 167 w 182"/>
                <a:gd name="T11" fmla="*/ 181 h 225"/>
                <a:gd name="T12" fmla="*/ 181 w 182"/>
                <a:gd name="T13" fmla="*/ 101 h 225"/>
              </a:gdLst>
              <a:ahLst/>
              <a:cxnLst>
                <a:cxn ang="0">
                  <a:pos x="T0" y="T1"/>
                </a:cxn>
                <a:cxn ang="0">
                  <a:pos x="T2" y="T3"/>
                </a:cxn>
                <a:cxn ang="0">
                  <a:pos x="T4" y="T5"/>
                </a:cxn>
                <a:cxn ang="0">
                  <a:pos x="T6" y="T7"/>
                </a:cxn>
                <a:cxn ang="0">
                  <a:pos x="T8" y="T9"/>
                </a:cxn>
                <a:cxn ang="0">
                  <a:pos x="T10" y="T11"/>
                </a:cxn>
                <a:cxn ang="0">
                  <a:pos x="T12" y="T13"/>
                </a:cxn>
              </a:cxnLst>
              <a:rect l="0" t="0" r="r" b="b"/>
              <a:pathLst>
                <a:path w="182" h="225">
                  <a:moveTo>
                    <a:pt x="181" y="101"/>
                  </a:moveTo>
                  <a:cubicBezTo>
                    <a:pt x="181" y="2"/>
                    <a:pt x="91" y="6"/>
                    <a:pt x="91" y="6"/>
                  </a:cubicBezTo>
                  <a:cubicBezTo>
                    <a:pt x="91" y="6"/>
                    <a:pt x="0" y="0"/>
                    <a:pt x="0" y="101"/>
                  </a:cubicBezTo>
                  <a:cubicBezTo>
                    <a:pt x="0" y="101"/>
                    <a:pt x="0" y="159"/>
                    <a:pt x="14" y="181"/>
                  </a:cubicBezTo>
                  <a:cubicBezTo>
                    <a:pt x="33" y="210"/>
                    <a:pt x="67" y="225"/>
                    <a:pt x="91" y="225"/>
                  </a:cubicBezTo>
                  <a:cubicBezTo>
                    <a:pt x="114" y="225"/>
                    <a:pt x="149" y="212"/>
                    <a:pt x="167" y="181"/>
                  </a:cubicBezTo>
                  <a:cubicBezTo>
                    <a:pt x="182" y="157"/>
                    <a:pt x="181" y="101"/>
                    <a:pt x="181" y="101"/>
                  </a:cubicBezTo>
                  <a:close/>
                </a:path>
              </a:pathLst>
            </a:custGeom>
            <a:solidFill>
              <a:srgbClr val="FECE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Slî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9AD1AB70-A66C-47EB-A419-3EE2773ACD64}"/>
                </a:ext>
              </a:extLst>
            </p:cNvPr>
            <p:cNvSpPr/>
            <p:nvPr/>
          </p:nvSpPr>
          <p:spPr bwMode="auto">
            <a:xfrm>
              <a:off x="7831138" y="3541713"/>
              <a:ext cx="68263" cy="160338"/>
            </a:xfrm>
            <a:custGeom>
              <a:avLst/>
              <a:gdLst>
                <a:gd name="T0" fmla="*/ 3 w 21"/>
                <a:gd name="T1" fmla="*/ 12 h 49"/>
                <a:gd name="T2" fmla="*/ 15 w 21"/>
                <a:gd name="T3" fmla="*/ 8 h 49"/>
                <a:gd name="T4" fmla="*/ 0 w 21"/>
                <a:gd name="T5" fmla="*/ 49 h 49"/>
                <a:gd name="T6" fmla="*/ 3 w 21"/>
                <a:gd name="T7" fmla="*/ 12 h 49"/>
              </a:gdLst>
              <a:ahLst/>
              <a:cxnLst>
                <a:cxn ang="0">
                  <a:pos x="T0" y="T1"/>
                </a:cxn>
                <a:cxn ang="0">
                  <a:pos x="T2" y="T3"/>
                </a:cxn>
                <a:cxn ang="0">
                  <a:pos x="T4" y="T5"/>
                </a:cxn>
                <a:cxn ang="0">
                  <a:pos x="T6" y="T7"/>
                </a:cxn>
              </a:cxnLst>
              <a:rect l="0" t="0" r="r" b="b"/>
              <a:pathLst>
                <a:path w="21" h="49">
                  <a:moveTo>
                    <a:pt x="3" y="12"/>
                  </a:moveTo>
                  <a:cubicBezTo>
                    <a:pt x="3" y="12"/>
                    <a:pt x="9" y="0"/>
                    <a:pt x="15" y="8"/>
                  </a:cubicBezTo>
                  <a:cubicBezTo>
                    <a:pt x="21" y="16"/>
                    <a:pt x="20" y="49"/>
                    <a:pt x="0" y="49"/>
                  </a:cubicBezTo>
                  <a:cubicBezTo>
                    <a:pt x="0" y="49"/>
                    <a:pt x="3" y="20"/>
                    <a:pt x="3" y="12"/>
                  </a:cubicBezTo>
                  <a:close/>
                </a:path>
              </a:pathLst>
            </a:custGeom>
            <a:solidFill>
              <a:srgbClr val="FECE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S1i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D37602B-6A9A-42E7-A827-FC2858A8210B}"/>
                </a:ext>
              </a:extLst>
            </p:cNvPr>
            <p:cNvSpPr/>
            <p:nvPr/>
          </p:nvSpPr>
          <p:spPr bwMode="auto">
            <a:xfrm>
              <a:off x="7840663" y="3579813"/>
              <a:ext cx="39688" cy="85725"/>
            </a:xfrm>
            <a:custGeom>
              <a:avLst/>
              <a:gdLst>
                <a:gd name="T0" fmla="*/ 0 w 12"/>
                <a:gd name="T1" fmla="*/ 12 h 26"/>
                <a:gd name="T2" fmla="*/ 8 w 12"/>
                <a:gd name="T3" fmla="*/ 6 h 26"/>
                <a:gd name="T4" fmla="*/ 4 w 12"/>
                <a:gd name="T5" fmla="*/ 26 h 26"/>
                <a:gd name="T6" fmla="*/ 0 w 12"/>
                <a:gd name="T7" fmla="*/ 12 h 26"/>
              </a:gdLst>
              <a:ahLst/>
              <a:cxnLst>
                <a:cxn ang="0">
                  <a:pos x="T0" y="T1"/>
                </a:cxn>
                <a:cxn ang="0">
                  <a:pos x="T2" y="T3"/>
                </a:cxn>
                <a:cxn ang="0">
                  <a:pos x="T4" y="T5"/>
                </a:cxn>
                <a:cxn ang="0">
                  <a:pos x="T6" y="T7"/>
                </a:cxn>
              </a:cxnLst>
              <a:rect l="0" t="0" r="r" b="b"/>
              <a:pathLst>
                <a:path w="12" h="26">
                  <a:moveTo>
                    <a:pt x="0" y="12"/>
                  </a:moveTo>
                  <a:cubicBezTo>
                    <a:pt x="0" y="12"/>
                    <a:pt x="4" y="0"/>
                    <a:pt x="8" y="6"/>
                  </a:cubicBezTo>
                  <a:cubicBezTo>
                    <a:pt x="12" y="12"/>
                    <a:pt x="10" y="20"/>
                    <a:pt x="4" y="26"/>
                  </a:cubicBezTo>
                  <a:cubicBezTo>
                    <a:pt x="4" y="26"/>
                    <a:pt x="7" y="4"/>
                    <a:pt x="0" y="12"/>
                  </a:cubicBezTo>
                  <a:close/>
                </a:path>
              </a:pathLst>
            </a:custGeom>
            <a:solidFill>
              <a:srgbClr val="EEB8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ṡḻîď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30C786E-D1A5-4367-AA9D-89A12B1227F0}"/>
                </a:ext>
              </a:extLst>
            </p:cNvPr>
            <p:cNvSpPr/>
            <p:nvPr/>
          </p:nvSpPr>
          <p:spPr bwMode="auto">
            <a:xfrm>
              <a:off x="7194550" y="3541713"/>
              <a:ext cx="73025" cy="160338"/>
            </a:xfrm>
            <a:custGeom>
              <a:avLst/>
              <a:gdLst>
                <a:gd name="T0" fmla="*/ 18 w 22"/>
                <a:gd name="T1" fmla="*/ 12 h 49"/>
                <a:gd name="T2" fmla="*/ 6 w 22"/>
                <a:gd name="T3" fmla="*/ 8 h 49"/>
                <a:gd name="T4" fmla="*/ 22 w 22"/>
                <a:gd name="T5" fmla="*/ 49 h 49"/>
                <a:gd name="T6" fmla="*/ 18 w 22"/>
                <a:gd name="T7" fmla="*/ 12 h 49"/>
              </a:gdLst>
              <a:ahLst/>
              <a:cxnLst>
                <a:cxn ang="0">
                  <a:pos x="T0" y="T1"/>
                </a:cxn>
                <a:cxn ang="0">
                  <a:pos x="T2" y="T3"/>
                </a:cxn>
                <a:cxn ang="0">
                  <a:pos x="T4" y="T5"/>
                </a:cxn>
                <a:cxn ang="0">
                  <a:pos x="T6" y="T7"/>
                </a:cxn>
              </a:cxnLst>
              <a:rect l="0" t="0" r="r" b="b"/>
              <a:pathLst>
                <a:path w="22" h="49">
                  <a:moveTo>
                    <a:pt x="18" y="12"/>
                  </a:moveTo>
                  <a:cubicBezTo>
                    <a:pt x="18" y="12"/>
                    <a:pt x="12" y="0"/>
                    <a:pt x="6" y="8"/>
                  </a:cubicBezTo>
                  <a:cubicBezTo>
                    <a:pt x="0" y="16"/>
                    <a:pt x="2" y="49"/>
                    <a:pt x="22" y="49"/>
                  </a:cubicBezTo>
                  <a:cubicBezTo>
                    <a:pt x="22" y="49"/>
                    <a:pt x="18" y="20"/>
                    <a:pt x="18" y="12"/>
                  </a:cubicBezTo>
                  <a:close/>
                </a:path>
              </a:pathLst>
            </a:custGeom>
            <a:solidFill>
              <a:srgbClr val="FECE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íṡľí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22CBDB3-BB7B-4862-AEBD-5CFACD502433}"/>
                </a:ext>
              </a:extLst>
            </p:cNvPr>
            <p:cNvSpPr/>
            <p:nvPr/>
          </p:nvSpPr>
          <p:spPr bwMode="auto">
            <a:xfrm>
              <a:off x="7213600" y="3579813"/>
              <a:ext cx="39688" cy="85725"/>
            </a:xfrm>
            <a:custGeom>
              <a:avLst/>
              <a:gdLst>
                <a:gd name="T0" fmla="*/ 12 w 12"/>
                <a:gd name="T1" fmla="*/ 12 h 26"/>
                <a:gd name="T2" fmla="*/ 4 w 12"/>
                <a:gd name="T3" fmla="*/ 6 h 26"/>
                <a:gd name="T4" fmla="*/ 8 w 12"/>
                <a:gd name="T5" fmla="*/ 26 h 26"/>
                <a:gd name="T6" fmla="*/ 12 w 12"/>
                <a:gd name="T7" fmla="*/ 12 h 26"/>
              </a:gdLst>
              <a:ahLst/>
              <a:cxnLst>
                <a:cxn ang="0">
                  <a:pos x="T0" y="T1"/>
                </a:cxn>
                <a:cxn ang="0">
                  <a:pos x="T2" y="T3"/>
                </a:cxn>
                <a:cxn ang="0">
                  <a:pos x="T4" y="T5"/>
                </a:cxn>
                <a:cxn ang="0">
                  <a:pos x="T6" y="T7"/>
                </a:cxn>
              </a:cxnLst>
              <a:rect l="0" t="0" r="r" b="b"/>
              <a:pathLst>
                <a:path w="12" h="26">
                  <a:moveTo>
                    <a:pt x="12" y="12"/>
                  </a:moveTo>
                  <a:cubicBezTo>
                    <a:pt x="12" y="12"/>
                    <a:pt x="8" y="0"/>
                    <a:pt x="4" y="6"/>
                  </a:cubicBezTo>
                  <a:cubicBezTo>
                    <a:pt x="0" y="12"/>
                    <a:pt x="2" y="20"/>
                    <a:pt x="8" y="26"/>
                  </a:cubicBezTo>
                  <a:cubicBezTo>
                    <a:pt x="8" y="26"/>
                    <a:pt x="5" y="4"/>
                    <a:pt x="12" y="12"/>
                  </a:cubicBezTo>
                  <a:close/>
                </a:path>
              </a:pathLst>
            </a:custGeom>
            <a:solidFill>
              <a:srgbClr val="EEB8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ïśḷí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4CBC9F9-C72B-42D0-8B84-BFFF68BDD07B}"/>
                </a:ext>
              </a:extLst>
            </p:cNvPr>
            <p:cNvSpPr/>
            <p:nvPr/>
          </p:nvSpPr>
          <p:spPr bwMode="auto">
            <a:xfrm>
              <a:off x="7516813" y="3679825"/>
              <a:ext cx="69850" cy="42863"/>
            </a:xfrm>
            <a:prstGeom prst="ellipse">
              <a:avLst/>
            </a:prstGeom>
            <a:solidFill>
              <a:srgbClr val="EEB8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Sľiḓ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732E85F-2AB1-4716-AB25-76D3675ADB4C}"/>
                </a:ext>
              </a:extLst>
            </p:cNvPr>
            <p:cNvSpPr/>
            <p:nvPr/>
          </p:nvSpPr>
          <p:spPr bwMode="auto">
            <a:xfrm>
              <a:off x="7693025" y="3576638"/>
              <a:ext cx="55563" cy="76200"/>
            </a:xfrm>
            <a:prstGeom prst="ellipse">
              <a:avLst/>
            </a:prstGeom>
            <a:solidFill>
              <a:srgbClr val="6C31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ïṧḻí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057D129-2AEA-401F-912B-8A20497E1AEA}"/>
                </a:ext>
              </a:extLst>
            </p:cNvPr>
            <p:cNvSpPr/>
            <p:nvPr/>
          </p:nvSpPr>
          <p:spPr bwMode="auto">
            <a:xfrm>
              <a:off x="7362825" y="3576638"/>
              <a:ext cx="55563" cy="76200"/>
            </a:xfrm>
            <a:prstGeom prst="ellipse">
              <a:avLst/>
            </a:prstGeom>
            <a:solidFill>
              <a:srgbClr val="6C31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Sļí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F5ADA94-8F75-4DBA-A76A-9FE5A05002B4}"/>
                </a:ext>
              </a:extLst>
            </p:cNvPr>
            <p:cNvSpPr/>
            <p:nvPr/>
          </p:nvSpPr>
          <p:spPr bwMode="auto">
            <a:xfrm>
              <a:off x="7669213" y="3505200"/>
              <a:ext cx="98425" cy="33338"/>
            </a:xfrm>
            <a:custGeom>
              <a:avLst/>
              <a:gdLst>
                <a:gd name="T0" fmla="*/ 0 w 30"/>
                <a:gd name="T1" fmla="*/ 6 h 10"/>
                <a:gd name="T2" fmla="*/ 4 w 30"/>
                <a:gd name="T3" fmla="*/ 3 h 10"/>
                <a:gd name="T4" fmla="*/ 9 w 30"/>
                <a:gd name="T5" fmla="*/ 1 h 10"/>
                <a:gd name="T6" fmla="*/ 16 w 30"/>
                <a:gd name="T7" fmla="*/ 0 h 10"/>
                <a:gd name="T8" fmla="*/ 22 w 30"/>
                <a:gd name="T9" fmla="*/ 2 h 10"/>
                <a:gd name="T10" fmla="*/ 27 w 30"/>
                <a:gd name="T11" fmla="*/ 5 h 10"/>
                <a:gd name="T12" fmla="*/ 30 w 30"/>
                <a:gd name="T13" fmla="*/ 10 h 10"/>
                <a:gd name="T14" fmla="*/ 25 w 30"/>
                <a:gd name="T15" fmla="*/ 8 h 10"/>
                <a:gd name="T16" fmla="*/ 21 w 30"/>
                <a:gd name="T17" fmla="*/ 7 h 10"/>
                <a:gd name="T18" fmla="*/ 18 w 30"/>
                <a:gd name="T19" fmla="*/ 7 h 10"/>
                <a:gd name="T20" fmla="*/ 15 w 30"/>
                <a:gd name="T21" fmla="*/ 7 h 10"/>
                <a:gd name="T22" fmla="*/ 5 w 30"/>
                <a:gd name="T23" fmla="*/ 6 h 10"/>
                <a:gd name="T24" fmla="*/ 0 w 30"/>
                <a:gd name="T25"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10">
                  <a:moveTo>
                    <a:pt x="0" y="6"/>
                  </a:moveTo>
                  <a:cubicBezTo>
                    <a:pt x="0" y="6"/>
                    <a:pt x="1" y="4"/>
                    <a:pt x="4" y="3"/>
                  </a:cubicBezTo>
                  <a:cubicBezTo>
                    <a:pt x="6" y="2"/>
                    <a:pt x="7" y="1"/>
                    <a:pt x="9" y="1"/>
                  </a:cubicBezTo>
                  <a:cubicBezTo>
                    <a:pt x="11" y="1"/>
                    <a:pt x="14" y="0"/>
                    <a:pt x="16" y="0"/>
                  </a:cubicBezTo>
                  <a:cubicBezTo>
                    <a:pt x="18" y="1"/>
                    <a:pt x="20" y="1"/>
                    <a:pt x="22" y="2"/>
                  </a:cubicBezTo>
                  <a:cubicBezTo>
                    <a:pt x="24" y="3"/>
                    <a:pt x="26" y="4"/>
                    <a:pt x="27" y="5"/>
                  </a:cubicBezTo>
                  <a:cubicBezTo>
                    <a:pt x="30" y="7"/>
                    <a:pt x="30" y="10"/>
                    <a:pt x="30" y="10"/>
                  </a:cubicBezTo>
                  <a:cubicBezTo>
                    <a:pt x="30" y="10"/>
                    <a:pt x="28" y="9"/>
                    <a:pt x="25" y="8"/>
                  </a:cubicBezTo>
                  <a:cubicBezTo>
                    <a:pt x="24" y="8"/>
                    <a:pt x="22" y="8"/>
                    <a:pt x="21" y="7"/>
                  </a:cubicBezTo>
                  <a:cubicBezTo>
                    <a:pt x="20" y="7"/>
                    <a:pt x="19" y="7"/>
                    <a:pt x="18" y="7"/>
                  </a:cubicBezTo>
                  <a:cubicBezTo>
                    <a:pt x="17" y="7"/>
                    <a:pt x="16" y="7"/>
                    <a:pt x="15" y="7"/>
                  </a:cubicBezTo>
                  <a:cubicBezTo>
                    <a:pt x="12" y="7"/>
                    <a:pt x="8" y="7"/>
                    <a:pt x="5" y="6"/>
                  </a:cubicBezTo>
                  <a:cubicBezTo>
                    <a:pt x="2" y="6"/>
                    <a:pt x="0" y="6"/>
                    <a:pt x="0" y="6"/>
                  </a:cubicBezTo>
                  <a:close/>
                </a:path>
              </a:pathLst>
            </a:custGeom>
            <a:solidFill>
              <a:srgbClr val="D3670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ïṥḻí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34AF931-39BE-4B13-A756-B4D59B60A58A}"/>
                </a:ext>
              </a:extLst>
            </p:cNvPr>
            <p:cNvSpPr/>
            <p:nvPr/>
          </p:nvSpPr>
          <p:spPr bwMode="auto">
            <a:xfrm>
              <a:off x="7332663" y="3505200"/>
              <a:ext cx="101600" cy="33338"/>
            </a:xfrm>
            <a:custGeom>
              <a:avLst/>
              <a:gdLst>
                <a:gd name="T0" fmla="*/ 31 w 31"/>
                <a:gd name="T1" fmla="*/ 6 h 10"/>
                <a:gd name="T2" fmla="*/ 26 w 31"/>
                <a:gd name="T3" fmla="*/ 3 h 10"/>
                <a:gd name="T4" fmla="*/ 21 w 31"/>
                <a:gd name="T5" fmla="*/ 1 h 10"/>
                <a:gd name="T6" fmla="*/ 14 w 31"/>
                <a:gd name="T7" fmla="*/ 0 h 10"/>
                <a:gd name="T8" fmla="*/ 8 w 31"/>
                <a:gd name="T9" fmla="*/ 2 h 10"/>
                <a:gd name="T10" fmla="*/ 3 w 31"/>
                <a:gd name="T11" fmla="*/ 5 h 10"/>
                <a:gd name="T12" fmla="*/ 0 w 31"/>
                <a:gd name="T13" fmla="*/ 10 h 10"/>
                <a:gd name="T14" fmla="*/ 5 w 31"/>
                <a:gd name="T15" fmla="*/ 8 h 10"/>
                <a:gd name="T16" fmla="*/ 9 w 31"/>
                <a:gd name="T17" fmla="*/ 7 h 10"/>
                <a:gd name="T18" fmla="*/ 12 w 31"/>
                <a:gd name="T19" fmla="*/ 7 h 10"/>
                <a:gd name="T20" fmla="*/ 15 w 31"/>
                <a:gd name="T21" fmla="*/ 7 h 10"/>
                <a:gd name="T22" fmla="*/ 25 w 31"/>
                <a:gd name="T23" fmla="*/ 6 h 10"/>
                <a:gd name="T24" fmla="*/ 31 w 31"/>
                <a:gd name="T25"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0">
                  <a:moveTo>
                    <a:pt x="31" y="6"/>
                  </a:moveTo>
                  <a:cubicBezTo>
                    <a:pt x="31" y="6"/>
                    <a:pt x="29" y="4"/>
                    <a:pt x="26" y="3"/>
                  </a:cubicBezTo>
                  <a:cubicBezTo>
                    <a:pt x="25" y="2"/>
                    <a:pt x="23" y="1"/>
                    <a:pt x="21" y="1"/>
                  </a:cubicBezTo>
                  <a:cubicBezTo>
                    <a:pt x="19" y="1"/>
                    <a:pt x="17" y="0"/>
                    <a:pt x="14" y="0"/>
                  </a:cubicBezTo>
                  <a:cubicBezTo>
                    <a:pt x="12" y="1"/>
                    <a:pt x="10" y="1"/>
                    <a:pt x="8" y="2"/>
                  </a:cubicBezTo>
                  <a:cubicBezTo>
                    <a:pt x="6" y="3"/>
                    <a:pt x="4" y="4"/>
                    <a:pt x="3" y="5"/>
                  </a:cubicBezTo>
                  <a:cubicBezTo>
                    <a:pt x="0" y="7"/>
                    <a:pt x="0" y="10"/>
                    <a:pt x="0" y="10"/>
                  </a:cubicBezTo>
                  <a:cubicBezTo>
                    <a:pt x="0" y="10"/>
                    <a:pt x="2" y="9"/>
                    <a:pt x="5" y="8"/>
                  </a:cubicBezTo>
                  <a:cubicBezTo>
                    <a:pt x="6" y="8"/>
                    <a:pt x="8" y="8"/>
                    <a:pt x="9" y="7"/>
                  </a:cubicBezTo>
                  <a:cubicBezTo>
                    <a:pt x="10" y="7"/>
                    <a:pt x="11" y="7"/>
                    <a:pt x="12" y="7"/>
                  </a:cubicBezTo>
                  <a:cubicBezTo>
                    <a:pt x="13" y="7"/>
                    <a:pt x="14" y="7"/>
                    <a:pt x="15" y="7"/>
                  </a:cubicBezTo>
                  <a:cubicBezTo>
                    <a:pt x="18" y="7"/>
                    <a:pt x="22" y="7"/>
                    <a:pt x="25" y="6"/>
                  </a:cubicBezTo>
                  <a:cubicBezTo>
                    <a:pt x="28" y="6"/>
                    <a:pt x="31" y="6"/>
                    <a:pt x="31" y="6"/>
                  </a:cubicBezTo>
                  <a:close/>
                </a:path>
              </a:pathLst>
            </a:custGeom>
            <a:solidFill>
              <a:srgbClr val="D3670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ṥḻiḓ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BD2BCBD-8C07-429E-965A-09F7D6268534}"/>
                </a:ext>
              </a:extLst>
            </p:cNvPr>
            <p:cNvSpPr/>
            <p:nvPr/>
          </p:nvSpPr>
          <p:spPr bwMode="auto">
            <a:xfrm>
              <a:off x="7504113" y="3781425"/>
              <a:ext cx="92075" cy="15875"/>
            </a:xfrm>
            <a:custGeom>
              <a:avLst/>
              <a:gdLst>
                <a:gd name="T0" fmla="*/ 4 w 28"/>
                <a:gd name="T1" fmla="*/ 5 h 5"/>
                <a:gd name="T2" fmla="*/ 25 w 28"/>
                <a:gd name="T3" fmla="*/ 5 h 5"/>
                <a:gd name="T4" fmla="*/ 25 w 28"/>
                <a:gd name="T5" fmla="*/ 0 h 5"/>
                <a:gd name="T6" fmla="*/ 4 w 28"/>
                <a:gd name="T7" fmla="*/ 0 h 5"/>
                <a:gd name="T8" fmla="*/ 4 w 28"/>
                <a:gd name="T9" fmla="*/ 5 h 5"/>
              </a:gdLst>
              <a:ahLst/>
              <a:cxnLst>
                <a:cxn ang="0">
                  <a:pos x="T0" y="T1"/>
                </a:cxn>
                <a:cxn ang="0">
                  <a:pos x="T2" y="T3"/>
                </a:cxn>
                <a:cxn ang="0">
                  <a:pos x="T4" y="T5"/>
                </a:cxn>
                <a:cxn ang="0">
                  <a:pos x="T6" y="T7"/>
                </a:cxn>
                <a:cxn ang="0">
                  <a:pos x="T8" y="T9"/>
                </a:cxn>
              </a:cxnLst>
              <a:rect l="0" t="0" r="r" b="b"/>
              <a:pathLst>
                <a:path w="28" h="5">
                  <a:moveTo>
                    <a:pt x="4" y="5"/>
                  </a:moveTo>
                  <a:cubicBezTo>
                    <a:pt x="11" y="5"/>
                    <a:pt x="18" y="5"/>
                    <a:pt x="25" y="5"/>
                  </a:cubicBezTo>
                  <a:cubicBezTo>
                    <a:pt x="28" y="5"/>
                    <a:pt x="28" y="0"/>
                    <a:pt x="25" y="0"/>
                  </a:cubicBezTo>
                  <a:cubicBezTo>
                    <a:pt x="18" y="0"/>
                    <a:pt x="11" y="0"/>
                    <a:pt x="4" y="0"/>
                  </a:cubicBezTo>
                  <a:cubicBezTo>
                    <a:pt x="0" y="0"/>
                    <a:pt x="0" y="5"/>
                    <a:pt x="4" y="5"/>
                  </a:cubicBezTo>
                  <a:close/>
                </a:path>
              </a:pathLst>
            </a:custGeom>
            <a:solidFill>
              <a:srgbClr val="EEB8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î$li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7554587-6746-49D8-97C1-1200B4B1422B}"/>
                </a:ext>
              </a:extLst>
            </p:cNvPr>
            <p:cNvSpPr/>
            <p:nvPr/>
          </p:nvSpPr>
          <p:spPr bwMode="auto">
            <a:xfrm>
              <a:off x="7118350" y="3971925"/>
              <a:ext cx="857250" cy="1019175"/>
            </a:xfrm>
            <a:custGeom>
              <a:avLst/>
              <a:gdLst>
                <a:gd name="T0" fmla="*/ 260 w 260"/>
                <a:gd name="T1" fmla="*/ 24 h 309"/>
                <a:gd name="T2" fmla="*/ 174 w 260"/>
                <a:gd name="T3" fmla="*/ 0 h 309"/>
                <a:gd name="T4" fmla="*/ 131 w 260"/>
                <a:gd name="T5" fmla="*/ 34 h 309"/>
                <a:gd name="T6" fmla="*/ 131 w 260"/>
                <a:gd name="T7" fmla="*/ 34 h 309"/>
                <a:gd name="T8" fmla="*/ 130 w 260"/>
                <a:gd name="T9" fmla="*/ 34 h 309"/>
                <a:gd name="T10" fmla="*/ 130 w 260"/>
                <a:gd name="T11" fmla="*/ 34 h 309"/>
                <a:gd name="T12" fmla="*/ 130 w 260"/>
                <a:gd name="T13" fmla="*/ 34 h 309"/>
                <a:gd name="T14" fmla="*/ 89 w 260"/>
                <a:gd name="T15" fmla="*/ 0 h 309"/>
                <a:gd name="T16" fmla="*/ 0 w 260"/>
                <a:gd name="T17" fmla="*/ 8 h 309"/>
                <a:gd name="T18" fmla="*/ 11 w 260"/>
                <a:gd name="T19" fmla="*/ 130 h 309"/>
                <a:gd name="T20" fmla="*/ 20 w 260"/>
                <a:gd name="T21" fmla="*/ 183 h 309"/>
                <a:gd name="T22" fmla="*/ 8 w 260"/>
                <a:gd name="T23" fmla="*/ 309 h 309"/>
                <a:gd name="T24" fmla="*/ 252 w 260"/>
                <a:gd name="T25" fmla="*/ 309 h 309"/>
                <a:gd name="T26" fmla="*/ 240 w 260"/>
                <a:gd name="T27" fmla="*/ 183 h 309"/>
                <a:gd name="T28" fmla="*/ 249 w 260"/>
                <a:gd name="T29" fmla="*/ 130 h 309"/>
                <a:gd name="T30" fmla="*/ 260 w 260"/>
                <a:gd name="T31" fmla="*/ 2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0" h="309">
                  <a:moveTo>
                    <a:pt x="260" y="24"/>
                  </a:moveTo>
                  <a:cubicBezTo>
                    <a:pt x="174" y="0"/>
                    <a:pt x="174" y="0"/>
                    <a:pt x="174" y="0"/>
                  </a:cubicBezTo>
                  <a:cubicBezTo>
                    <a:pt x="168" y="27"/>
                    <a:pt x="136" y="34"/>
                    <a:pt x="131" y="34"/>
                  </a:cubicBezTo>
                  <a:cubicBezTo>
                    <a:pt x="131" y="34"/>
                    <a:pt x="131" y="34"/>
                    <a:pt x="131" y="34"/>
                  </a:cubicBezTo>
                  <a:cubicBezTo>
                    <a:pt x="131" y="34"/>
                    <a:pt x="130" y="34"/>
                    <a:pt x="130" y="34"/>
                  </a:cubicBezTo>
                  <a:cubicBezTo>
                    <a:pt x="130" y="34"/>
                    <a:pt x="130" y="34"/>
                    <a:pt x="130" y="34"/>
                  </a:cubicBezTo>
                  <a:cubicBezTo>
                    <a:pt x="130" y="34"/>
                    <a:pt x="130" y="34"/>
                    <a:pt x="130" y="34"/>
                  </a:cubicBezTo>
                  <a:cubicBezTo>
                    <a:pt x="124" y="34"/>
                    <a:pt x="95" y="27"/>
                    <a:pt x="89" y="0"/>
                  </a:cubicBezTo>
                  <a:cubicBezTo>
                    <a:pt x="0" y="8"/>
                    <a:pt x="0" y="8"/>
                    <a:pt x="0" y="8"/>
                  </a:cubicBezTo>
                  <a:cubicBezTo>
                    <a:pt x="11" y="130"/>
                    <a:pt x="11" y="130"/>
                    <a:pt x="11" y="130"/>
                  </a:cubicBezTo>
                  <a:cubicBezTo>
                    <a:pt x="11" y="130"/>
                    <a:pt x="5" y="161"/>
                    <a:pt x="20" y="183"/>
                  </a:cubicBezTo>
                  <a:cubicBezTo>
                    <a:pt x="36" y="206"/>
                    <a:pt x="8" y="309"/>
                    <a:pt x="8" y="309"/>
                  </a:cubicBezTo>
                  <a:cubicBezTo>
                    <a:pt x="252" y="309"/>
                    <a:pt x="252" y="309"/>
                    <a:pt x="252" y="309"/>
                  </a:cubicBezTo>
                  <a:cubicBezTo>
                    <a:pt x="252" y="309"/>
                    <a:pt x="225" y="206"/>
                    <a:pt x="240" y="183"/>
                  </a:cubicBezTo>
                  <a:cubicBezTo>
                    <a:pt x="256" y="161"/>
                    <a:pt x="249" y="130"/>
                    <a:pt x="249" y="130"/>
                  </a:cubicBezTo>
                  <a:lnTo>
                    <a:pt x="260" y="24"/>
                  </a:lnTo>
                  <a:close/>
                </a:path>
              </a:pathLst>
            </a:custGeom>
            <a:solidFill>
              <a:srgbClr val="F98A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íşļi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B04F664-75A4-4CA0-9CB6-7CCA356FD199}"/>
                </a:ext>
              </a:extLst>
            </p:cNvPr>
            <p:cNvSpPr/>
            <p:nvPr/>
          </p:nvSpPr>
          <p:spPr bwMode="auto">
            <a:xfrm>
              <a:off x="7088188" y="4991100"/>
              <a:ext cx="917575" cy="349250"/>
            </a:xfrm>
            <a:custGeom>
              <a:avLst/>
              <a:gdLst>
                <a:gd name="T0" fmla="*/ 261 w 278"/>
                <a:gd name="T1" fmla="*/ 0 h 106"/>
                <a:gd name="T2" fmla="*/ 137 w 278"/>
                <a:gd name="T3" fmla="*/ 0 h 106"/>
                <a:gd name="T4" fmla="*/ 17 w 278"/>
                <a:gd name="T5" fmla="*/ 0 h 106"/>
                <a:gd name="T6" fmla="*/ 54 w 278"/>
                <a:gd name="T7" fmla="*/ 106 h 106"/>
                <a:gd name="T8" fmla="*/ 137 w 278"/>
                <a:gd name="T9" fmla="*/ 106 h 106"/>
                <a:gd name="T10" fmla="*/ 224 w 278"/>
                <a:gd name="T11" fmla="*/ 106 h 106"/>
                <a:gd name="T12" fmla="*/ 261 w 278"/>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278" h="106">
                  <a:moveTo>
                    <a:pt x="261" y="0"/>
                  </a:moveTo>
                  <a:cubicBezTo>
                    <a:pt x="137" y="0"/>
                    <a:pt x="137" y="0"/>
                    <a:pt x="137" y="0"/>
                  </a:cubicBezTo>
                  <a:cubicBezTo>
                    <a:pt x="17" y="0"/>
                    <a:pt x="17" y="0"/>
                    <a:pt x="17" y="0"/>
                  </a:cubicBezTo>
                  <a:cubicBezTo>
                    <a:pt x="17" y="0"/>
                    <a:pt x="0" y="106"/>
                    <a:pt x="54" y="106"/>
                  </a:cubicBezTo>
                  <a:cubicBezTo>
                    <a:pt x="109" y="106"/>
                    <a:pt x="137" y="106"/>
                    <a:pt x="137" y="106"/>
                  </a:cubicBezTo>
                  <a:cubicBezTo>
                    <a:pt x="137" y="106"/>
                    <a:pt x="169" y="106"/>
                    <a:pt x="224" y="106"/>
                  </a:cubicBezTo>
                  <a:cubicBezTo>
                    <a:pt x="278" y="106"/>
                    <a:pt x="261" y="0"/>
                    <a:pt x="261" y="0"/>
                  </a:cubicBezTo>
                  <a:close/>
                </a:path>
              </a:pathLst>
            </a:custGeom>
            <a:solidFill>
              <a:srgbClr val="7FAE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šļî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549F55AC-2A9D-40C8-8F46-78C966AC7296}"/>
                </a:ext>
              </a:extLst>
            </p:cNvPr>
            <p:cNvSpPr/>
            <p:nvPr/>
          </p:nvSpPr>
          <p:spPr bwMode="auto">
            <a:xfrm>
              <a:off x="6537325" y="5284788"/>
              <a:ext cx="268288" cy="227013"/>
            </a:xfrm>
            <a:custGeom>
              <a:avLst/>
              <a:gdLst>
                <a:gd name="T0" fmla="*/ 70 w 81"/>
                <a:gd name="T1" fmla="*/ 0 h 69"/>
                <a:gd name="T2" fmla="*/ 2 w 81"/>
                <a:gd name="T3" fmla="*/ 38 h 69"/>
                <a:gd name="T4" fmla="*/ 81 w 81"/>
                <a:gd name="T5" fmla="*/ 63 h 69"/>
                <a:gd name="T6" fmla="*/ 70 w 81"/>
                <a:gd name="T7" fmla="*/ 0 h 69"/>
              </a:gdLst>
              <a:ahLst/>
              <a:cxnLst>
                <a:cxn ang="0">
                  <a:pos x="T0" y="T1"/>
                </a:cxn>
                <a:cxn ang="0">
                  <a:pos x="T2" y="T3"/>
                </a:cxn>
                <a:cxn ang="0">
                  <a:pos x="T4" y="T5"/>
                </a:cxn>
                <a:cxn ang="0">
                  <a:pos x="T6" y="T7"/>
                </a:cxn>
              </a:cxnLst>
              <a:rect l="0" t="0" r="r" b="b"/>
              <a:pathLst>
                <a:path w="81" h="69">
                  <a:moveTo>
                    <a:pt x="70" y="0"/>
                  </a:moveTo>
                  <a:cubicBezTo>
                    <a:pt x="70" y="0"/>
                    <a:pt x="0" y="8"/>
                    <a:pt x="2" y="38"/>
                  </a:cubicBezTo>
                  <a:cubicBezTo>
                    <a:pt x="3" y="69"/>
                    <a:pt x="81" y="63"/>
                    <a:pt x="81" y="63"/>
                  </a:cubicBezTo>
                  <a:lnTo>
                    <a:pt x="70" y="0"/>
                  </a:lnTo>
                  <a:close/>
                </a:path>
              </a:pathLst>
            </a:custGeom>
            <a:solidFill>
              <a:srgbClr val="2426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ṡļíḍ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89180D5C-339E-4157-B41C-F81AB8A88092}"/>
                </a:ext>
              </a:extLst>
            </p:cNvPr>
            <p:cNvSpPr/>
            <p:nvPr/>
          </p:nvSpPr>
          <p:spPr bwMode="auto">
            <a:xfrm>
              <a:off x="6732588" y="4795838"/>
              <a:ext cx="1787525" cy="712788"/>
            </a:xfrm>
            <a:custGeom>
              <a:avLst/>
              <a:gdLst>
                <a:gd name="T0" fmla="*/ 0 w 542"/>
                <a:gd name="T1" fmla="*/ 147 h 216"/>
                <a:gd name="T2" fmla="*/ 511 w 542"/>
                <a:gd name="T3" fmla="*/ 101 h 216"/>
                <a:gd name="T4" fmla="*/ 8 w 542"/>
                <a:gd name="T5" fmla="*/ 216 h 216"/>
                <a:gd name="T6" fmla="*/ 0 w 542"/>
                <a:gd name="T7" fmla="*/ 147 h 216"/>
              </a:gdLst>
              <a:ahLst/>
              <a:cxnLst>
                <a:cxn ang="0">
                  <a:pos x="T0" y="T1"/>
                </a:cxn>
                <a:cxn ang="0">
                  <a:pos x="T2" y="T3"/>
                </a:cxn>
                <a:cxn ang="0">
                  <a:pos x="T4" y="T5"/>
                </a:cxn>
                <a:cxn ang="0">
                  <a:pos x="T6" y="T7"/>
                </a:cxn>
              </a:cxnLst>
              <a:rect l="0" t="0" r="r" b="b"/>
              <a:pathLst>
                <a:path w="542" h="216">
                  <a:moveTo>
                    <a:pt x="0" y="147"/>
                  </a:moveTo>
                  <a:cubicBezTo>
                    <a:pt x="0" y="147"/>
                    <a:pt x="480" y="0"/>
                    <a:pt x="511" y="101"/>
                  </a:cubicBezTo>
                  <a:cubicBezTo>
                    <a:pt x="542" y="201"/>
                    <a:pt x="8" y="216"/>
                    <a:pt x="8" y="216"/>
                  </a:cubicBezTo>
                  <a:lnTo>
                    <a:pt x="0" y="147"/>
                  </a:lnTo>
                  <a:close/>
                </a:path>
              </a:pathLst>
            </a:custGeom>
            <a:solidFill>
              <a:srgbClr val="5EA0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ḷi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26E0E9F-878F-414C-83B7-23402D56898A}"/>
                </a:ext>
              </a:extLst>
            </p:cNvPr>
            <p:cNvSpPr/>
            <p:nvPr/>
          </p:nvSpPr>
          <p:spPr bwMode="auto">
            <a:xfrm>
              <a:off x="8266113" y="5330825"/>
              <a:ext cx="280988" cy="239713"/>
            </a:xfrm>
            <a:custGeom>
              <a:avLst/>
              <a:gdLst>
                <a:gd name="T0" fmla="*/ 15 w 85"/>
                <a:gd name="T1" fmla="*/ 0 h 73"/>
                <a:gd name="T2" fmla="*/ 81 w 85"/>
                <a:gd name="T3" fmla="*/ 43 h 73"/>
                <a:gd name="T4" fmla="*/ 0 w 85"/>
                <a:gd name="T5" fmla="*/ 62 h 73"/>
                <a:gd name="T6" fmla="*/ 15 w 85"/>
                <a:gd name="T7" fmla="*/ 0 h 73"/>
              </a:gdLst>
              <a:ahLst/>
              <a:cxnLst>
                <a:cxn ang="0">
                  <a:pos x="T0" y="T1"/>
                </a:cxn>
                <a:cxn ang="0">
                  <a:pos x="T2" y="T3"/>
                </a:cxn>
                <a:cxn ang="0">
                  <a:pos x="T4" y="T5"/>
                </a:cxn>
                <a:cxn ang="0">
                  <a:pos x="T6" y="T7"/>
                </a:cxn>
              </a:cxnLst>
              <a:rect l="0" t="0" r="r" b="b"/>
              <a:pathLst>
                <a:path w="85" h="73">
                  <a:moveTo>
                    <a:pt x="15" y="0"/>
                  </a:moveTo>
                  <a:cubicBezTo>
                    <a:pt x="15" y="0"/>
                    <a:pt x="85" y="13"/>
                    <a:pt x="81" y="43"/>
                  </a:cubicBezTo>
                  <a:cubicBezTo>
                    <a:pt x="77" y="73"/>
                    <a:pt x="0" y="62"/>
                    <a:pt x="0" y="62"/>
                  </a:cubicBezTo>
                  <a:lnTo>
                    <a:pt x="15" y="0"/>
                  </a:lnTo>
                  <a:close/>
                </a:path>
              </a:pathLst>
            </a:custGeom>
            <a:solidFill>
              <a:srgbClr val="2426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îŝ1ï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7C3F4623-5673-4161-9C94-BA57E578F214}"/>
                </a:ext>
              </a:extLst>
            </p:cNvPr>
            <p:cNvSpPr/>
            <p:nvPr/>
          </p:nvSpPr>
          <p:spPr bwMode="auto">
            <a:xfrm>
              <a:off x="6557963" y="4730750"/>
              <a:ext cx="1793875" cy="823913"/>
            </a:xfrm>
            <a:custGeom>
              <a:avLst/>
              <a:gdLst>
                <a:gd name="T0" fmla="*/ 544 w 544"/>
                <a:gd name="T1" fmla="*/ 182 h 250"/>
                <a:gd name="T2" fmla="*/ 38 w 544"/>
                <a:gd name="T3" fmla="*/ 99 h 250"/>
                <a:gd name="T4" fmla="*/ 532 w 544"/>
                <a:gd name="T5" fmla="*/ 250 h 250"/>
                <a:gd name="T6" fmla="*/ 544 w 544"/>
                <a:gd name="T7" fmla="*/ 182 h 250"/>
              </a:gdLst>
              <a:ahLst/>
              <a:cxnLst>
                <a:cxn ang="0">
                  <a:pos x="T0" y="T1"/>
                </a:cxn>
                <a:cxn ang="0">
                  <a:pos x="T2" y="T3"/>
                </a:cxn>
                <a:cxn ang="0">
                  <a:pos x="T4" y="T5"/>
                </a:cxn>
                <a:cxn ang="0">
                  <a:pos x="T6" y="T7"/>
                </a:cxn>
              </a:cxnLst>
              <a:rect l="0" t="0" r="r" b="b"/>
              <a:pathLst>
                <a:path w="544" h="250">
                  <a:moveTo>
                    <a:pt x="544" y="182"/>
                  </a:moveTo>
                  <a:cubicBezTo>
                    <a:pt x="544" y="182"/>
                    <a:pt x="77" y="0"/>
                    <a:pt x="38" y="99"/>
                  </a:cubicBezTo>
                  <a:cubicBezTo>
                    <a:pt x="0" y="197"/>
                    <a:pt x="532" y="250"/>
                    <a:pt x="532" y="250"/>
                  </a:cubicBezTo>
                  <a:lnTo>
                    <a:pt x="544" y="182"/>
                  </a:lnTo>
                  <a:close/>
                </a:path>
              </a:pathLst>
            </a:custGeom>
            <a:solidFill>
              <a:srgbClr val="70B6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ïṩļï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6CA29B2-D56A-43EB-80CC-A6DCCB2EC44F}"/>
                </a:ext>
              </a:extLst>
            </p:cNvPr>
            <p:cNvSpPr/>
            <p:nvPr/>
          </p:nvSpPr>
          <p:spPr bwMode="auto">
            <a:xfrm>
              <a:off x="7115175" y="3198813"/>
              <a:ext cx="854075" cy="385763"/>
            </a:xfrm>
            <a:custGeom>
              <a:avLst/>
              <a:gdLst>
                <a:gd name="T0" fmla="*/ 43 w 259"/>
                <a:gd name="T1" fmla="*/ 117 h 117"/>
                <a:gd name="T2" fmla="*/ 66 w 259"/>
                <a:gd name="T3" fmla="*/ 74 h 117"/>
                <a:gd name="T4" fmla="*/ 135 w 259"/>
                <a:gd name="T5" fmla="*/ 95 h 117"/>
                <a:gd name="T6" fmla="*/ 119 w 259"/>
                <a:gd name="T7" fmla="*/ 64 h 117"/>
                <a:gd name="T8" fmla="*/ 220 w 259"/>
                <a:gd name="T9" fmla="*/ 113 h 117"/>
                <a:gd name="T10" fmla="*/ 230 w 259"/>
                <a:gd name="T11" fmla="*/ 110 h 117"/>
                <a:gd name="T12" fmla="*/ 129 w 259"/>
                <a:gd name="T13" fmla="*/ 0 h 117"/>
                <a:gd name="T14" fmla="*/ 30 w 259"/>
                <a:gd name="T15" fmla="*/ 112 h 117"/>
                <a:gd name="T16" fmla="*/ 43 w 259"/>
                <a:gd name="T1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
                  <a:moveTo>
                    <a:pt x="43" y="117"/>
                  </a:moveTo>
                  <a:cubicBezTo>
                    <a:pt x="43" y="117"/>
                    <a:pt x="58" y="84"/>
                    <a:pt x="66" y="74"/>
                  </a:cubicBezTo>
                  <a:cubicBezTo>
                    <a:pt x="66" y="74"/>
                    <a:pt x="92" y="93"/>
                    <a:pt x="135" y="95"/>
                  </a:cubicBezTo>
                  <a:cubicBezTo>
                    <a:pt x="135" y="95"/>
                    <a:pt x="123" y="69"/>
                    <a:pt x="119" y="64"/>
                  </a:cubicBezTo>
                  <a:cubicBezTo>
                    <a:pt x="119" y="64"/>
                    <a:pt x="178" y="110"/>
                    <a:pt x="220" y="113"/>
                  </a:cubicBezTo>
                  <a:cubicBezTo>
                    <a:pt x="230" y="110"/>
                    <a:pt x="230" y="110"/>
                    <a:pt x="230" y="110"/>
                  </a:cubicBezTo>
                  <a:cubicBezTo>
                    <a:pt x="230" y="110"/>
                    <a:pt x="259" y="0"/>
                    <a:pt x="129" y="0"/>
                  </a:cubicBezTo>
                  <a:cubicBezTo>
                    <a:pt x="0" y="0"/>
                    <a:pt x="30" y="112"/>
                    <a:pt x="30" y="112"/>
                  </a:cubicBezTo>
                  <a:lnTo>
                    <a:pt x="43" y="117"/>
                  </a:lnTo>
                  <a:close/>
                </a:path>
              </a:pathLst>
            </a:custGeom>
            <a:solidFill>
              <a:srgbClr val="EA750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ŝḷï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CA3E752-ED98-41C1-BE70-B3D08030925F}"/>
                </a:ext>
              </a:extLst>
            </p:cNvPr>
            <p:cNvSpPr/>
            <p:nvPr/>
          </p:nvSpPr>
          <p:spPr bwMode="auto">
            <a:xfrm>
              <a:off x="7378700" y="3600450"/>
              <a:ext cx="1801813" cy="2058988"/>
            </a:xfrm>
            <a:custGeom>
              <a:avLst/>
              <a:gdLst>
                <a:gd name="T0" fmla="*/ 232 w 546"/>
                <a:gd name="T1" fmla="*/ 409 h 625"/>
                <a:gd name="T2" fmla="*/ 194 w 546"/>
                <a:gd name="T3" fmla="*/ 461 h 625"/>
                <a:gd name="T4" fmla="*/ 127 w 546"/>
                <a:gd name="T5" fmla="*/ 471 h 625"/>
                <a:gd name="T6" fmla="*/ 116 w 546"/>
                <a:gd name="T7" fmla="*/ 404 h 625"/>
                <a:gd name="T8" fmla="*/ 176 w 546"/>
                <a:gd name="T9" fmla="*/ 321 h 625"/>
                <a:gd name="T10" fmla="*/ 178 w 546"/>
                <a:gd name="T11" fmla="*/ 320 h 625"/>
                <a:gd name="T12" fmla="*/ 179 w 546"/>
                <a:gd name="T13" fmla="*/ 318 h 625"/>
                <a:gd name="T14" fmla="*/ 246 w 546"/>
                <a:gd name="T15" fmla="*/ 307 h 625"/>
                <a:gd name="T16" fmla="*/ 402 w 546"/>
                <a:gd name="T17" fmla="*/ 284 h 625"/>
                <a:gd name="T18" fmla="*/ 376 w 546"/>
                <a:gd name="T19" fmla="*/ 129 h 625"/>
                <a:gd name="T20" fmla="*/ 268 w 546"/>
                <a:gd name="T21" fmla="*/ 117 h 625"/>
                <a:gd name="T22" fmla="*/ 203 w 546"/>
                <a:gd name="T23" fmla="*/ 92 h 625"/>
                <a:gd name="T24" fmla="*/ 228 w 546"/>
                <a:gd name="T25" fmla="*/ 29 h 625"/>
                <a:gd name="T26" fmla="*/ 433 w 546"/>
                <a:gd name="T27" fmla="*/ 51 h 625"/>
                <a:gd name="T28" fmla="*/ 479 w 546"/>
                <a:gd name="T29" fmla="*/ 341 h 625"/>
                <a:gd name="T30" fmla="*/ 232 w 546"/>
                <a:gd name="T31" fmla="*/ 409 h 625"/>
                <a:gd name="T32" fmla="*/ 105 w 546"/>
                <a:gd name="T33" fmla="*/ 583 h 625"/>
                <a:gd name="T34" fmla="*/ 94 w 546"/>
                <a:gd name="T35" fmla="*/ 598 h 625"/>
                <a:gd name="T36" fmla="*/ 27 w 546"/>
                <a:gd name="T37" fmla="*/ 608 h 625"/>
                <a:gd name="T38" fmla="*/ 16 w 546"/>
                <a:gd name="T39" fmla="*/ 541 h 625"/>
                <a:gd name="T40" fmla="*/ 27 w 546"/>
                <a:gd name="T41" fmla="*/ 527 h 625"/>
                <a:gd name="T42" fmla="*/ 94 w 546"/>
                <a:gd name="T43" fmla="*/ 516 h 625"/>
                <a:gd name="T44" fmla="*/ 105 w 546"/>
                <a:gd name="T45" fmla="*/ 58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6" h="625">
                  <a:moveTo>
                    <a:pt x="232" y="409"/>
                  </a:moveTo>
                  <a:cubicBezTo>
                    <a:pt x="194" y="461"/>
                    <a:pt x="194" y="461"/>
                    <a:pt x="194" y="461"/>
                  </a:cubicBezTo>
                  <a:cubicBezTo>
                    <a:pt x="178" y="483"/>
                    <a:pt x="149" y="488"/>
                    <a:pt x="127" y="471"/>
                  </a:cubicBezTo>
                  <a:cubicBezTo>
                    <a:pt x="106" y="456"/>
                    <a:pt x="100" y="426"/>
                    <a:pt x="116" y="404"/>
                  </a:cubicBezTo>
                  <a:cubicBezTo>
                    <a:pt x="176" y="321"/>
                    <a:pt x="176" y="321"/>
                    <a:pt x="176" y="321"/>
                  </a:cubicBezTo>
                  <a:cubicBezTo>
                    <a:pt x="177" y="320"/>
                    <a:pt x="178" y="321"/>
                    <a:pt x="178" y="320"/>
                  </a:cubicBezTo>
                  <a:cubicBezTo>
                    <a:pt x="178" y="319"/>
                    <a:pt x="178" y="319"/>
                    <a:pt x="179" y="318"/>
                  </a:cubicBezTo>
                  <a:cubicBezTo>
                    <a:pt x="194" y="297"/>
                    <a:pt x="225" y="292"/>
                    <a:pt x="246" y="307"/>
                  </a:cubicBezTo>
                  <a:cubicBezTo>
                    <a:pt x="296" y="344"/>
                    <a:pt x="366" y="334"/>
                    <a:pt x="402" y="284"/>
                  </a:cubicBezTo>
                  <a:cubicBezTo>
                    <a:pt x="438" y="234"/>
                    <a:pt x="426" y="165"/>
                    <a:pt x="376" y="129"/>
                  </a:cubicBezTo>
                  <a:cubicBezTo>
                    <a:pt x="343" y="105"/>
                    <a:pt x="302" y="102"/>
                    <a:pt x="268" y="117"/>
                  </a:cubicBezTo>
                  <a:cubicBezTo>
                    <a:pt x="243" y="128"/>
                    <a:pt x="214" y="117"/>
                    <a:pt x="203" y="92"/>
                  </a:cubicBezTo>
                  <a:cubicBezTo>
                    <a:pt x="193" y="67"/>
                    <a:pt x="203" y="40"/>
                    <a:pt x="228" y="29"/>
                  </a:cubicBezTo>
                  <a:cubicBezTo>
                    <a:pt x="293" y="0"/>
                    <a:pt x="372" y="6"/>
                    <a:pt x="433" y="51"/>
                  </a:cubicBezTo>
                  <a:cubicBezTo>
                    <a:pt x="525" y="118"/>
                    <a:pt x="546" y="248"/>
                    <a:pt x="479" y="341"/>
                  </a:cubicBezTo>
                  <a:cubicBezTo>
                    <a:pt x="422" y="419"/>
                    <a:pt x="319" y="445"/>
                    <a:pt x="232" y="409"/>
                  </a:cubicBezTo>
                  <a:close/>
                  <a:moveTo>
                    <a:pt x="105" y="583"/>
                  </a:moveTo>
                  <a:cubicBezTo>
                    <a:pt x="94" y="598"/>
                    <a:pt x="94" y="598"/>
                    <a:pt x="94" y="598"/>
                  </a:cubicBezTo>
                  <a:cubicBezTo>
                    <a:pt x="78" y="620"/>
                    <a:pt x="49" y="625"/>
                    <a:pt x="27" y="608"/>
                  </a:cubicBezTo>
                  <a:cubicBezTo>
                    <a:pt x="6" y="593"/>
                    <a:pt x="0" y="563"/>
                    <a:pt x="16" y="541"/>
                  </a:cubicBezTo>
                  <a:cubicBezTo>
                    <a:pt x="27" y="527"/>
                    <a:pt x="27" y="527"/>
                    <a:pt x="27" y="527"/>
                  </a:cubicBezTo>
                  <a:cubicBezTo>
                    <a:pt x="42" y="505"/>
                    <a:pt x="73" y="501"/>
                    <a:pt x="94" y="516"/>
                  </a:cubicBezTo>
                  <a:cubicBezTo>
                    <a:pt x="116" y="532"/>
                    <a:pt x="120" y="562"/>
                    <a:pt x="105" y="583"/>
                  </a:cubicBezTo>
                  <a:close/>
                </a:path>
              </a:pathLst>
            </a:custGeom>
            <a:solidFill>
              <a:srgbClr val="F4B5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ṧļi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D62E3C7-C3ED-486D-AB15-63ECC72389CC}"/>
                </a:ext>
              </a:extLst>
            </p:cNvPr>
            <p:cNvSpPr/>
            <p:nvPr/>
          </p:nvSpPr>
          <p:spPr bwMode="auto">
            <a:xfrm>
              <a:off x="7310438" y="3551238"/>
              <a:ext cx="1800225" cy="2055813"/>
            </a:xfrm>
            <a:custGeom>
              <a:avLst/>
              <a:gdLst>
                <a:gd name="T0" fmla="*/ 231 w 546"/>
                <a:gd name="T1" fmla="*/ 408 h 624"/>
                <a:gd name="T2" fmla="*/ 194 w 546"/>
                <a:gd name="T3" fmla="*/ 460 h 624"/>
                <a:gd name="T4" fmla="*/ 126 w 546"/>
                <a:gd name="T5" fmla="*/ 471 h 624"/>
                <a:gd name="T6" fmla="*/ 116 w 546"/>
                <a:gd name="T7" fmla="*/ 403 h 624"/>
                <a:gd name="T8" fmla="*/ 176 w 546"/>
                <a:gd name="T9" fmla="*/ 321 h 624"/>
                <a:gd name="T10" fmla="*/ 178 w 546"/>
                <a:gd name="T11" fmla="*/ 320 h 624"/>
                <a:gd name="T12" fmla="*/ 178 w 546"/>
                <a:gd name="T13" fmla="*/ 317 h 624"/>
                <a:gd name="T14" fmla="*/ 246 w 546"/>
                <a:gd name="T15" fmla="*/ 307 h 624"/>
                <a:gd name="T16" fmla="*/ 402 w 546"/>
                <a:gd name="T17" fmla="*/ 284 h 624"/>
                <a:gd name="T18" fmla="*/ 376 w 546"/>
                <a:gd name="T19" fmla="*/ 128 h 624"/>
                <a:gd name="T20" fmla="*/ 267 w 546"/>
                <a:gd name="T21" fmla="*/ 116 h 624"/>
                <a:gd name="T22" fmla="*/ 203 w 546"/>
                <a:gd name="T23" fmla="*/ 91 h 624"/>
                <a:gd name="T24" fmla="*/ 228 w 546"/>
                <a:gd name="T25" fmla="*/ 28 h 624"/>
                <a:gd name="T26" fmla="*/ 433 w 546"/>
                <a:gd name="T27" fmla="*/ 50 h 624"/>
                <a:gd name="T28" fmla="*/ 479 w 546"/>
                <a:gd name="T29" fmla="*/ 340 h 624"/>
                <a:gd name="T30" fmla="*/ 231 w 546"/>
                <a:gd name="T31" fmla="*/ 408 h 624"/>
                <a:gd name="T32" fmla="*/ 104 w 546"/>
                <a:gd name="T33" fmla="*/ 583 h 624"/>
                <a:gd name="T34" fmla="*/ 94 w 546"/>
                <a:gd name="T35" fmla="*/ 597 h 624"/>
                <a:gd name="T36" fmla="*/ 26 w 546"/>
                <a:gd name="T37" fmla="*/ 608 h 624"/>
                <a:gd name="T38" fmla="*/ 16 w 546"/>
                <a:gd name="T39" fmla="*/ 540 h 624"/>
                <a:gd name="T40" fmla="*/ 26 w 546"/>
                <a:gd name="T41" fmla="*/ 526 h 624"/>
                <a:gd name="T42" fmla="*/ 94 w 546"/>
                <a:gd name="T43" fmla="*/ 515 h 624"/>
                <a:gd name="T44" fmla="*/ 104 w 546"/>
                <a:gd name="T45" fmla="*/ 583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6" h="624">
                  <a:moveTo>
                    <a:pt x="231" y="408"/>
                  </a:moveTo>
                  <a:cubicBezTo>
                    <a:pt x="194" y="460"/>
                    <a:pt x="194" y="460"/>
                    <a:pt x="194" y="460"/>
                  </a:cubicBezTo>
                  <a:cubicBezTo>
                    <a:pt x="177" y="482"/>
                    <a:pt x="149" y="487"/>
                    <a:pt x="126" y="471"/>
                  </a:cubicBezTo>
                  <a:cubicBezTo>
                    <a:pt x="106" y="456"/>
                    <a:pt x="99" y="426"/>
                    <a:pt x="116" y="403"/>
                  </a:cubicBezTo>
                  <a:cubicBezTo>
                    <a:pt x="176" y="321"/>
                    <a:pt x="176" y="321"/>
                    <a:pt x="176" y="321"/>
                  </a:cubicBezTo>
                  <a:cubicBezTo>
                    <a:pt x="177" y="320"/>
                    <a:pt x="177" y="320"/>
                    <a:pt x="178" y="320"/>
                  </a:cubicBezTo>
                  <a:cubicBezTo>
                    <a:pt x="178" y="318"/>
                    <a:pt x="178" y="318"/>
                    <a:pt x="178" y="317"/>
                  </a:cubicBezTo>
                  <a:cubicBezTo>
                    <a:pt x="193" y="297"/>
                    <a:pt x="225" y="292"/>
                    <a:pt x="246" y="307"/>
                  </a:cubicBezTo>
                  <a:cubicBezTo>
                    <a:pt x="296" y="343"/>
                    <a:pt x="366" y="333"/>
                    <a:pt x="402" y="284"/>
                  </a:cubicBezTo>
                  <a:cubicBezTo>
                    <a:pt x="438" y="234"/>
                    <a:pt x="426" y="165"/>
                    <a:pt x="376" y="128"/>
                  </a:cubicBezTo>
                  <a:cubicBezTo>
                    <a:pt x="343" y="105"/>
                    <a:pt x="302" y="101"/>
                    <a:pt x="267" y="116"/>
                  </a:cubicBezTo>
                  <a:cubicBezTo>
                    <a:pt x="242" y="127"/>
                    <a:pt x="214" y="116"/>
                    <a:pt x="203" y="91"/>
                  </a:cubicBezTo>
                  <a:cubicBezTo>
                    <a:pt x="193" y="67"/>
                    <a:pt x="203" y="39"/>
                    <a:pt x="228" y="28"/>
                  </a:cubicBezTo>
                  <a:cubicBezTo>
                    <a:pt x="293" y="0"/>
                    <a:pt x="371" y="6"/>
                    <a:pt x="433" y="50"/>
                  </a:cubicBezTo>
                  <a:cubicBezTo>
                    <a:pt x="525" y="118"/>
                    <a:pt x="546" y="248"/>
                    <a:pt x="479" y="340"/>
                  </a:cubicBezTo>
                  <a:cubicBezTo>
                    <a:pt x="421" y="419"/>
                    <a:pt x="318" y="445"/>
                    <a:pt x="231" y="408"/>
                  </a:cubicBezTo>
                  <a:close/>
                  <a:moveTo>
                    <a:pt x="104" y="583"/>
                  </a:moveTo>
                  <a:cubicBezTo>
                    <a:pt x="94" y="597"/>
                    <a:pt x="94" y="597"/>
                    <a:pt x="94" y="597"/>
                  </a:cubicBezTo>
                  <a:cubicBezTo>
                    <a:pt x="78" y="619"/>
                    <a:pt x="49" y="624"/>
                    <a:pt x="26" y="608"/>
                  </a:cubicBezTo>
                  <a:cubicBezTo>
                    <a:pt x="6" y="593"/>
                    <a:pt x="0" y="563"/>
                    <a:pt x="16" y="540"/>
                  </a:cubicBezTo>
                  <a:cubicBezTo>
                    <a:pt x="26" y="526"/>
                    <a:pt x="26" y="526"/>
                    <a:pt x="26" y="526"/>
                  </a:cubicBezTo>
                  <a:cubicBezTo>
                    <a:pt x="42" y="504"/>
                    <a:pt x="73" y="500"/>
                    <a:pt x="94" y="515"/>
                  </a:cubicBezTo>
                  <a:cubicBezTo>
                    <a:pt x="116" y="532"/>
                    <a:pt x="120" y="561"/>
                    <a:pt x="104" y="583"/>
                  </a:cubicBezTo>
                  <a:close/>
                </a:path>
              </a:pathLst>
            </a:custGeom>
            <a:solidFill>
              <a:srgbClr val="FFD1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ísḷïd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D2D6E61-FA36-413D-AC48-192DB6A39D4F}"/>
                </a:ext>
              </a:extLst>
            </p:cNvPr>
            <p:cNvSpPr/>
            <p:nvPr/>
          </p:nvSpPr>
          <p:spPr bwMode="auto">
            <a:xfrm>
              <a:off x="6931025" y="3998913"/>
              <a:ext cx="220663" cy="369888"/>
            </a:xfrm>
            <a:custGeom>
              <a:avLst/>
              <a:gdLst>
                <a:gd name="T0" fmla="*/ 57 w 67"/>
                <a:gd name="T1" fmla="*/ 0 h 112"/>
                <a:gd name="T2" fmla="*/ 0 w 67"/>
                <a:gd name="T3" fmla="*/ 48 h 112"/>
                <a:gd name="T4" fmla="*/ 67 w 67"/>
                <a:gd name="T5" fmla="*/ 112 h 112"/>
                <a:gd name="T6" fmla="*/ 57 w 67"/>
                <a:gd name="T7" fmla="*/ 0 h 112"/>
              </a:gdLst>
              <a:ahLst/>
              <a:cxnLst>
                <a:cxn ang="0">
                  <a:pos x="T0" y="T1"/>
                </a:cxn>
                <a:cxn ang="0">
                  <a:pos x="T2" y="T3"/>
                </a:cxn>
                <a:cxn ang="0">
                  <a:pos x="T4" y="T5"/>
                </a:cxn>
                <a:cxn ang="0">
                  <a:pos x="T6" y="T7"/>
                </a:cxn>
              </a:cxnLst>
              <a:rect l="0" t="0" r="r" b="b"/>
              <a:pathLst>
                <a:path w="67" h="112">
                  <a:moveTo>
                    <a:pt x="57" y="0"/>
                  </a:moveTo>
                  <a:cubicBezTo>
                    <a:pt x="57" y="0"/>
                    <a:pt x="19" y="11"/>
                    <a:pt x="0" y="48"/>
                  </a:cubicBezTo>
                  <a:cubicBezTo>
                    <a:pt x="67" y="112"/>
                    <a:pt x="67" y="112"/>
                    <a:pt x="67" y="112"/>
                  </a:cubicBezTo>
                  <a:lnTo>
                    <a:pt x="57" y="0"/>
                  </a:lnTo>
                  <a:close/>
                </a:path>
              </a:pathLst>
            </a:custGeom>
            <a:solidFill>
              <a:srgbClr val="FFA9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ṡlí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7982876-06E7-4340-A0D0-78D3B49D3A56}"/>
                </a:ext>
              </a:extLst>
            </p:cNvPr>
            <p:cNvSpPr/>
            <p:nvPr/>
          </p:nvSpPr>
          <p:spPr bwMode="auto">
            <a:xfrm>
              <a:off x="7939088" y="4051300"/>
              <a:ext cx="234950" cy="349250"/>
            </a:xfrm>
            <a:custGeom>
              <a:avLst/>
              <a:gdLst>
                <a:gd name="T0" fmla="*/ 11 w 71"/>
                <a:gd name="T1" fmla="*/ 0 h 106"/>
                <a:gd name="T2" fmla="*/ 71 w 71"/>
                <a:gd name="T3" fmla="*/ 52 h 106"/>
                <a:gd name="T4" fmla="*/ 0 w 71"/>
                <a:gd name="T5" fmla="*/ 106 h 106"/>
                <a:gd name="T6" fmla="*/ 11 w 71"/>
                <a:gd name="T7" fmla="*/ 0 h 106"/>
              </a:gdLst>
              <a:ahLst/>
              <a:cxnLst>
                <a:cxn ang="0">
                  <a:pos x="T0" y="T1"/>
                </a:cxn>
                <a:cxn ang="0">
                  <a:pos x="T2" y="T3"/>
                </a:cxn>
                <a:cxn ang="0">
                  <a:pos x="T4" y="T5"/>
                </a:cxn>
                <a:cxn ang="0">
                  <a:pos x="T6" y="T7"/>
                </a:cxn>
              </a:cxnLst>
              <a:rect l="0" t="0" r="r" b="b"/>
              <a:pathLst>
                <a:path w="71" h="106">
                  <a:moveTo>
                    <a:pt x="11" y="0"/>
                  </a:moveTo>
                  <a:cubicBezTo>
                    <a:pt x="11" y="0"/>
                    <a:pt x="58" y="24"/>
                    <a:pt x="71" y="52"/>
                  </a:cubicBezTo>
                  <a:cubicBezTo>
                    <a:pt x="0" y="106"/>
                    <a:pt x="0" y="106"/>
                    <a:pt x="0" y="106"/>
                  </a:cubicBezTo>
                  <a:lnTo>
                    <a:pt x="11" y="0"/>
                  </a:lnTo>
                  <a:close/>
                </a:path>
              </a:pathLst>
            </a:custGeom>
            <a:solidFill>
              <a:srgbClr val="FFA9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ṡ1ïḓ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38B213F-F506-45D1-97B5-EB35BDE4F8E1}"/>
                </a:ext>
              </a:extLst>
            </p:cNvPr>
            <p:cNvSpPr/>
            <p:nvPr/>
          </p:nvSpPr>
          <p:spPr bwMode="auto">
            <a:xfrm>
              <a:off x="3668713" y="2147888"/>
              <a:ext cx="1001713" cy="503238"/>
            </a:xfrm>
            <a:custGeom>
              <a:avLst/>
              <a:gdLst>
                <a:gd name="T0" fmla="*/ 304 w 304"/>
                <a:gd name="T1" fmla="*/ 91 h 153"/>
                <a:gd name="T2" fmla="*/ 281 w 304"/>
                <a:gd name="T3" fmla="*/ 61 h 153"/>
                <a:gd name="T4" fmla="*/ 285 w 304"/>
                <a:gd name="T5" fmla="*/ 43 h 153"/>
                <a:gd name="T6" fmla="*/ 241 w 304"/>
                <a:gd name="T7" fmla="*/ 0 h 153"/>
                <a:gd name="T8" fmla="*/ 198 w 304"/>
                <a:gd name="T9" fmla="*/ 43 h 153"/>
                <a:gd name="T10" fmla="*/ 210 w 304"/>
                <a:gd name="T11" fmla="*/ 73 h 153"/>
                <a:gd name="T12" fmla="*/ 208 w 304"/>
                <a:gd name="T13" fmla="*/ 76 h 153"/>
                <a:gd name="T14" fmla="*/ 205 w 304"/>
                <a:gd name="T15" fmla="*/ 76 h 153"/>
                <a:gd name="T16" fmla="*/ 182 w 304"/>
                <a:gd name="T17" fmla="*/ 86 h 153"/>
                <a:gd name="T18" fmla="*/ 172 w 304"/>
                <a:gd name="T19" fmla="*/ 84 h 153"/>
                <a:gd name="T20" fmla="*/ 152 w 304"/>
                <a:gd name="T21" fmla="*/ 92 h 153"/>
                <a:gd name="T22" fmla="*/ 132 w 304"/>
                <a:gd name="T23" fmla="*/ 84 h 153"/>
                <a:gd name="T24" fmla="*/ 122 w 304"/>
                <a:gd name="T25" fmla="*/ 86 h 153"/>
                <a:gd name="T26" fmla="*/ 99 w 304"/>
                <a:gd name="T27" fmla="*/ 76 h 153"/>
                <a:gd name="T28" fmla="*/ 95 w 304"/>
                <a:gd name="T29" fmla="*/ 76 h 153"/>
                <a:gd name="T30" fmla="*/ 94 w 304"/>
                <a:gd name="T31" fmla="*/ 73 h 153"/>
                <a:gd name="T32" fmla="*/ 106 w 304"/>
                <a:gd name="T33" fmla="*/ 43 h 153"/>
                <a:gd name="T34" fmla="*/ 62 w 304"/>
                <a:gd name="T35" fmla="*/ 0 h 153"/>
                <a:gd name="T36" fmla="*/ 18 w 304"/>
                <a:gd name="T37" fmla="*/ 43 h 153"/>
                <a:gd name="T38" fmla="*/ 22 w 304"/>
                <a:gd name="T39" fmla="*/ 61 h 153"/>
                <a:gd name="T40" fmla="*/ 0 w 304"/>
                <a:gd name="T41" fmla="*/ 91 h 153"/>
                <a:gd name="T42" fmla="*/ 25 w 304"/>
                <a:gd name="T43" fmla="*/ 121 h 153"/>
                <a:gd name="T44" fmla="*/ 25 w 304"/>
                <a:gd name="T45" fmla="*/ 122 h 153"/>
                <a:gd name="T46" fmla="*/ 56 w 304"/>
                <a:gd name="T47" fmla="*/ 153 h 153"/>
                <a:gd name="T48" fmla="*/ 85 w 304"/>
                <a:gd name="T49" fmla="*/ 134 h 153"/>
                <a:gd name="T50" fmla="*/ 99 w 304"/>
                <a:gd name="T51" fmla="*/ 138 h 153"/>
                <a:gd name="T52" fmla="*/ 108 w 304"/>
                <a:gd name="T53" fmla="*/ 136 h 153"/>
                <a:gd name="T54" fmla="*/ 132 w 304"/>
                <a:gd name="T55" fmla="*/ 147 h 153"/>
                <a:gd name="T56" fmla="*/ 152 w 304"/>
                <a:gd name="T57" fmla="*/ 139 h 153"/>
                <a:gd name="T58" fmla="*/ 172 w 304"/>
                <a:gd name="T59" fmla="*/ 147 h 153"/>
                <a:gd name="T60" fmla="*/ 195 w 304"/>
                <a:gd name="T61" fmla="*/ 136 h 153"/>
                <a:gd name="T62" fmla="*/ 205 w 304"/>
                <a:gd name="T63" fmla="*/ 138 h 153"/>
                <a:gd name="T64" fmla="*/ 219 w 304"/>
                <a:gd name="T65" fmla="*/ 134 h 153"/>
                <a:gd name="T66" fmla="*/ 248 w 304"/>
                <a:gd name="T67" fmla="*/ 153 h 153"/>
                <a:gd name="T68" fmla="*/ 279 w 304"/>
                <a:gd name="T69" fmla="*/ 122 h 153"/>
                <a:gd name="T70" fmla="*/ 279 w 304"/>
                <a:gd name="T71" fmla="*/ 121 h 153"/>
                <a:gd name="T72" fmla="*/ 304 w 304"/>
                <a:gd name="T73" fmla="*/ 9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4" h="153">
                  <a:moveTo>
                    <a:pt x="304" y="91"/>
                  </a:moveTo>
                  <a:cubicBezTo>
                    <a:pt x="304" y="77"/>
                    <a:pt x="294" y="65"/>
                    <a:pt x="281" y="61"/>
                  </a:cubicBezTo>
                  <a:cubicBezTo>
                    <a:pt x="284" y="56"/>
                    <a:pt x="285" y="50"/>
                    <a:pt x="285" y="43"/>
                  </a:cubicBezTo>
                  <a:cubicBezTo>
                    <a:pt x="285" y="19"/>
                    <a:pt x="266" y="0"/>
                    <a:pt x="241" y="0"/>
                  </a:cubicBezTo>
                  <a:cubicBezTo>
                    <a:pt x="217" y="0"/>
                    <a:pt x="198" y="19"/>
                    <a:pt x="198" y="43"/>
                  </a:cubicBezTo>
                  <a:cubicBezTo>
                    <a:pt x="198" y="55"/>
                    <a:pt x="202" y="65"/>
                    <a:pt x="210" y="73"/>
                  </a:cubicBezTo>
                  <a:cubicBezTo>
                    <a:pt x="209" y="74"/>
                    <a:pt x="209" y="75"/>
                    <a:pt x="208" y="76"/>
                  </a:cubicBezTo>
                  <a:cubicBezTo>
                    <a:pt x="207" y="76"/>
                    <a:pt x="206" y="76"/>
                    <a:pt x="205" y="76"/>
                  </a:cubicBezTo>
                  <a:cubicBezTo>
                    <a:pt x="196" y="76"/>
                    <a:pt x="187" y="80"/>
                    <a:pt x="182" y="86"/>
                  </a:cubicBezTo>
                  <a:cubicBezTo>
                    <a:pt x="179" y="85"/>
                    <a:pt x="175" y="84"/>
                    <a:pt x="172" y="84"/>
                  </a:cubicBezTo>
                  <a:cubicBezTo>
                    <a:pt x="164" y="84"/>
                    <a:pt x="157" y="87"/>
                    <a:pt x="152" y="92"/>
                  </a:cubicBezTo>
                  <a:cubicBezTo>
                    <a:pt x="146" y="87"/>
                    <a:pt x="139" y="84"/>
                    <a:pt x="132" y="84"/>
                  </a:cubicBezTo>
                  <a:cubicBezTo>
                    <a:pt x="128" y="84"/>
                    <a:pt x="125" y="85"/>
                    <a:pt x="122" y="86"/>
                  </a:cubicBezTo>
                  <a:cubicBezTo>
                    <a:pt x="116" y="80"/>
                    <a:pt x="108" y="76"/>
                    <a:pt x="99" y="76"/>
                  </a:cubicBezTo>
                  <a:cubicBezTo>
                    <a:pt x="98" y="76"/>
                    <a:pt x="96" y="76"/>
                    <a:pt x="95" y="76"/>
                  </a:cubicBezTo>
                  <a:cubicBezTo>
                    <a:pt x="95" y="75"/>
                    <a:pt x="95" y="74"/>
                    <a:pt x="94" y="73"/>
                  </a:cubicBezTo>
                  <a:cubicBezTo>
                    <a:pt x="101" y="65"/>
                    <a:pt x="106" y="55"/>
                    <a:pt x="106" y="43"/>
                  </a:cubicBezTo>
                  <a:cubicBezTo>
                    <a:pt x="106" y="19"/>
                    <a:pt x="86" y="0"/>
                    <a:pt x="62" y="0"/>
                  </a:cubicBezTo>
                  <a:cubicBezTo>
                    <a:pt x="38" y="0"/>
                    <a:pt x="18" y="19"/>
                    <a:pt x="18" y="43"/>
                  </a:cubicBezTo>
                  <a:cubicBezTo>
                    <a:pt x="18" y="50"/>
                    <a:pt x="20" y="56"/>
                    <a:pt x="22" y="61"/>
                  </a:cubicBezTo>
                  <a:cubicBezTo>
                    <a:pt x="9" y="65"/>
                    <a:pt x="0" y="77"/>
                    <a:pt x="0" y="91"/>
                  </a:cubicBezTo>
                  <a:cubicBezTo>
                    <a:pt x="0" y="106"/>
                    <a:pt x="11" y="119"/>
                    <a:pt x="25" y="121"/>
                  </a:cubicBezTo>
                  <a:cubicBezTo>
                    <a:pt x="25" y="122"/>
                    <a:pt x="25" y="122"/>
                    <a:pt x="25" y="122"/>
                  </a:cubicBezTo>
                  <a:cubicBezTo>
                    <a:pt x="25" y="139"/>
                    <a:pt x="39" y="153"/>
                    <a:pt x="56" y="153"/>
                  </a:cubicBezTo>
                  <a:cubicBezTo>
                    <a:pt x="69" y="153"/>
                    <a:pt x="80" y="145"/>
                    <a:pt x="85" y="134"/>
                  </a:cubicBezTo>
                  <a:cubicBezTo>
                    <a:pt x="89" y="137"/>
                    <a:pt x="94" y="138"/>
                    <a:pt x="99" y="138"/>
                  </a:cubicBezTo>
                  <a:cubicBezTo>
                    <a:pt x="102" y="138"/>
                    <a:pt x="105" y="137"/>
                    <a:pt x="108" y="136"/>
                  </a:cubicBezTo>
                  <a:cubicBezTo>
                    <a:pt x="114" y="143"/>
                    <a:pt x="122" y="147"/>
                    <a:pt x="132" y="147"/>
                  </a:cubicBezTo>
                  <a:cubicBezTo>
                    <a:pt x="139" y="147"/>
                    <a:pt x="146" y="144"/>
                    <a:pt x="152" y="139"/>
                  </a:cubicBezTo>
                  <a:cubicBezTo>
                    <a:pt x="157" y="144"/>
                    <a:pt x="164" y="147"/>
                    <a:pt x="172" y="147"/>
                  </a:cubicBezTo>
                  <a:cubicBezTo>
                    <a:pt x="181" y="147"/>
                    <a:pt x="190" y="143"/>
                    <a:pt x="195" y="136"/>
                  </a:cubicBezTo>
                  <a:cubicBezTo>
                    <a:pt x="198" y="137"/>
                    <a:pt x="202" y="138"/>
                    <a:pt x="205" y="138"/>
                  </a:cubicBezTo>
                  <a:cubicBezTo>
                    <a:pt x="210" y="138"/>
                    <a:pt x="215" y="137"/>
                    <a:pt x="219" y="134"/>
                  </a:cubicBezTo>
                  <a:cubicBezTo>
                    <a:pt x="224" y="145"/>
                    <a:pt x="235" y="153"/>
                    <a:pt x="248" y="153"/>
                  </a:cubicBezTo>
                  <a:cubicBezTo>
                    <a:pt x="265" y="153"/>
                    <a:pt x="279" y="139"/>
                    <a:pt x="279" y="122"/>
                  </a:cubicBezTo>
                  <a:cubicBezTo>
                    <a:pt x="279" y="122"/>
                    <a:pt x="279" y="122"/>
                    <a:pt x="279" y="121"/>
                  </a:cubicBezTo>
                  <a:cubicBezTo>
                    <a:pt x="293" y="119"/>
                    <a:pt x="304" y="106"/>
                    <a:pt x="304" y="91"/>
                  </a:cubicBezTo>
                  <a:close/>
                </a:path>
              </a:pathLst>
            </a:custGeom>
            <a:solidFill>
              <a:srgbClr val="6825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ṥľîḑ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D7104A7-73B7-4180-9CF4-403896933E8C}"/>
                </a:ext>
              </a:extLst>
            </p:cNvPr>
            <p:cNvSpPr/>
            <p:nvPr/>
          </p:nvSpPr>
          <p:spPr bwMode="auto">
            <a:xfrm>
              <a:off x="3995738" y="2436813"/>
              <a:ext cx="339725" cy="363538"/>
            </a:xfrm>
            <a:custGeom>
              <a:avLst/>
              <a:gdLst>
                <a:gd name="T0" fmla="*/ 160 w 214"/>
                <a:gd name="T1" fmla="*/ 0 h 229"/>
                <a:gd name="T2" fmla="*/ 108 w 214"/>
                <a:gd name="T3" fmla="*/ 0 h 229"/>
                <a:gd name="T4" fmla="*/ 54 w 214"/>
                <a:gd name="T5" fmla="*/ 0 h 229"/>
                <a:gd name="T6" fmla="*/ 0 w 214"/>
                <a:gd name="T7" fmla="*/ 137 h 229"/>
                <a:gd name="T8" fmla="*/ 108 w 214"/>
                <a:gd name="T9" fmla="*/ 229 h 229"/>
                <a:gd name="T10" fmla="*/ 214 w 214"/>
                <a:gd name="T11" fmla="*/ 129 h 229"/>
                <a:gd name="T12" fmla="*/ 160 w 214"/>
                <a:gd name="T13" fmla="*/ 0 h 229"/>
              </a:gdLst>
              <a:ahLst/>
              <a:cxnLst>
                <a:cxn ang="0">
                  <a:pos x="T0" y="T1"/>
                </a:cxn>
                <a:cxn ang="0">
                  <a:pos x="T2" y="T3"/>
                </a:cxn>
                <a:cxn ang="0">
                  <a:pos x="T4" y="T5"/>
                </a:cxn>
                <a:cxn ang="0">
                  <a:pos x="T6" y="T7"/>
                </a:cxn>
                <a:cxn ang="0">
                  <a:pos x="T8" y="T9"/>
                </a:cxn>
                <a:cxn ang="0">
                  <a:pos x="T10" y="T11"/>
                </a:cxn>
                <a:cxn ang="0">
                  <a:pos x="T12" y="T13"/>
                </a:cxn>
              </a:cxnLst>
              <a:rect l="0" t="0" r="r" b="b"/>
              <a:pathLst>
                <a:path w="214" h="229">
                  <a:moveTo>
                    <a:pt x="160" y="0"/>
                  </a:moveTo>
                  <a:lnTo>
                    <a:pt x="108" y="0"/>
                  </a:lnTo>
                  <a:lnTo>
                    <a:pt x="54" y="0"/>
                  </a:lnTo>
                  <a:lnTo>
                    <a:pt x="0" y="137"/>
                  </a:lnTo>
                  <a:lnTo>
                    <a:pt x="108" y="229"/>
                  </a:lnTo>
                  <a:lnTo>
                    <a:pt x="214" y="129"/>
                  </a:lnTo>
                  <a:lnTo>
                    <a:pt x="160" y="0"/>
                  </a:lnTo>
                  <a:close/>
                </a:path>
              </a:pathLst>
            </a:custGeom>
            <a:solidFill>
              <a:srgbClr val="B27E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î$1í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A936FE33-CCAE-4C3A-B728-20B49ED01B66}"/>
                </a:ext>
              </a:extLst>
            </p:cNvPr>
            <p:cNvSpPr/>
            <p:nvPr/>
          </p:nvSpPr>
          <p:spPr bwMode="auto">
            <a:xfrm>
              <a:off x="3879850" y="1768475"/>
              <a:ext cx="682625" cy="796925"/>
            </a:xfrm>
            <a:custGeom>
              <a:avLst/>
              <a:gdLst>
                <a:gd name="T0" fmla="*/ 189 w 207"/>
                <a:gd name="T1" fmla="*/ 132 h 242"/>
                <a:gd name="T2" fmla="*/ 117 w 207"/>
                <a:gd name="T3" fmla="*/ 23 h 242"/>
                <a:gd name="T4" fmla="*/ 11 w 207"/>
                <a:gd name="T5" fmla="*/ 100 h 242"/>
                <a:gd name="T6" fmla="*/ 10 w 207"/>
                <a:gd name="T7" fmla="*/ 181 h 242"/>
                <a:gd name="T8" fmla="*/ 78 w 207"/>
                <a:gd name="T9" fmla="*/ 238 h 242"/>
                <a:gd name="T10" fmla="*/ 161 w 207"/>
                <a:gd name="T11" fmla="*/ 209 h 242"/>
                <a:gd name="T12" fmla="*/ 189 w 207"/>
                <a:gd name="T13" fmla="*/ 132 h 242"/>
              </a:gdLst>
              <a:ahLst/>
              <a:cxnLst>
                <a:cxn ang="0">
                  <a:pos x="T0" y="T1"/>
                </a:cxn>
                <a:cxn ang="0">
                  <a:pos x="T2" y="T3"/>
                </a:cxn>
                <a:cxn ang="0">
                  <a:pos x="T4" y="T5"/>
                </a:cxn>
                <a:cxn ang="0">
                  <a:pos x="T6" y="T7"/>
                </a:cxn>
                <a:cxn ang="0">
                  <a:pos x="T8" y="T9"/>
                </a:cxn>
                <a:cxn ang="0">
                  <a:pos x="T10" y="T11"/>
                </a:cxn>
                <a:cxn ang="0">
                  <a:pos x="T12" y="T13"/>
                </a:cxn>
              </a:cxnLst>
              <a:rect l="0" t="0" r="r" b="b"/>
              <a:pathLst>
                <a:path w="207" h="242">
                  <a:moveTo>
                    <a:pt x="189" y="132"/>
                  </a:moveTo>
                  <a:cubicBezTo>
                    <a:pt x="207" y="35"/>
                    <a:pt x="117" y="23"/>
                    <a:pt x="117" y="23"/>
                  </a:cubicBezTo>
                  <a:cubicBezTo>
                    <a:pt x="117" y="23"/>
                    <a:pt x="29" y="0"/>
                    <a:pt x="11" y="100"/>
                  </a:cubicBezTo>
                  <a:cubicBezTo>
                    <a:pt x="11" y="100"/>
                    <a:pt x="0" y="157"/>
                    <a:pt x="10" y="181"/>
                  </a:cubicBezTo>
                  <a:cubicBezTo>
                    <a:pt x="23" y="213"/>
                    <a:pt x="54" y="233"/>
                    <a:pt x="78" y="238"/>
                  </a:cubicBezTo>
                  <a:cubicBezTo>
                    <a:pt x="101" y="242"/>
                    <a:pt x="137" y="235"/>
                    <a:pt x="161" y="209"/>
                  </a:cubicBezTo>
                  <a:cubicBezTo>
                    <a:pt x="179" y="188"/>
                    <a:pt x="189" y="132"/>
                    <a:pt x="189" y="132"/>
                  </a:cubicBezTo>
                  <a:close/>
                </a:path>
              </a:pathLst>
            </a:custGeom>
            <a:solidFill>
              <a:srgbClr val="B27E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ṣ1ï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0A4DE47-B720-49E2-83BE-9CDE478CD9E3}"/>
                </a:ext>
              </a:extLst>
            </p:cNvPr>
            <p:cNvSpPr/>
            <p:nvPr/>
          </p:nvSpPr>
          <p:spPr bwMode="auto">
            <a:xfrm>
              <a:off x="4456113" y="2206625"/>
              <a:ext cx="88900" cy="168275"/>
            </a:xfrm>
            <a:custGeom>
              <a:avLst/>
              <a:gdLst>
                <a:gd name="T0" fmla="*/ 10 w 27"/>
                <a:gd name="T1" fmla="*/ 11 h 51"/>
                <a:gd name="T2" fmla="*/ 22 w 27"/>
                <a:gd name="T3" fmla="*/ 9 h 51"/>
                <a:gd name="T4" fmla="*/ 0 w 27"/>
                <a:gd name="T5" fmla="*/ 47 h 51"/>
                <a:gd name="T6" fmla="*/ 10 w 27"/>
                <a:gd name="T7" fmla="*/ 11 h 51"/>
              </a:gdLst>
              <a:ahLst/>
              <a:cxnLst>
                <a:cxn ang="0">
                  <a:pos x="T0" y="T1"/>
                </a:cxn>
                <a:cxn ang="0">
                  <a:pos x="T2" y="T3"/>
                </a:cxn>
                <a:cxn ang="0">
                  <a:pos x="T4" y="T5"/>
                </a:cxn>
                <a:cxn ang="0">
                  <a:pos x="T6" y="T7"/>
                </a:cxn>
              </a:cxnLst>
              <a:rect l="0" t="0" r="r" b="b"/>
              <a:pathLst>
                <a:path w="27" h="51">
                  <a:moveTo>
                    <a:pt x="10" y="11"/>
                  </a:moveTo>
                  <a:cubicBezTo>
                    <a:pt x="10" y="11"/>
                    <a:pt x="17" y="0"/>
                    <a:pt x="22" y="9"/>
                  </a:cubicBezTo>
                  <a:cubicBezTo>
                    <a:pt x="27" y="18"/>
                    <a:pt x="20" y="51"/>
                    <a:pt x="0" y="47"/>
                  </a:cubicBezTo>
                  <a:cubicBezTo>
                    <a:pt x="0" y="47"/>
                    <a:pt x="8" y="18"/>
                    <a:pt x="10" y="11"/>
                  </a:cubicBezTo>
                  <a:close/>
                </a:path>
              </a:pathLst>
            </a:custGeom>
            <a:solidFill>
              <a:srgbClr val="B27E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şľí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46F0280-1826-45F2-801C-D064104031DE}"/>
                </a:ext>
              </a:extLst>
            </p:cNvPr>
            <p:cNvSpPr/>
            <p:nvPr/>
          </p:nvSpPr>
          <p:spPr bwMode="auto">
            <a:xfrm>
              <a:off x="4483100" y="2246313"/>
              <a:ext cx="36513" cy="82550"/>
            </a:xfrm>
            <a:custGeom>
              <a:avLst/>
              <a:gdLst>
                <a:gd name="T0" fmla="*/ 0 w 11"/>
                <a:gd name="T1" fmla="*/ 11 h 25"/>
                <a:gd name="T2" fmla="*/ 9 w 11"/>
                <a:gd name="T3" fmla="*/ 6 h 25"/>
                <a:gd name="T4" fmla="*/ 1 w 11"/>
                <a:gd name="T5" fmla="*/ 25 h 25"/>
                <a:gd name="T6" fmla="*/ 0 w 11"/>
                <a:gd name="T7" fmla="*/ 11 h 25"/>
              </a:gdLst>
              <a:ahLst/>
              <a:cxnLst>
                <a:cxn ang="0">
                  <a:pos x="T0" y="T1"/>
                </a:cxn>
                <a:cxn ang="0">
                  <a:pos x="T2" y="T3"/>
                </a:cxn>
                <a:cxn ang="0">
                  <a:pos x="T4" y="T5"/>
                </a:cxn>
                <a:cxn ang="0">
                  <a:pos x="T6" y="T7"/>
                </a:cxn>
              </a:cxnLst>
              <a:rect l="0" t="0" r="r" b="b"/>
              <a:pathLst>
                <a:path w="11" h="25">
                  <a:moveTo>
                    <a:pt x="0" y="11"/>
                  </a:moveTo>
                  <a:cubicBezTo>
                    <a:pt x="0" y="11"/>
                    <a:pt x="6" y="0"/>
                    <a:pt x="9" y="6"/>
                  </a:cubicBezTo>
                  <a:cubicBezTo>
                    <a:pt x="11" y="13"/>
                    <a:pt x="8" y="21"/>
                    <a:pt x="1" y="25"/>
                  </a:cubicBezTo>
                  <a:cubicBezTo>
                    <a:pt x="1" y="25"/>
                    <a:pt x="8" y="4"/>
                    <a:pt x="0" y="11"/>
                  </a:cubicBezTo>
                  <a:close/>
                </a:path>
              </a:pathLst>
            </a:custGeom>
            <a:solidFill>
              <a:srgbClr val="9348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îślï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4A34528-CE02-47F8-99F6-64FF0FB64BA2}"/>
                </a:ext>
              </a:extLst>
            </p:cNvPr>
            <p:cNvSpPr/>
            <p:nvPr/>
          </p:nvSpPr>
          <p:spPr bwMode="auto">
            <a:xfrm>
              <a:off x="3836988" y="2093913"/>
              <a:ext cx="73025" cy="165100"/>
            </a:xfrm>
            <a:custGeom>
              <a:avLst/>
              <a:gdLst>
                <a:gd name="T0" fmla="*/ 22 w 22"/>
                <a:gd name="T1" fmla="*/ 12 h 50"/>
                <a:gd name="T2" fmla="*/ 11 w 22"/>
                <a:gd name="T3" fmla="*/ 6 h 50"/>
                <a:gd name="T4" fmla="*/ 19 w 22"/>
                <a:gd name="T5" fmla="*/ 50 h 50"/>
                <a:gd name="T6" fmla="*/ 22 w 22"/>
                <a:gd name="T7" fmla="*/ 12 h 50"/>
              </a:gdLst>
              <a:ahLst/>
              <a:cxnLst>
                <a:cxn ang="0">
                  <a:pos x="T0" y="T1"/>
                </a:cxn>
                <a:cxn ang="0">
                  <a:pos x="T2" y="T3"/>
                </a:cxn>
                <a:cxn ang="0">
                  <a:pos x="T4" y="T5"/>
                </a:cxn>
                <a:cxn ang="0">
                  <a:pos x="T6" y="T7"/>
                </a:cxn>
              </a:cxnLst>
              <a:rect l="0" t="0" r="r" b="b"/>
              <a:pathLst>
                <a:path w="22" h="50">
                  <a:moveTo>
                    <a:pt x="22" y="12"/>
                  </a:moveTo>
                  <a:cubicBezTo>
                    <a:pt x="22" y="12"/>
                    <a:pt x="19" y="0"/>
                    <a:pt x="11" y="6"/>
                  </a:cubicBezTo>
                  <a:cubicBezTo>
                    <a:pt x="4" y="13"/>
                    <a:pt x="0" y="46"/>
                    <a:pt x="19" y="50"/>
                  </a:cubicBezTo>
                  <a:cubicBezTo>
                    <a:pt x="19" y="50"/>
                    <a:pt x="21" y="20"/>
                    <a:pt x="22" y="12"/>
                  </a:cubicBezTo>
                  <a:close/>
                </a:path>
              </a:pathLst>
            </a:custGeom>
            <a:solidFill>
              <a:srgbClr val="B27E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íş1iḓ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B42C55B-2DB3-4CDD-B46B-7082C32B6C74}"/>
                </a:ext>
              </a:extLst>
            </p:cNvPr>
            <p:cNvSpPr/>
            <p:nvPr/>
          </p:nvSpPr>
          <p:spPr bwMode="auto">
            <a:xfrm>
              <a:off x="3862388" y="2133600"/>
              <a:ext cx="39688" cy="82550"/>
            </a:xfrm>
            <a:custGeom>
              <a:avLst/>
              <a:gdLst>
                <a:gd name="T0" fmla="*/ 12 w 12"/>
                <a:gd name="T1" fmla="*/ 12 h 25"/>
                <a:gd name="T2" fmla="*/ 5 w 12"/>
                <a:gd name="T3" fmla="*/ 5 h 25"/>
                <a:gd name="T4" fmla="*/ 6 w 12"/>
                <a:gd name="T5" fmla="*/ 25 h 25"/>
                <a:gd name="T6" fmla="*/ 12 w 12"/>
                <a:gd name="T7" fmla="*/ 12 h 25"/>
              </a:gdLst>
              <a:ahLst/>
              <a:cxnLst>
                <a:cxn ang="0">
                  <a:pos x="T0" y="T1"/>
                </a:cxn>
                <a:cxn ang="0">
                  <a:pos x="T2" y="T3"/>
                </a:cxn>
                <a:cxn ang="0">
                  <a:pos x="T4" y="T5"/>
                </a:cxn>
                <a:cxn ang="0">
                  <a:pos x="T6" y="T7"/>
                </a:cxn>
              </a:cxnLst>
              <a:rect l="0" t="0" r="r" b="b"/>
              <a:pathLst>
                <a:path w="12" h="25">
                  <a:moveTo>
                    <a:pt x="12" y="12"/>
                  </a:moveTo>
                  <a:cubicBezTo>
                    <a:pt x="12" y="12"/>
                    <a:pt x="10" y="0"/>
                    <a:pt x="5" y="5"/>
                  </a:cubicBezTo>
                  <a:cubicBezTo>
                    <a:pt x="0" y="11"/>
                    <a:pt x="1" y="19"/>
                    <a:pt x="6" y="25"/>
                  </a:cubicBezTo>
                  <a:cubicBezTo>
                    <a:pt x="6" y="25"/>
                    <a:pt x="7" y="3"/>
                    <a:pt x="12" y="12"/>
                  </a:cubicBezTo>
                  <a:close/>
                </a:path>
              </a:pathLst>
            </a:custGeom>
            <a:solidFill>
              <a:srgbClr val="9348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ïŝļï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43B86B1C-85DA-40C4-821F-80720746D6FE}"/>
                </a:ext>
              </a:extLst>
            </p:cNvPr>
            <p:cNvSpPr/>
            <p:nvPr/>
          </p:nvSpPr>
          <p:spPr bwMode="auto">
            <a:xfrm>
              <a:off x="4143375" y="2295525"/>
              <a:ext cx="73025" cy="52388"/>
            </a:xfrm>
            <a:custGeom>
              <a:avLst/>
              <a:gdLst>
                <a:gd name="T0" fmla="*/ 22 w 22"/>
                <a:gd name="T1" fmla="*/ 10 h 16"/>
                <a:gd name="T2" fmla="*/ 10 w 22"/>
                <a:gd name="T3" fmla="*/ 14 h 16"/>
                <a:gd name="T4" fmla="*/ 1 w 22"/>
                <a:gd name="T5" fmla="*/ 6 h 16"/>
                <a:gd name="T6" fmla="*/ 12 w 22"/>
                <a:gd name="T7" fmla="*/ 1 h 16"/>
                <a:gd name="T8" fmla="*/ 22 w 22"/>
                <a:gd name="T9" fmla="*/ 10 h 16"/>
              </a:gdLst>
              <a:ahLst/>
              <a:cxnLst>
                <a:cxn ang="0">
                  <a:pos x="T0" y="T1"/>
                </a:cxn>
                <a:cxn ang="0">
                  <a:pos x="T2" y="T3"/>
                </a:cxn>
                <a:cxn ang="0">
                  <a:pos x="T4" y="T5"/>
                </a:cxn>
                <a:cxn ang="0">
                  <a:pos x="T6" y="T7"/>
                </a:cxn>
                <a:cxn ang="0">
                  <a:pos x="T8" y="T9"/>
                </a:cxn>
              </a:cxnLst>
              <a:rect l="0" t="0" r="r" b="b"/>
              <a:pathLst>
                <a:path w="22" h="16">
                  <a:moveTo>
                    <a:pt x="22" y="10"/>
                  </a:moveTo>
                  <a:cubicBezTo>
                    <a:pt x="21" y="13"/>
                    <a:pt x="16" y="16"/>
                    <a:pt x="10" y="14"/>
                  </a:cubicBezTo>
                  <a:cubicBezTo>
                    <a:pt x="4" y="13"/>
                    <a:pt x="0" y="10"/>
                    <a:pt x="1" y="6"/>
                  </a:cubicBezTo>
                  <a:cubicBezTo>
                    <a:pt x="1" y="2"/>
                    <a:pt x="7" y="0"/>
                    <a:pt x="12" y="1"/>
                  </a:cubicBezTo>
                  <a:cubicBezTo>
                    <a:pt x="18" y="2"/>
                    <a:pt x="22" y="6"/>
                    <a:pt x="22" y="10"/>
                  </a:cubicBezTo>
                  <a:close/>
                </a:path>
              </a:pathLst>
            </a:custGeom>
            <a:solidFill>
              <a:srgbClr val="9348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ṥ1í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FECF0D2-483D-460B-8A26-7C09A2BCA77C}"/>
                </a:ext>
              </a:extLst>
            </p:cNvPr>
            <p:cNvSpPr/>
            <p:nvPr/>
          </p:nvSpPr>
          <p:spPr bwMode="auto">
            <a:xfrm>
              <a:off x="4330700" y="2225675"/>
              <a:ext cx="63500" cy="79375"/>
            </a:xfrm>
            <a:custGeom>
              <a:avLst/>
              <a:gdLst>
                <a:gd name="T0" fmla="*/ 18 w 19"/>
                <a:gd name="T1" fmla="*/ 14 h 24"/>
                <a:gd name="T2" fmla="*/ 7 w 19"/>
                <a:gd name="T3" fmla="*/ 23 h 24"/>
                <a:gd name="T4" fmla="*/ 1 w 19"/>
                <a:gd name="T5" fmla="*/ 11 h 24"/>
                <a:gd name="T6" fmla="*/ 11 w 19"/>
                <a:gd name="T7" fmla="*/ 1 h 24"/>
                <a:gd name="T8" fmla="*/ 18 w 19"/>
                <a:gd name="T9" fmla="*/ 14 h 24"/>
              </a:gdLst>
              <a:ahLst/>
              <a:cxnLst>
                <a:cxn ang="0">
                  <a:pos x="T0" y="T1"/>
                </a:cxn>
                <a:cxn ang="0">
                  <a:pos x="T2" y="T3"/>
                </a:cxn>
                <a:cxn ang="0">
                  <a:pos x="T4" y="T5"/>
                </a:cxn>
                <a:cxn ang="0">
                  <a:pos x="T6" y="T7"/>
                </a:cxn>
                <a:cxn ang="0">
                  <a:pos x="T8" y="T9"/>
                </a:cxn>
              </a:cxnLst>
              <a:rect l="0" t="0" r="r" b="b"/>
              <a:pathLst>
                <a:path w="19" h="24">
                  <a:moveTo>
                    <a:pt x="18" y="14"/>
                  </a:moveTo>
                  <a:cubicBezTo>
                    <a:pt x="16" y="20"/>
                    <a:pt x="12" y="24"/>
                    <a:pt x="7" y="23"/>
                  </a:cubicBezTo>
                  <a:cubicBezTo>
                    <a:pt x="2" y="23"/>
                    <a:pt x="0" y="17"/>
                    <a:pt x="1" y="11"/>
                  </a:cubicBezTo>
                  <a:cubicBezTo>
                    <a:pt x="2" y="5"/>
                    <a:pt x="7" y="0"/>
                    <a:pt x="11" y="1"/>
                  </a:cubicBezTo>
                  <a:cubicBezTo>
                    <a:pt x="16" y="2"/>
                    <a:pt x="19" y="8"/>
                    <a:pt x="18" y="14"/>
                  </a:cubicBezTo>
                  <a:close/>
                </a:path>
              </a:pathLst>
            </a:custGeom>
            <a:solidFill>
              <a:srgbClr val="6C31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sḻí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A49293B-AA61-408E-8BBA-7B27224B98A7}"/>
                </a:ext>
              </a:extLst>
            </p:cNvPr>
            <p:cNvSpPr/>
            <p:nvPr/>
          </p:nvSpPr>
          <p:spPr bwMode="auto">
            <a:xfrm>
              <a:off x="4008438" y="2166938"/>
              <a:ext cx="61913" cy="79375"/>
            </a:xfrm>
            <a:custGeom>
              <a:avLst/>
              <a:gdLst>
                <a:gd name="T0" fmla="*/ 17 w 19"/>
                <a:gd name="T1" fmla="*/ 14 h 24"/>
                <a:gd name="T2" fmla="*/ 7 w 19"/>
                <a:gd name="T3" fmla="*/ 23 h 24"/>
                <a:gd name="T4" fmla="*/ 1 w 19"/>
                <a:gd name="T5" fmla="*/ 11 h 24"/>
                <a:gd name="T6" fmla="*/ 11 w 19"/>
                <a:gd name="T7" fmla="*/ 1 h 24"/>
                <a:gd name="T8" fmla="*/ 17 w 19"/>
                <a:gd name="T9" fmla="*/ 14 h 24"/>
              </a:gdLst>
              <a:ahLst/>
              <a:cxnLst>
                <a:cxn ang="0">
                  <a:pos x="T0" y="T1"/>
                </a:cxn>
                <a:cxn ang="0">
                  <a:pos x="T2" y="T3"/>
                </a:cxn>
                <a:cxn ang="0">
                  <a:pos x="T4" y="T5"/>
                </a:cxn>
                <a:cxn ang="0">
                  <a:pos x="T6" y="T7"/>
                </a:cxn>
                <a:cxn ang="0">
                  <a:pos x="T8" y="T9"/>
                </a:cxn>
              </a:cxnLst>
              <a:rect l="0" t="0" r="r" b="b"/>
              <a:pathLst>
                <a:path w="19" h="24">
                  <a:moveTo>
                    <a:pt x="17" y="14"/>
                  </a:moveTo>
                  <a:cubicBezTo>
                    <a:pt x="16" y="20"/>
                    <a:pt x="12" y="24"/>
                    <a:pt x="7" y="23"/>
                  </a:cubicBezTo>
                  <a:cubicBezTo>
                    <a:pt x="2" y="23"/>
                    <a:pt x="0" y="17"/>
                    <a:pt x="1" y="11"/>
                  </a:cubicBezTo>
                  <a:cubicBezTo>
                    <a:pt x="2" y="4"/>
                    <a:pt x="7" y="0"/>
                    <a:pt x="11" y="1"/>
                  </a:cubicBezTo>
                  <a:cubicBezTo>
                    <a:pt x="16" y="2"/>
                    <a:pt x="19" y="8"/>
                    <a:pt x="17" y="14"/>
                  </a:cubicBezTo>
                  <a:close/>
                </a:path>
              </a:pathLst>
            </a:custGeom>
            <a:solidFill>
              <a:srgbClr val="6C31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išľï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040A3B76-581C-4C7B-BE11-0418A716448B}"/>
                </a:ext>
              </a:extLst>
            </p:cNvPr>
            <p:cNvSpPr/>
            <p:nvPr/>
          </p:nvSpPr>
          <p:spPr bwMode="auto">
            <a:xfrm>
              <a:off x="4324350" y="2157413"/>
              <a:ext cx="100013" cy="42863"/>
            </a:xfrm>
            <a:custGeom>
              <a:avLst/>
              <a:gdLst>
                <a:gd name="T0" fmla="*/ 0 w 30"/>
                <a:gd name="T1" fmla="*/ 4 h 13"/>
                <a:gd name="T2" fmla="*/ 5 w 30"/>
                <a:gd name="T3" fmla="*/ 1 h 13"/>
                <a:gd name="T4" fmla="*/ 11 w 30"/>
                <a:gd name="T5" fmla="*/ 0 h 13"/>
                <a:gd name="T6" fmla="*/ 17 w 30"/>
                <a:gd name="T7" fmla="*/ 1 h 13"/>
                <a:gd name="T8" fmla="*/ 24 w 30"/>
                <a:gd name="T9" fmla="*/ 4 h 13"/>
                <a:gd name="T10" fmla="*/ 28 w 30"/>
                <a:gd name="T11" fmla="*/ 8 h 13"/>
                <a:gd name="T12" fmla="*/ 30 w 30"/>
                <a:gd name="T13" fmla="*/ 13 h 13"/>
                <a:gd name="T14" fmla="*/ 25 w 30"/>
                <a:gd name="T15" fmla="*/ 11 h 13"/>
                <a:gd name="T16" fmla="*/ 21 w 30"/>
                <a:gd name="T17" fmla="*/ 9 h 13"/>
                <a:gd name="T18" fmla="*/ 18 w 30"/>
                <a:gd name="T19" fmla="*/ 8 h 13"/>
                <a:gd name="T20" fmla="*/ 16 w 30"/>
                <a:gd name="T21" fmla="*/ 7 h 13"/>
                <a:gd name="T22" fmla="*/ 6 w 30"/>
                <a:gd name="T23" fmla="*/ 5 h 13"/>
                <a:gd name="T24" fmla="*/ 0 w 30"/>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13">
                  <a:moveTo>
                    <a:pt x="0" y="4"/>
                  </a:moveTo>
                  <a:cubicBezTo>
                    <a:pt x="0" y="4"/>
                    <a:pt x="2" y="2"/>
                    <a:pt x="5" y="1"/>
                  </a:cubicBezTo>
                  <a:cubicBezTo>
                    <a:pt x="7" y="1"/>
                    <a:pt x="9" y="0"/>
                    <a:pt x="11" y="0"/>
                  </a:cubicBezTo>
                  <a:cubicBezTo>
                    <a:pt x="13" y="0"/>
                    <a:pt x="15" y="1"/>
                    <a:pt x="17" y="1"/>
                  </a:cubicBezTo>
                  <a:cubicBezTo>
                    <a:pt x="20" y="2"/>
                    <a:pt x="22" y="3"/>
                    <a:pt x="24" y="4"/>
                  </a:cubicBezTo>
                  <a:cubicBezTo>
                    <a:pt x="25" y="5"/>
                    <a:pt x="27" y="6"/>
                    <a:pt x="28" y="8"/>
                  </a:cubicBezTo>
                  <a:cubicBezTo>
                    <a:pt x="30" y="10"/>
                    <a:pt x="30" y="13"/>
                    <a:pt x="30" y="13"/>
                  </a:cubicBezTo>
                  <a:cubicBezTo>
                    <a:pt x="30" y="13"/>
                    <a:pt x="28" y="12"/>
                    <a:pt x="25" y="11"/>
                  </a:cubicBezTo>
                  <a:cubicBezTo>
                    <a:pt x="24" y="10"/>
                    <a:pt x="23" y="9"/>
                    <a:pt x="21" y="9"/>
                  </a:cubicBezTo>
                  <a:cubicBezTo>
                    <a:pt x="20" y="8"/>
                    <a:pt x="19" y="8"/>
                    <a:pt x="18" y="8"/>
                  </a:cubicBezTo>
                  <a:cubicBezTo>
                    <a:pt x="18" y="8"/>
                    <a:pt x="17" y="8"/>
                    <a:pt x="16" y="7"/>
                  </a:cubicBezTo>
                  <a:cubicBezTo>
                    <a:pt x="12" y="6"/>
                    <a:pt x="9" y="6"/>
                    <a:pt x="6" y="5"/>
                  </a:cubicBezTo>
                  <a:cubicBezTo>
                    <a:pt x="3" y="4"/>
                    <a:pt x="0" y="4"/>
                    <a:pt x="0" y="4"/>
                  </a:cubicBezTo>
                  <a:close/>
                </a:path>
              </a:pathLst>
            </a:custGeom>
            <a:solidFill>
              <a:srgbClr val="6825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îṣľiď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102D414-168D-4A28-84FF-DE837E706CE0}"/>
                </a:ext>
              </a:extLst>
            </p:cNvPr>
            <p:cNvSpPr/>
            <p:nvPr/>
          </p:nvSpPr>
          <p:spPr bwMode="auto">
            <a:xfrm>
              <a:off x="3990975" y="2098675"/>
              <a:ext cx="106363" cy="28575"/>
            </a:xfrm>
            <a:custGeom>
              <a:avLst/>
              <a:gdLst>
                <a:gd name="T0" fmla="*/ 32 w 32"/>
                <a:gd name="T1" fmla="*/ 9 h 9"/>
                <a:gd name="T2" fmla="*/ 28 w 32"/>
                <a:gd name="T3" fmla="*/ 5 h 9"/>
                <a:gd name="T4" fmla="*/ 23 w 32"/>
                <a:gd name="T5" fmla="*/ 2 h 9"/>
                <a:gd name="T6" fmla="*/ 17 w 32"/>
                <a:gd name="T7" fmla="*/ 0 h 9"/>
                <a:gd name="T8" fmla="*/ 10 w 32"/>
                <a:gd name="T9" fmla="*/ 1 h 9"/>
                <a:gd name="T10" fmla="*/ 4 w 32"/>
                <a:gd name="T11" fmla="*/ 3 h 9"/>
                <a:gd name="T12" fmla="*/ 0 w 32"/>
                <a:gd name="T13" fmla="*/ 7 h 9"/>
                <a:gd name="T14" fmla="*/ 6 w 32"/>
                <a:gd name="T15" fmla="*/ 6 h 9"/>
                <a:gd name="T16" fmla="*/ 10 w 32"/>
                <a:gd name="T17" fmla="*/ 6 h 9"/>
                <a:gd name="T18" fmla="*/ 13 w 32"/>
                <a:gd name="T19" fmla="*/ 6 h 9"/>
                <a:gd name="T20" fmla="*/ 16 w 32"/>
                <a:gd name="T21" fmla="*/ 7 h 9"/>
                <a:gd name="T22" fmla="*/ 26 w 32"/>
                <a:gd name="T23" fmla="*/ 8 h 9"/>
                <a:gd name="T24" fmla="*/ 32 w 32"/>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9">
                  <a:moveTo>
                    <a:pt x="32" y="9"/>
                  </a:moveTo>
                  <a:cubicBezTo>
                    <a:pt x="32" y="9"/>
                    <a:pt x="30" y="7"/>
                    <a:pt x="28" y="5"/>
                  </a:cubicBezTo>
                  <a:cubicBezTo>
                    <a:pt x="26" y="4"/>
                    <a:pt x="25" y="3"/>
                    <a:pt x="23" y="2"/>
                  </a:cubicBezTo>
                  <a:cubicBezTo>
                    <a:pt x="21" y="1"/>
                    <a:pt x="19" y="1"/>
                    <a:pt x="17" y="0"/>
                  </a:cubicBezTo>
                  <a:cubicBezTo>
                    <a:pt x="14" y="0"/>
                    <a:pt x="12" y="0"/>
                    <a:pt x="10" y="1"/>
                  </a:cubicBezTo>
                  <a:cubicBezTo>
                    <a:pt x="8" y="1"/>
                    <a:pt x="6" y="2"/>
                    <a:pt x="4" y="3"/>
                  </a:cubicBezTo>
                  <a:cubicBezTo>
                    <a:pt x="2" y="5"/>
                    <a:pt x="1" y="7"/>
                    <a:pt x="0" y="7"/>
                  </a:cubicBezTo>
                  <a:cubicBezTo>
                    <a:pt x="1" y="7"/>
                    <a:pt x="3" y="7"/>
                    <a:pt x="6" y="6"/>
                  </a:cubicBezTo>
                  <a:cubicBezTo>
                    <a:pt x="7" y="6"/>
                    <a:pt x="9" y="6"/>
                    <a:pt x="10" y="6"/>
                  </a:cubicBezTo>
                  <a:cubicBezTo>
                    <a:pt x="11" y="6"/>
                    <a:pt x="12" y="6"/>
                    <a:pt x="13" y="6"/>
                  </a:cubicBezTo>
                  <a:cubicBezTo>
                    <a:pt x="14" y="6"/>
                    <a:pt x="15" y="7"/>
                    <a:pt x="16" y="7"/>
                  </a:cubicBezTo>
                  <a:cubicBezTo>
                    <a:pt x="19" y="7"/>
                    <a:pt x="23" y="8"/>
                    <a:pt x="26" y="8"/>
                  </a:cubicBezTo>
                  <a:cubicBezTo>
                    <a:pt x="29" y="9"/>
                    <a:pt x="32" y="9"/>
                    <a:pt x="32" y="9"/>
                  </a:cubicBezTo>
                  <a:close/>
                </a:path>
              </a:pathLst>
            </a:custGeom>
            <a:solidFill>
              <a:srgbClr val="6825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ïṩḻï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368B5639-CD8D-4114-8926-09A697ED4C4F}"/>
                </a:ext>
              </a:extLst>
            </p:cNvPr>
            <p:cNvSpPr/>
            <p:nvPr/>
          </p:nvSpPr>
          <p:spPr bwMode="auto">
            <a:xfrm>
              <a:off x="4116388" y="2393950"/>
              <a:ext cx="93663" cy="33338"/>
            </a:xfrm>
            <a:custGeom>
              <a:avLst/>
              <a:gdLst>
                <a:gd name="T0" fmla="*/ 3 w 28"/>
                <a:gd name="T1" fmla="*/ 5 h 10"/>
                <a:gd name="T2" fmla="*/ 24 w 28"/>
                <a:gd name="T3" fmla="*/ 9 h 10"/>
                <a:gd name="T4" fmla="*/ 25 w 28"/>
                <a:gd name="T5" fmla="*/ 4 h 10"/>
                <a:gd name="T6" fmla="*/ 4 w 28"/>
                <a:gd name="T7" fmla="*/ 0 h 10"/>
                <a:gd name="T8" fmla="*/ 3 w 28"/>
                <a:gd name="T9" fmla="*/ 5 h 10"/>
              </a:gdLst>
              <a:ahLst/>
              <a:cxnLst>
                <a:cxn ang="0">
                  <a:pos x="T0" y="T1"/>
                </a:cxn>
                <a:cxn ang="0">
                  <a:pos x="T2" y="T3"/>
                </a:cxn>
                <a:cxn ang="0">
                  <a:pos x="T4" y="T5"/>
                </a:cxn>
                <a:cxn ang="0">
                  <a:pos x="T6" y="T7"/>
                </a:cxn>
                <a:cxn ang="0">
                  <a:pos x="T8" y="T9"/>
                </a:cxn>
              </a:cxnLst>
              <a:rect l="0" t="0" r="r" b="b"/>
              <a:pathLst>
                <a:path w="28" h="10">
                  <a:moveTo>
                    <a:pt x="3" y="5"/>
                  </a:moveTo>
                  <a:cubicBezTo>
                    <a:pt x="10" y="6"/>
                    <a:pt x="17" y="8"/>
                    <a:pt x="24" y="9"/>
                  </a:cubicBezTo>
                  <a:cubicBezTo>
                    <a:pt x="28" y="10"/>
                    <a:pt x="28" y="5"/>
                    <a:pt x="25" y="4"/>
                  </a:cubicBezTo>
                  <a:cubicBezTo>
                    <a:pt x="18" y="3"/>
                    <a:pt x="11" y="2"/>
                    <a:pt x="4" y="0"/>
                  </a:cubicBezTo>
                  <a:cubicBezTo>
                    <a:pt x="1" y="0"/>
                    <a:pt x="0" y="5"/>
                    <a:pt x="3" y="5"/>
                  </a:cubicBezTo>
                  <a:close/>
                </a:path>
              </a:pathLst>
            </a:custGeom>
            <a:solidFill>
              <a:srgbClr val="9348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iSļîḋ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319B9D4-2130-49DC-8B70-851998059D9E}"/>
                </a:ext>
              </a:extLst>
            </p:cNvPr>
            <p:cNvSpPr/>
            <p:nvPr/>
          </p:nvSpPr>
          <p:spPr bwMode="auto">
            <a:xfrm>
              <a:off x="3867150" y="1768475"/>
              <a:ext cx="708025" cy="487363"/>
            </a:xfrm>
            <a:custGeom>
              <a:avLst/>
              <a:gdLst>
                <a:gd name="T0" fmla="*/ 214 w 215"/>
                <a:gd name="T1" fmla="*/ 105 h 148"/>
                <a:gd name="T2" fmla="*/ 206 w 215"/>
                <a:gd name="T3" fmla="*/ 82 h 148"/>
                <a:gd name="T4" fmla="*/ 207 w 215"/>
                <a:gd name="T5" fmla="*/ 80 h 148"/>
                <a:gd name="T6" fmla="*/ 181 w 215"/>
                <a:gd name="T7" fmla="*/ 41 h 148"/>
                <a:gd name="T8" fmla="*/ 169 w 215"/>
                <a:gd name="T9" fmla="*/ 41 h 148"/>
                <a:gd name="T10" fmla="*/ 145 w 215"/>
                <a:gd name="T11" fmla="*/ 17 h 148"/>
                <a:gd name="T12" fmla="*/ 129 w 215"/>
                <a:gd name="T13" fmla="*/ 20 h 148"/>
                <a:gd name="T14" fmla="*/ 107 w 215"/>
                <a:gd name="T15" fmla="*/ 3 h 148"/>
                <a:gd name="T16" fmla="*/ 72 w 215"/>
                <a:gd name="T17" fmla="*/ 26 h 148"/>
                <a:gd name="T18" fmla="*/ 61 w 215"/>
                <a:gd name="T19" fmla="*/ 21 h 148"/>
                <a:gd name="T20" fmla="*/ 25 w 215"/>
                <a:gd name="T21" fmla="*/ 50 h 148"/>
                <a:gd name="T22" fmla="*/ 25 w 215"/>
                <a:gd name="T23" fmla="*/ 61 h 148"/>
                <a:gd name="T24" fmla="*/ 6 w 215"/>
                <a:gd name="T25" fmla="*/ 80 h 148"/>
                <a:gd name="T26" fmla="*/ 9 w 215"/>
                <a:gd name="T27" fmla="*/ 95 h 148"/>
                <a:gd name="T28" fmla="*/ 1 w 215"/>
                <a:gd name="T29" fmla="*/ 106 h 148"/>
                <a:gd name="T30" fmla="*/ 11 w 215"/>
                <a:gd name="T31" fmla="*/ 122 h 148"/>
                <a:gd name="T32" fmla="*/ 25 w 215"/>
                <a:gd name="T33" fmla="*/ 110 h 148"/>
                <a:gd name="T34" fmla="*/ 25 w 215"/>
                <a:gd name="T35" fmla="*/ 104 h 148"/>
                <a:gd name="T36" fmla="*/ 44 w 215"/>
                <a:gd name="T37" fmla="*/ 88 h 148"/>
                <a:gd name="T38" fmla="*/ 50 w 215"/>
                <a:gd name="T39" fmla="*/ 90 h 148"/>
                <a:gd name="T40" fmla="*/ 72 w 215"/>
                <a:gd name="T41" fmla="*/ 84 h 148"/>
                <a:gd name="T42" fmla="*/ 90 w 215"/>
                <a:gd name="T43" fmla="*/ 99 h 148"/>
                <a:gd name="T44" fmla="*/ 108 w 215"/>
                <a:gd name="T45" fmla="*/ 94 h 148"/>
                <a:gd name="T46" fmla="*/ 128 w 215"/>
                <a:gd name="T47" fmla="*/ 119 h 148"/>
                <a:gd name="T48" fmla="*/ 148 w 215"/>
                <a:gd name="T49" fmla="*/ 112 h 148"/>
                <a:gd name="T50" fmla="*/ 168 w 215"/>
                <a:gd name="T51" fmla="*/ 136 h 148"/>
                <a:gd name="T52" fmla="*/ 176 w 215"/>
                <a:gd name="T53" fmla="*/ 136 h 148"/>
                <a:gd name="T54" fmla="*/ 189 w 215"/>
                <a:gd name="T55" fmla="*/ 147 h 148"/>
                <a:gd name="T56" fmla="*/ 208 w 215"/>
                <a:gd name="T57" fmla="*/ 132 h 148"/>
                <a:gd name="T58" fmla="*/ 206 w 215"/>
                <a:gd name="T59" fmla="*/ 120 h 148"/>
                <a:gd name="T60" fmla="*/ 214 w 215"/>
                <a:gd name="T61" fmla="*/ 10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5" h="148">
                  <a:moveTo>
                    <a:pt x="214" y="105"/>
                  </a:moveTo>
                  <a:cubicBezTo>
                    <a:pt x="215" y="96"/>
                    <a:pt x="212" y="87"/>
                    <a:pt x="206" y="82"/>
                  </a:cubicBezTo>
                  <a:cubicBezTo>
                    <a:pt x="206" y="81"/>
                    <a:pt x="207" y="81"/>
                    <a:pt x="207" y="80"/>
                  </a:cubicBezTo>
                  <a:cubicBezTo>
                    <a:pt x="210" y="61"/>
                    <a:pt x="198" y="43"/>
                    <a:pt x="181" y="41"/>
                  </a:cubicBezTo>
                  <a:cubicBezTo>
                    <a:pt x="177" y="40"/>
                    <a:pt x="173" y="40"/>
                    <a:pt x="169" y="41"/>
                  </a:cubicBezTo>
                  <a:cubicBezTo>
                    <a:pt x="166" y="29"/>
                    <a:pt x="157" y="19"/>
                    <a:pt x="145" y="17"/>
                  </a:cubicBezTo>
                  <a:cubicBezTo>
                    <a:pt x="139" y="17"/>
                    <a:pt x="134" y="17"/>
                    <a:pt x="129" y="20"/>
                  </a:cubicBezTo>
                  <a:cubicBezTo>
                    <a:pt x="124" y="11"/>
                    <a:pt x="116" y="4"/>
                    <a:pt x="107" y="3"/>
                  </a:cubicBezTo>
                  <a:cubicBezTo>
                    <a:pt x="92" y="0"/>
                    <a:pt x="77" y="10"/>
                    <a:pt x="72" y="26"/>
                  </a:cubicBezTo>
                  <a:cubicBezTo>
                    <a:pt x="68" y="24"/>
                    <a:pt x="65" y="22"/>
                    <a:pt x="61" y="21"/>
                  </a:cubicBezTo>
                  <a:cubicBezTo>
                    <a:pt x="44" y="19"/>
                    <a:pt x="28" y="32"/>
                    <a:pt x="25" y="50"/>
                  </a:cubicBezTo>
                  <a:cubicBezTo>
                    <a:pt x="24" y="54"/>
                    <a:pt x="24" y="58"/>
                    <a:pt x="25" y="61"/>
                  </a:cubicBezTo>
                  <a:cubicBezTo>
                    <a:pt x="16" y="62"/>
                    <a:pt x="8" y="70"/>
                    <a:pt x="6" y="80"/>
                  </a:cubicBezTo>
                  <a:cubicBezTo>
                    <a:pt x="5" y="85"/>
                    <a:pt x="7" y="91"/>
                    <a:pt x="9" y="95"/>
                  </a:cubicBezTo>
                  <a:cubicBezTo>
                    <a:pt x="5" y="97"/>
                    <a:pt x="2" y="101"/>
                    <a:pt x="1" y="106"/>
                  </a:cubicBezTo>
                  <a:cubicBezTo>
                    <a:pt x="0" y="114"/>
                    <a:pt x="4" y="121"/>
                    <a:pt x="11" y="122"/>
                  </a:cubicBezTo>
                  <a:cubicBezTo>
                    <a:pt x="18" y="123"/>
                    <a:pt x="24" y="118"/>
                    <a:pt x="25" y="110"/>
                  </a:cubicBezTo>
                  <a:cubicBezTo>
                    <a:pt x="26" y="108"/>
                    <a:pt x="26" y="106"/>
                    <a:pt x="25" y="104"/>
                  </a:cubicBezTo>
                  <a:cubicBezTo>
                    <a:pt x="34" y="104"/>
                    <a:pt x="42" y="98"/>
                    <a:pt x="44" y="88"/>
                  </a:cubicBezTo>
                  <a:cubicBezTo>
                    <a:pt x="46" y="89"/>
                    <a:pt x="48" y="89"/>
                    <a:pt x="50" y="90"/>
                  </a:cubicBezTo>
                  <a:cubicBezTo>
                    <a:pt x="58" y="91"/>
                    <a:pt x="66" y="88"/>
                    <a:pt x="72" y="84"/>
                  </a:cubicBezTo>
                  <a:cubicBezTo>
                    <a:pt x="75" y="91"/>
                    <a:pt x="82" y="97"/>
                    <a:pt x="90" y="99"/>
                  </a:cubicBezTo>
                  <a:cubicBezTo>
                    <a:pt x="97" y="100"/>
                    <a:pt x="103" y="98"/>
                    <a:pt x="108" y="94"/>
                  </a:cubicBezTo>
                  <a:cubicBezTo>
                    <a:pt x="109" y="106"/>
                    <a:pt x="117" y="117"/>
                    <a:pt x="128" y="119"/>
                  </a:cubicBezTo>
                  <a:cubicBezTo>
                    <a:pt x="136" y="120"/>
                    <a:pt x="143" y="117"/>
                    <a:pt x="148" y="112"/>
                  </a:cubicBezTo>
                  <a:cubicBezTo>
                    <a:pt x="149" y="124"/>
                    <a:pt x="157" y="134"/>
                    <a:pt x="168" y="136"/>
                  </a:cubicBezTo>
                  <a:cubicBezTo>
                    <a:pt x="171" y="137"/>
                    <a:pt x="173" y="136"/>
                    <a:pt x="176" y="136"/>
                  </a:cubicBezTo>
                  <a:cubicBezTo>
                    <a:pt x="178" y="142"/>
                    <a:pt x="183" y="146"/>
                    <a:pt x="189" y="147"/>
                  </a:cubicBezTo>
                  <a:cubicBezTo>
                    <a:pt x="198" y="148"/>
                    <a:pt x="206" y="142"/>
                    <a:pt x="208" y="132"/>
                  </a:cubicBezTo>
                  <a:cubicBezTo>
                    <a:pt x="208" y="127"/>
                    <a:pt x="208" y="123"/>
                    <a:pt x="206" y="120"/>
                  </a:cubicBezTo>
                  <a:cubicBezTo>
                    <a:pt x="210" y="116"/>
                    <a:pt x="213" y="111"/>
                    <a:pt x="214" y="105"/>
                  </a:cubicBezTo>
                  <a:close/>
                </a:path>
              </a:pathLst>
            </a:custGeom>
            <a:solidFill>
              <a:srgbClr val="6825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ľíď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508C255-0AE6-4A65-B3B2-82F733EC1877}"/>
                </a:ext>
              </a:extLst>
            </p:cNvPr>
            <p:cNvSpPr/>
            <p:nvPr/>
          </p:nvSpPr>
          <p:spPr bwMode="auto">
            <a:xfrm>
              <a:off x="3773488" y="2574925"/>
              <a:ext cx="776288" cy="869950"/>
            </a:xfrm>
            <a:custGeom>
              <a:avLst/>
              <a:gdLst>
                <a:gd name="T0" fmla="*/ 235 w 235"/>
                <a:gd name="T1" fmla="*/ 24 h 264"/>
                <a:gd name="T2" fmla="*/ 162 w 235"/>
                <a:gd name="T3" fmla="*/ 0 h 264"/>
                <a:gd name="T4" fmla="*/ 118 w 235"/>
                <a:gd name="T5" fmla="*/ 34 h 264"/>
                <a:gd name="T6" fmla="*/ 118 w 235"/>
                <a:gd name="T7" fmla="*/ 34 h 264"/>
                <a:gd name="T8" fmla="*/ 118 w 235"/>
                <a:gd name="T9" fmla="*/ 34 h 264"/>
                <a:gd name="T10" fmla="*/ 117 w 235"/>
                <a:gd name="T11" fmla="*/ 34 h 264"/>
                <a:gd name="T12" fmla="*/ 117 w 235"/>
                <a:gd name="T13" fmla="*/ 34 h 264"/>
                <a:gd name="T14" fmla="*/ 77 w 235"/>
                <a:gd name="T15" fmla="*/ 0 h 264"/>
                <a:gd name="T16" fmla="*/ 0 w 235"/>
                <a:gd name="T17" fmla="*/ 24 h 264"/>
                <a:gd name="T18" fmla="*/ 10 w 235"/>
                <a:gd name="T19" fmla="*/ 105 h 264"/>
                <a:gd name="T20" fmla="*/ 20 w 235"/>
                <a:gd name="T21" fmla="*/ 159 h 264"/>
                <a:gd name="T22" fmla="*/ 35 w 235"/>
                <a:gd name="T23" fmla="*/ 264 h 264"/>
                <a:gd name="T24" fmla="*/ 200 w 235"/>
                <a:gd name="T25" fmla="*/ 264 h 264"/>
                <a:gd name="T26" fmla="*/ 216 w 235"/>
                <a:gd name="T27" fmla="*/ 159 h 264"/>
                <a:gd name="T28" fmla="*/ 225 w 235"/>
                <a:gd name="T29" fmla="*/ 105 h 264"/>
                <a:gd name="T30" fmla="*/ 235 w 235"/>
                <a:gd name="T31" fmla="*/ 2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5" h="264">
                  <a:moveTo>
                    <a:pt x="235" y="24"/>
                  </a:moveTo>
                  <a:cubicBezTo>
                    <a:pt x="162" y="0"/>
                    <a:pt x="162" y="0"/>
                    <a:pt x="162" y="0"/>
                  </a:cubicBezTo>
                  <a:cubicBezTo>
                    <a:pt x="156" y="26"/>
                    <a:pt x="123" y="34"/>
                    <a:pt x="118" y="34"/>
                  </a:cubicBezTo>
                  <a:cubicBezTo>
                    <a:pt x="118" y="34"/>
                    <a:pt x="118" y="34"/>
                    <a:pt x="118" y="34"/>
                  </a:cubicBezTo>
                  <a:cubicBezTo>
                    <a:pt x="118" y="34"/>
                    <a:pt x="118" y="34"/>
                    <a:pt x="118" y="34"/>
                  </a:cubicBezTo>
                  <a:cubicBezTo>
                    <a:pt x="117" y="34"/>
                    <a:pt x="117" y="34"/>
                    <a:pt x="117" y="34"/>
                  </a:cubicBezTo>
                  <a:cubicBezTo>
                    <a:pt x="117" y="34"/>
                    <a:pt x="117" y="34"/>
                    <a:pt x="117" y="34"/>
                  </a:cubicBezTo>
                  <a:cubicBezTo>
                    <a:pt x="112" y="34"/>
                    <a:pt x="83" y="26"/>
                    <a:pt x="77" y="0"/>
                  </a:cubicBezTo>
                  <a:cubicBezTo>
                    <a:pt x="0" y="24"/>
                    <a:pt x="0" y="24"/>
                    <a:pt x="0" y="24"/>
                  </a:cubicBezTo>
                  <a:cubicBezTo>
                    <a:pt x="10" y="105"/>
                    <a:pt x="10" y="105"/>
                    <a:pt x="10" y="105"/>
                  </a:cubicBezTo>
                  <a:cubicBezTo>
                    <a:pt x="10" y="105"/>
                    <a:pt x="4" y="136"/>
                    <a:pt x="20" y="159"/>
                  </a:cubicBezTo>
                  <a:cubicBezTo>
                    <a:pt x="35" y="181"/>
                    <a:pt x="35" y="264"/>
                    <a:pt x="35" y="264"/>
                  </a:cubicBezTo>
                  <a:cubicBezTo>
                    <a:pt x="200" y="264"/>
                    <a:pt x="200" y="264"/>
                    <a:pt x="200" y="264"/>
                  </a:cubicBezTo>
                  <a:cubicBezTo>
                    <a:pt x="200" y="264"/>
                    <a:pt x="200" y="181"/>
                    <a:pt x="216" y="159"/>
                  </a:cubicBezTo>
                  <a:cubicBezTo>
                    <a:pt x="231" y="136"/>
                    <a:pt x="225" y="105"/>
                    <a:pt x="225" y="105"/>
                  </a:cubicBezTo>
                  <a:lnTo>
                    <a:pt x="235" y="24"/>
                  </a:lnTo>
                  <a:close/>
                </a:path>
              </a:pathLst>
            </a:custGeom>
            <a:solidFill>
              <a:srgbClr val="F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S1í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F7F4213-82BD-4F35-B823-29880DB95CCE}"/>
                </a:ext>
              </a:extLst>
            </p:cNvPr>
            <p:cNvSpPr/>
            <p:nvPr/>
          </p:nvSpPr>
          <p:spPr bwMode="auto">
            <a:xfrm>
              <a:off x="3733800" y="1876425"/>
              <a:ext cx="254000" cy="195263"/>
            </a:xfrm>
            <a:custGeom>
              <a:avLst/>
              <a:gdLst>
                <a:gd name="T0" fmla="*/ 0 w 77"/>
                <a:gd name="T1" fmla="*/ 36 h 59"/>
                <a:gd name="T2" fmla="*/ 67 w 77"/>
                <a:gd name="T3" fmla="*/ 10 h 59"/>
                <a:gd name="T4" fmla="*/ 17 w 77"/>
                <a:gd name="T5" fmla="*/ 59 h 59"/>
                <a:gd name="T6" fmla="*/ 0 w 77"/>
                <a:gd name="T7" fmla="*/ 36 h 59"/>
              </a:gdLst>
              <a:ahLst/>
              <a:cxnLst>
                <a:cxn ang="0">
                  <a:pos x="T0" y="T1"/>
                </a:cxn>
                <a:cxn ang="0">
                  <a:pos x="T2" y="T3"/>
                </a:cxn>
                <a:cxn ang="0">
                  <a:pos x="T4" y="T5"/>
                </a:cxn>
                <a:cxn ang="0">
                  <a:pos x="T6" y="T7"/>
                </a:cxn>
              </a:cxnLst>
              <a:rect l="0" t="0" r="r" b="b"/>
              <a:pathLst>
                <a:path w="77" h="59">
                  <a:moveTo>
                    <a:pt x="0" y="36"/>
                  </a:moveTo>
                  <a:cubicBezTo>
                    <a:pt x="0" y="36"/>
                    <a:pt x="57" y="0"/>
                    <a:pt x="67" y="10"/>
                  </a:cubicBezTo>
                  <a:cubicBezTo>
                    <a:pt x="77" y="19"/>
                    <a:pt x="60" y="37"/>
                    <a:pt x="17" y="59"/>
                  </a:cubicBezTo>
                  <a:lnTo>
                    <a:pt x="0" y="36"/>
                  </a:lnTo>
                  <a:close/>
                </a:path>
              </a:pathLst>
            </a:custGeom>
            <a:solidFill>
              <a:srgbClr val="B27E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Sľí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A27F057-EDCB-45AC-9F80-BE0E8C6C5CFA}"/>
                </a:ext>
              </a:extLst>
            </p:cNvPr>
            <p:cNvSpPr/>
            <p:nvPr/>
          </p:nvSpPr>
          <p:spPr bwMode="auto">
            <a:xfrm>
              <a:off x="3209925" y="1933575"/>
              <a:ext cx="642938" cy="922338"/>
            </a:xfrm>
            <a:custGeom>
              <a:avLst/>
              <a:gdLst>
                <a:gd name="T0" fmla="*/ 171 w 195"/>
                <a:gd name="T1" fmla="*/ 219 h 280"/>
                <a:gd name="T2" fmla="*/ 74 w 195"/>
                <a:gd name="T3" fmla="*/ 140 h 280"/>
                <a:gd name="T4" fmla="*/ 195 w 195"/>
                <a:gd name="T5" fmla="*/ 42 h 280"/>
                <a:gd name="T6" fmla="*/ 176 w 195"/>
                <a:gd name="T7" fmla="*/ 0 h 280"/>
                <a:gd name="T8" fmla="*/ 18 w 195"/>
                <a:gd name="T9" fmla="*/ 136 h 280"/>
                <a:gd name="T10" fmla="*/ 179 w 195"/>
                <a:gd name="T11" fmla="*/ 280 h 280"/>
                <a:gd name="T12" fmla="*/ 171 w 195"/>
                <a:gd name="T13" fmla="*/ 219 h 280"/>
              </a:gdLst>
              <a:ahLst/>
              <a:cxnLst>
                <a:cxn ang="0">
                  <a:pos x="T0" y="T1"/>
                </a:cxn>
                <a:cxn ang="0">
                  <a:pos x="T2" y="T3"/>
                </a:cxn>
                <a:cxn ang="0">
                  <a:pos x="T4" y="T5"/>
                </a:cxn>
                <a:cxn ang="0">
                  <a:pos x="T6" y="T7"/>
                </a:cxn>
                <a:cxn ang="0">
                  <a:pos x="T8" y="T9"/>
                </a:cxn>
                <a:cxn ang="0">
                  <a:pos x="T10" y="T11"/>
                </a:cxn>
                <a:cxn ang="0">
                  <a:pos x="T12" y="T13"/>
                </a:cxn>
              </a:cxnLst>
              <a:rect l="0" t="0" r="r" b="b"/>
              <a:pathLst>
                <a:path w="195" h="280">
                  <a:moveTo>
                    <a:pt x="171" y="219"/>
                  </a:moveTo>
                  <a:cubicBezTo>
                    <a:pt x="171" y="219"/>
                    <a:pt x="78" y="156"/>
                    <a:pt x="74" y="140"/>
                  </a:cubicBezTo>
                  <a:cubicBezTo>
                    <a:pt x="70" y="125"/>
                    <a:pt x="195" y="42"/>
                    <a:pt x="195" y="42"/>
                  </a:cubicBezTo>
                  <a:cubicBezTo>
                    <a:pt x="176" y="0"/>
                    <a:pt x="176" y="0"/>
                    <a:pt x="176" y="0"/>
                  </a:cubicBezTo>
                  <a:cubicBezTo>
                    <a:pt x="176" y="0"/>
                    <a:pt x="35" y="90"/>
                    <a:pt x="18" y="136"/>
                  </a:cubicBezTo>
                  <a:cubicBezTo>
                    <a:pt x="0" y="182"/>
                    <a:pt x="116" y="272"/>
                    <a:pt x="179" y="280"/>
                  </a:cubicBezTo>
                  <a:lnTo>
                    <a:pt x="171" y="219"/>
                  </a:lnTo>
                  <a:close/>
                </a:path>
              </a:pathLst>
            </a:custGeom>
            <a:solidFill>
              <a:srgbClr val="F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íşļîḑ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5D8ED7E-03CE-47B2-9647-A789D5A3CC3E}"/>
                </a:ext>
              </a:extLst>
            </p:cNvPr>
            <p:cNvSpPr/>
            <p:nvPr/>
          </p:nvSpPr>
          <p:spPr bwMode="auto">
            <a:xfrm>
              <a:off x="3952875" y="4213225"/>
              <a:ext cx="174625" cy="1155700"/>
            </a:xfrm>
            <a:custGeom>
              <a:avLst/>
              <a:gdLst>
                <a:gd name="T0" fmla="*/ 103 w 110"/>
                <a:gd name="T1" fmla="*/ 728 h 728"/>
                <a:gd name="T2" fmla="*/ 0 w 110"/>
                <a:gd name="T3" fmla="*/ 728 h 728"/>
                <a:gd name="T4" fmla="*/ 0 w 110"/>
                <a:gd name="T5" fmla="*/ 0 h 728"/>
                <a:gd name="T6" fmla="*/ 110 w 110"/>
                <a:gd name="T7" fmla="*/ 0 h 728"/>
                <a:gd name="T8" fmla="*/ 103 w 110"/>
                <a:gd name="T9" fmla="*/ 728 h 728"/>
              </a:gdLst>
              <a:ahLst/>
              <a:cxnLst>
                <a:cxn ang="0">
                  <a:pos x="T0" y="T1"/>
                </a:cxn>
                <a:cxn ang="0">
                  <a:pos x="T2" y="T3"/>
                </a:cxn>
                <a:cxn ang="0">
                  <a:pos x="T4" y="T5"/>
                </a:cxn>
                <a:cxn ang="0">
                  <a:pos x="T6" y="T7"/>
                </a:cxn>
                <a:cxn ang="0">
                  <a:pos x="T8" y="T9"/>
                </a:cxn>
              </a:cxnLst>
              <a:rect l="0" t="0" r="r" b="b"/>
              <a:pathLst>
                <a:path w="110" h="728">
                  <a:moveTo>
                    <a:pt x="103" y="728"/>
                  </a:moveTo>
                  <a:lnTo>
                    <a:pt x="0" y="728"/>
                  </a:lnTo>
                  <a:lnTo>
                    <a:pt x="0" y="0"/>
                  </a:lnTo>
                  <a:lnTo>
                    <a:pt x="110" y="0"/>
                  </a:lnTo>
                  <a:lnTo>
                    <a:pt x="103" y="728"/>
                  </a:lnTo>
                  <a:close/>
                </a:path>
              </a:pathLst>
            </a:custGeom>
            <a:solidFill>
              <a:srgbClr val="B27E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S1i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25CC8AE7-72DB-425E-9ADA-CD1BCEFDE0AF}"/>
                </a:ext>
              </a:extLst>
            </p:cNvPr>
            <p:cNvSpPr/>
            <p:nvPr/>
          </p:nvSpPr>
          <p:spPr bwMode="auto">
            <a:xfrm>
              <a:off x="3773488" y="5356225"/>
              <a:ext cx="366713" cy="141288"/>
            </a:xfrm>
            <a:custGeom>
              <a:avLst/>
              <a:gdLst>
                <a:gd name="T0" fmla="*/ 103 w 111"/>
                <a:gd name="T1" fmla="*/ 0 h 43"/>
                <a:gd name="T2" fmla="*/ 54 w 111"/>
                <a:gd name="T3" fmla="*/ 0 h 43"/>
                <a:gd name="T4" fmla="*/ 0 w 111"/>
                <a:gd name="T5" fmla="*/ 38 h 43"/>
                <a:gd name="T6" fmla="*/ 0 w 111"/>
                <a:gd name="T7" fmla="*/ 43 h 43"/>
                <a:gd name="T8" fmla="*/ 108 w 111"/>
                <a:gd name="T9" fmla="*/ 43 h 43"/>
                <a:gd name="T10" fmla="*/ 103 w 111"/>
                <a:gd name="T11" fmla="*/ 0 h 43"/>
              </a:gdLst>
              <a:ahLst/>
              <a:cxnLst>
                <a:cxn ang="0">
                  <a:pos x="T0" y="T1"/>
                </a:cxn>
                <a:cxn ang="0">
                  <a:pos x="T2" y="T3"/>
                </a:cxn>
                <a:cxn ang="0">
                  <a:pos x="T4" y="T5"/>
                </a:cxn>
                <a:cxn ang="0">
                  <a:pos x="T6" y="T7"/>
                </a:cxn>
                <a:cxn ang="0">
                  <a:pos x="T8" y="T9"/>
                </a:cxn>
                <a:cxn ang="0">
                  <a:pos x="T10" y="T11"/>
                </a:cxn>
              </a:cxnLst>
              <a:rect l="0" t="0" r="r" b="b"/>
              <a:pathLst>
                <a:path w="111" h="43">
                  <a:moveTo>
                    <a:pt x="103" y="0"/>
                  </a:moveTo>
                  <a:cubicBezTo>
                    <a:pt x="54" y="0"/>
                    <a:pt x="54" y="0"/>
                    <a:pt x="54" y="0"/>
                  </a:cubicBezTo>
                  <a:cubicBezTo>
                    <a:pt x="54" y="0"/>
                    <a:pt x="5" y="27"/>
                    <a:pt x="0" y="38"/>
                  </a:cubicBezTo>
                  <a:cubicBezTo>
                    <a:pt x="0" y="43"/>
                    <a:pt x="0" y="43"/>
                    <a:pt x="0" y="43"/>
                  </a:cubicBezTo>
                  <a:cubicBezTo>
                    <a:pt x="108" y="43"/>
                    <a:pt x="108" y="43"/>
                    <a:pt x="108" y="43"/>
                  </a:cubicBezTo>
                  <a:cubicBezTo>
                    <a:pt x="108" y="43"/>
                    <a:pt x="111" y="11"/>
                    <a:pt x="103" y="0"/>
                  </a:cubicBezTo>
                  <a:close/>
                </a:path>
              </a:pathLst>
            </a:custGeom>
            <a:solidFill>
              <a:srgbClr val="2426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iṩļiḋ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E0E7F113-02C5-422F-B817-80424C2B66F9}"/>
                </a:ext>
              </a:extLst>
            </p:cNvPr>
            <p:cNvSpPr/>
            <p:nvPr/>
          </p:nvSpPr>
          <p:spPr bwMode="auto">
            <a:xfrm>
              <a:off x="3773488" y="5497513"/>
              <a:ext cx="357188" cy="20638"/>
            </a:xfrm>
            <a:prstGeom prst="rect">
              <a:avLst/>
            </a:prstGeom>
            <a:solidFill>
              <a:srgbClr val="3765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2" name="ï$ḷîḋ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DDF0F03-439F-41DC-8E58-8E5EFCE527B4}"/>
                </a:ext>
              </a:extLst>
            </p:cNvPr>
            <p:cNvSpPr/>
            <p:nvPr/>
          </p:nvSpPr>
          <p:spPr bwMode="auto">
            <a:xfrm>
              <a:off x="4195763" y="4213225"/>
              <a:ext cx="174625" cy="1155700"/>
            </a:xfrm>
            <a:custGeom>
              <a:avLst/>
              <a:gdLst>
                <a:gd name="T0" fmla="*/ 7 w 110"/>
                <a:gd name="T1" fmla="*/ 728 h 728"/>
                <a:gd name="T2" fmla="*/ 110 w 110"/>
                <a:gd name="T3" fmla="*/ 728 h 728"/>
                <a:gd name="T4" fmla="*/ 110 w 110"/>
                <a:gd name="T5" fmla="*/ 0 h 728"/>
                <a:gd name="T6" fmla="*/ 0 w 110"/>
                <a:gd name="T7" fmla="*/ 0 h 728"/>
                <a:gd name="T8" fmla="*/ 7 w 110"/>
                <a:gd name="T9" fmla="*/ 728 h 728"/>
              </a:gdLst>
              <a:ahLst/>
              <a:cxnLst>
                <a:cxn ang="0">
                  <a:pos x="T0" y="T1"/>
                </a:cxn>
                <a:cxn ang="0">
                  <a:pos x="T2" y="T3"/>
                </a:cxn>
                <a:cxn ang="0">
                  <a:pos x="T4" y="T5"/>
                </a:cxn>
                <a:cxn ang="0">
                  <a:pos x="T6" y="T7"/>
                </a:cxn>
                <a:cxn ang="0">
                  <a:pos x="T8" y="T9"/>
                </a:cxn>
              </a:cxnLst>
              <a:rect l="0" t="0" r="r" b="b"/>
              <a:pathLst>
                <a:path w="110" h="728">
                  <a:moveTo>
                    <a:pt x="7" y="728"/>
                  </a:moveTo>
                  <a:lnTo>
                    <a:pt x="110" y="728"/>
                  </a:lnTo>
                  <a:lnTo>
                    <a:pt x="110" y="0"/>
                  </a:lnTo>
                  <a:lnTo>
                    <a:pt x="0" y="0"/>
                  </a:lnTo>
                  <a:lnTo>
                    <a:pt x="7" y="728"/>
                  </a:lnTo>
                  <a:close/>
                </a:path>
              </a:pathLst>
            </a:custGeom>
            <a:solidFill>
              <a:srgbClr val="B27E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íṥľid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75BF183-D683-47F5-A0D9-680EEECB076A}"/>
                </a:ext>
              </a:extLst>
            </p:cNvPr>
            <p:cNvSpPr/>
            <p:nvPr/>
          </p:nvSpPr>
          <p:spPr bwMode="auto">
            <a:xfrm>
              <a:off x="4186238" y="5356225"/>
              <a:ext cx="363538" cy="141288"/>
            </a:xfrm>
            <a:custGeom>
              <a:avLst/>
              <a:gdLst>
                <a:gd name="T0" fmla="*/ 7 w 110"/>
                <a:gd name="T1" fmla="*/ 0 h 43"/>
                <a:gd name="T2" fmla="*/ 57 w 110"/>
                <a:gd name="T3" fmla="*/ 0 h 43"/>
                <a:gd name="T4" fmla="*/ 110 w 110"/>
                <a:gd name="T5" fmla="*/ 38 h 43"/>
                <a:gd name="T6" fmla="*/ 110 w 110"/>
                <a:gd name="T7" fmla="*/ 43 h 43"/>
                <a:gd name="T8" fmla="*/ 3 w 110"/>
                <a:gd name="T9" fmla="*/ 43 h 43"/>
                <a:gd name="T10" fmla="*/ 7 w 110"/>
                <a:gd name="T11" fmla="*/ 0 h 43"/>
              </a:gdLst>
              <a:ahLst/>
              <a:cxnLst>
                <a:cxn ang="0">
                  <a:pos x="T0" y="T1"/>
                </a:cxn>
                <a:cxn ang="0">
                  <a:pos x="T2" y="T3"/>
                </a:cxn>
                <a:cxn ang="0">
                  <a:pos x="T4" y="T5"/>
                </a:cxn>
                <a:cxn ang="0">
                  <a:pos x="T6" y="T7"/>
                </a:cxn>
                <a:cxn ang="0">
                  <a:pos x="T8" y="T9"/>
                </a:cxn>
                <a:cxn ang="0">
                  <a:pos x="T10" y="T11"/>
                </a:cxn>
              </a:cxnLst>
              <a:rect l="0" t="0" r="r" b="b"/>
              <a:pathLst>
                <a:path w="110" h="43">
                  <a:moveTo>
                    <a:pt x="7" y="0"/>
                  </a:moveTo>
                  <a:cubicBezTo>
                    <a:pt x="57" y="0"/>
                    <a:pt x="57" y="0"/>
                    <a:pt x="57" y="0"/>
                  </a:cubicBezTo>
                  <a:cubicBezTo>
                    <a:pt x="57" y="0"/>
                    <a:pt x="105" y="27"/>
                    <a:pt x="110" y="38"/>
                  </a:cubicBezTo>
                  <a:cubicBezTo>
                    <a:pt x="110" y="43"/>
                    <a:pt x="110" y="43"/>
                    <a:pt x="110" y="43"/>
                  </a:cubicBezTo>
                  <a:cubicBezTo>
                    <a:pt x="3" y="43"/>
                    <a:pt x="3" y="43"/>
                    <a:pt x="3" y="43"/>
                  </a:cubicBezTo>
                  <a:cubicBezTo>
                    <a:pt x="3" y="43"/>
                    <a:pt x="0" y="11"/>
                    <a:pt x="7" y="0"/>
                  </a:cubicBezTo>
                  <a:close/>
                </a:path>
              </a:pathLst>
            </a:custGeom>
            <a:solidFill>
              <a:srgbClr val="2426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íŝļïdè">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6570634A-C110-4A1F-A2E4-92BD9A174C15}"/>
                </a:ext>
              </a:extLst>
            </p:cNvPr>
            <p:cNvSpPr/>
            <p:nvPr/>
          </p:nvSpPr>
          <p:spPr bwMode="auto">
            <a:xfrm>
              <a:off x="4195763" y="5497513"/>
              <a:ext cx="354013" cy="20638"/>
            </a:xfrm>
            <a:prstGeom prst="rect">
              <a:avLst/>
            </a:prstGeom>
            <a:solidFill>
              <a:srgbClr val="3765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5" name="ïṧḷï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1570CF69-9EE0-4B63-AF96-5C87D37DFC7F}"/>
                </a:ext>
              </a:extLst>
            </p:cNvPr>
            <p:cNvSpPr/>
            <p:nvPr/>
          </p:nvSpPr>
          <p:spPr bwMode="auto">
            <a:xfrm>
              <a:off x="3616325" y="3422650"/>
              <a:ext cx="1090613" cy="803275"/>
            </a:xfrm>
            <a:custGeom>
              <a:avLst/>
              <a:gdLst>
                <a:gd name="T0" fmla="*/ 248 w 331"/>
                <a:gd name="T1" fmla="*/ 0 h 244"/>
                <a:gd name="T2" fmla="*/ 167 w 331"/>
                <a:gd name="T3" fmla="*/ 0 h 244"/>
                <a:gd name="T4" fmla="*/ 164 w 331"/>
                <a:gd name="T5" fmla="*/ 0 h 244"/>
                <a:gd name="T6" fmla="*/ 83 w 331"/>
                <a:gd name="T7" fmla="*/ 0 h 244"/>
                <a:gd name="T8" fmla="*/ 0 w 331"/>
                <a:gd name="T9" fmla="*/ 244 h 244"/>
                <a:gd name="T10" fmla="*/ 331 w 331"/>
                <a:gd name="T11" fmla="*/ 244 h 244"/>
                <a:gd name="T12" fmla="*/ 248 w 331"/>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331" h="244">
                  <a:moveTo>
                    <a:pt x="248" y="0"/>
                  </a:moveTo>
                  <a:cubicBezTo>
                    <a:pt x="167" y="0"/>
                    <a:pt x="167" y="0"/>
                    <a:pt x="167" y="0"/>
                  </a:cubicBezTo>
                  <a:cubicBezTo>
                    <a:pt x="164" y="0"/>
                    <a:pt x="164" y="0"/>
                    <a:pt x="164" y="0"/>
                  </a:cubicBezTo>
                  <a:cubicBezTo>
                    <a:pt x="83" y="0"/>
                    <a:pt x="83" y="0"/>
                    <a:pt x="83" y="0"/>
                  </a:cubicBezTo>
                  <a:cubicBezTo>
                    <a:pt x="5" y="99"/>
                    <a:pt x="0" y="244"/>
                    <a:pt x="0" y="244"/>
                  </a:cubicBezTo>
                  <a:cubicBezTo>
                    <a:pt x="331" y="244"/>
                    <a:pt x="331" y="244"/>
                    <a:pt x="331" y="244"/>
                  </a:cubicBezTo>
                  <a:cubicBezTo>
                    <a:pt x="331" y="244"/>
                    <a:pt x="327" y="99"/>
                    <a:pt x="248" y="0"/>
                  </a:cubicBezTo>
                  <a:close/>
                </a:path>
              </a:pathLst>
            </a:custGeom>
            <a:solidFill>
              <a:srgbClr val="434C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ṧḷid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FCC598D8-F348-42AD-B2FC-356EDE738CD4}"/>
                </a:ext>
              </a:extLst>
            </p:cNvPr>
            <p:cNvSpPr/>
            <p:nvPr/>
          </p:nvSpPr>
          <p:spPr bwMode="auto">
            <a:xfrm>
              <a:off x="3163888" y="2711450"/>
              <a:ext cx="1704975" cy="2124075"/>
            </a:xfrm>
            <a:custGeom>
              <a:avLst/>
              <a:gdLst>
                <a:gd name="T0" fmla="*/ 367 w 517"/>
                <a:gd name="T1" fmla="*/ 372 h 645"/>
                <a:gd name="T2" fmla="*/ 404 w 517"/>
                <a:gd name="T3" fmla="*/ 425 h 645"/>
                <a:gd name="T4" fmla="*/ 392 w 517"/>
                <a:gd name="T5" fmla="*/ 492 h 645"/>
                <a:gd name="T6" fmla="*/ 325 w 517"/>
                <a:gd name="T7" fmla="*/ 480 h 645"/>
                <a:gd name="T8" fmla="*/ 266 w 517"/>
                <a:gd name="T9" fmla="*/ 396 h 645"/>
                <a:gd name="T10" fmla="*/ 265 w 517"/>
                <a:gd name="T11" fmla="*/ 394 h 645"/>
                <a:gd name="T12" fmla="*/ 263 w 517"/>
                <a:gd name="T13" fmla="*/ 393 h 645"/>
                <a:gd name="T14" fmla="*/ 275 w 517"/>
                <a:gd name="T15" fmla="*/ 326 h 645"/>
                <a:gd name="T16" fmla="*/ 304 w 517"/>
                <a:gd name="T17" fmla="*/ 171 h 645"/>
                <a:gd name="T18" fmla="*/ 148 w 517"/>
                <a:gd name="T19" fmla="*/ 145 h 645"/>
                <a:gd name="T20" fmla="*/ 102 w 517"/>
                <a:gd name="T21" fmla="*/ 244 h 645"/>
                <a:gd name="T22" fmla="*/ 57 w 517"/>
                <a:gd name="T23" fmla="*/ 297 h 645"/>
                <a:gd name="T24" fmla="*/ 6 w 517"/>
                <a:gd name="T25" fmla="*/ 252 h 645"/>
                <a:gd name="T26" fmla="*/ 93 w 517"/>
                <a:gd name="T27" fmla="*/ 66 h 645"/>
                <a:gd name="T28" fmla="*/ 382 w 517"/>
                <a:gd name="T29" fmla="*/ 116 h 645"/>
                <a:gd name="T30" fmla="*/ 367 w 517"/>
                <a:gd name="T31" fmla="*/ 372 h 645"/>
                <a:gd name="T32" fmla="*/ 491 w 517"/>
                <a:gd name="T33" fmla="*/ 549 h 645"/>
                <a:gd name="T34" fmla="*/ 501 w 517"/>
                <a:gd name="T35" fmla="*/ 563 h 645"/>
                <a:gd name="T36" fmla="*/ 489 w 517"/>
                <a:gd name="T37" fmla="*/ 631 h 645"/>
                <a:gd name="T38" fmla="*/ 422 w 517"/>
                <a:gd name="T39" fmla="*/ 619 h 645"/>
                <a:gd name="T40" fmla="*/ 412 w 517"/>
                <a:gd name="T41" fmla="*/ 604 h 645"/>
                <a:gd name="T42" fmla="*/ 424 w 517"/>
                <a:gd name="T43" fmla="*/ 537 h 645"/>
                <a:gd name="T44" fmla="*/ 491 w 517"/>
                <a:gd name="T45" fmla="*/ 549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7" h="645">
                  <a:moveTo>
                    <a:pt x="367" y="372"/>
                  </a:moveTo>
                  <a:cubicBezTo>
                    <a:pt x="404" y="425"/>
                    <a:pt x="404" y="425"/>
                    <a:pt x="404" y="425"/>
                  </a:cubicBezTo>
                  <a:cubicBezTo>
                    <a:pt x="419" y="447"/>
                    <a:pt x="414" y="476"/>
                    <a:pt x="392" y="492"/>
                  </a:cubicBezTo>
                  <a:cubicBezTo>
                    <a:pt x="371" y="507"/>
                    <a:pt x="340" y="503"/>
                    <a:pt x="325" y="480"/>
                  </a:cubicBezTo>
                  <a:cubicBezTo>
                    <a:pt x="266" y="396"/>
                    <a:pt x="266" y="396"/>
                    <a:pt x="266" y="396"/>
                  </a:cubicBezTo>
                  <a:cubicBezTo>
                    <a:pt x="265" y="395"/>
                    <a:pt x="266" y="395"/>
                    <a:pt x="265" y="394"/>
                  </a:cubicBezTo>
                  <a:cubicBezTo>
                    <a:pt x="264" y="394"/>
                    <a:pt x="264" y="394"/>
                    <a:pt x="263" y="393"/>
                  </a:cubicBezTo>
                  <a:cubicBezTo>
                    <a:pt x="249" y="372"/>
                    <a:pt x="254" y="340"/>
                    <a:pt x="275" y="326"/>
                  </a:cubicBezTo>
                  <a:cubicBezTo>
                    <a:pt x="326" y="290"/>
                    <a:pt x="339" y="221"/>
                    <a:pt x="304" y="171"/>
                  </a:cubicBezTo>
                  <a:cubicBezTo>
                    <a:pt x="268" y="120"/>
                    <a:pt x="199" y="109"/>
                    <a:pt x="148" y="145"/>
                  </a:cubicBezTo>
                  <a:cubicBezTo>
                    <a:pt x="115" y="168"/>
                    <a:pt x="99" y="206"/>
                    <a:pt x="102" y="244"/>
                  </a:cubicBezTo>
                  <a:cubicBezTo>
                    <a:pt x="104" y="271"/>
                    <a:pt x="85" y="295"/>
                    <a:pt x="57" y="297"/>
                  </a:cubicBezTo>
                  <a:cubicBezTo>
                    <a:pt x="31" y="299"/>
                    <a:pt x="8" y="280"/>
                    <a:pt x="6" y="252"/>
                  </a:cubicBezTo>
                  <a:cubicBezTo>
                    <a:pt x="0" y="182"/>
                    <a:pt x="31" y="110"/>
                    <a:pt x="93" y="66"/>
                  </a:cubicBezTo>
                  <a:cubicBezTo>
                    <a:pt x="186" y="0"/>
                    <a:pt x="316" y="22"/>
                    <a:pt x="382" y="116"/>
                  </a:cubicBezTo>
                  <a:cubicBezTo>
                    <a:pt x="438" y="196"/>
                    <a:pt x="429" y="302"/>
                    <a:pt x="367" y="372"/>
                  </a:cubicBezTo>
                  <a:close/>
                  <a:moveTo>
                    <a:pt x="491" y="549"/>
                  </a:moveTo>
                  <a:cubicBezTo>
                    <a:pt x="501" y="563"/>
                    <a:pt x="501" y="563"/>
                    <a:pt x="501" y="563"/>
                  </a:cubicBezTo>
                  <a:cubicBezTo>
                    <a:pt x="517" y="586"/>
                    <a:pt x="512" y="615"/>
                    <a:pt x="489" y="631"/>
                  </a:cubicBezTo>
                  <a:cubicBezTo>
                    <a:pt x="468" y="645"/>
                    <a:pt x="438" y="641"/>
                    <a:pt x="422" y="619"/>
                  </a:cubicBezTo>
                  <a:cubicBezTo>
                    <a:pt x="412" y="604"/>
                    <a:pt x="412" y="604"/>
                    <a:pt x="412" y="604"/>
                  </a:cubicBezTo>
                  <a:cubicBezTo>
                    <a:pt x="397" y="582"/>
                    <a:pt x="403" y="552"/>
                    <a:pt x="424" y="537"/>
                  </a:cubicBezTo>
                  <a:cubicBezTo>
                    <a:pt x="446" y="521"/>
                    <a:pt x="476" y="527"/>
                    <a:pt x="491" y="549"/>
                  </a:cubicBezTo>
                  <a:close/>
                </a:path>
              </a:pathLst>
            </a:custGeom>
            <a:solidFill>
              <a:srgbClr val="F4B5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iŝḷíḍe">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BE453046-00E0-4D01-843F-842067857F4D}"/>
                </a:ext>
              </a:extLst>
            </p:cNvPr>
            <p:cNvSpPr/>
            <p:nvPr/>
          </p:nvSpPr>
          <p:spPr bwMode="auto">
            <a:xfrm>
              <a:off x="3090863" y="2763838"/>
              <a:ext cx="1704975" cy="2120900"/>
            </a:xfrm>
            <a:custGeom>
              <a:avLst/>
              <a:gdLst>
                <a:gd name="T0" fmla="*/ 367 w 517"/>
                <a:gd name="T1" fmla="*/ 371 h 644"/>
                <a:gd name="T2" fmla="*/ 404 w 517"/>
                <a:gd name="T3" fmla="*/ 424 h 644"/>
                <a:gd name="T4" fmla="*/ 392 w 517"/>
                <a:gd name="T5" fmla="*/ 491 h 644"/>
                <a:gd name="T6" fmla="*/ 325 w 517"/>
                <a:gd name="T7" fmla="*/ 479 h 644"/>
                <a:gd name="T8" fmla="*/ 266 w 517"/>
                <a:gd name="T9" fmla="*/ 395 h 644"/>
                <a:gd name="T10" fmla="*/ 266 w 517"/>
                <a:gd name="T11" fmla="*/ 393 h 644"/>
                <a:gd name="T12" fmla="*/ 264 w 517"/>
                <a:gd name="T13" fmla="*/ 392 h 644"/>
                <a:gd name="T14" fmla="*/ 276 w 517"/>
                <a:gd name="T15" fmla="*/ 325 h 644"/>
                <a:gd name="T16" fmla="*/ 304 w 517"/>
                <a:gd name="T17" fmla="*/ 170 h 644"/>
                <a:gd name="T18" fmla="*/ 149 w 517"/>
                <a:gd name="T19" fmla="*/ 144 h 644"/>
                <a:gd name="T20" fmla="*/ 103 w 517"/>
                <a:gd name="T21" fmla="*/ 243 h 644"/>
                <a:gd name="T22" fmla="*/ 58 w 517"/>
                <a:gd name="T23" fmla="*/ 296 h 644"/>
                <a:gd name="T24" fmla="*/ 6 w 517"/>
                <a:gd name="T25" fmla="*/ 252 h 644"/>
                <a:gd name="T26" fmla="*/ 93 w 517"/>
                <a:gd name="T27" fmla="*/ 65 h 644"/>
                <a:gd name="T28" fmla="*/ 382 w 517"/>
                <a:gd name="T29" fmla="*/ 115 h 644"/>
                <a:gd name="T30" fmla="*/ 367 w 517"/>
                <a:gd name="T31" fmla="*/ 371 h 644"/>
                <a:gd name="T32" fmla="*/ 491 w 517"/>
                <a:gd name="T33" fmla="*/ 548 h 644"/>
                <a:gd name="T34" fmla="*/ 501 w 517"/>
                <a:gd name="T35" fmla="*/ 562 h 644"/>
                <a:gd name="T36" fmla="*/ 490 w 517"/>
                <a:gd name="T37" fmla="*/ 630 h 644"/>
                <a:gd name="T38" fmla="*/ 422 w 517"/>
                <a:gd name="T39" fmla="*/ 618 h 644"/>
                <a:gd name="T40" fmla="*/ 412 w 517"/>
                <a:gd name="T41" fmla="*/ 603 h 644"/>
                <a:gd name="T42" fmla="*/ 424 w 517"/>
                <a:gd name="T43" fmla="*/ 536 h 644"/>
                <a:gd name="T44" fmla="*/ 491 w 517"/>
                <a:gd name="T45" fmla="*/ 548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7" h="644">
                  <a:moveTo>
                    <a:pt x="367" y="371"/>
                  </a:moveTo>
                  <a:cubicBezTo>
                    <a:pt x="404" y="424"/>
                    <a:pt x="404" y="424"/>
                    <a:pt x="404" y="424"/>
                  </a:cubicBezTo>
                  <a:cubicBezTo>
                    <a:pt x="420" y="446"/>
                    <a:pt x="415" y="475"/>
                    <a:pt x="392" y="491"/>
                  </a:cubicBezTo>
                  <a:cubicBezTo>
                    <a:pt x="371" y="506"/>
                    <a:pt x="341" y="502"/>
                    <a:pt x="325" y="479"/>
                  </a:cubicBezTo>
                  <a:cubicBezTo>
                    <a:pt x="266" y="395"/>
                    <a:pt x="266" y="395"/>
                    <a:pt x="266" y="395"/>
                  </a:cubicBezTo>
                  <a:cubicBezTo>
                    <a:pt x="266" y="395"/>
                    <a:pt x="266" y="394"/>
                    <a:pt x="266" y="393"/>
                  </a:cubicBezTo>
                  <a:cubicBezTo>
                    <a:pt x="264" y="393"/>
                    <a:pt x="264" y="393"/>
                    <a:pt x="264" y="392"/>
                  </a:cubicBezTo>
                  <a:cubicBezTo>
                    <a:pt x="249" y="371"/>
                    <a:pt x="255" y="340"/>
                    <a:pt x="276" y="325"/>
                  </a:cubicBezTo>
                  <a:cubicBezTo>
                    <a:pt x="326" y="289"/>
                    <a:pt x="339" y="220"/>
                    <a:pt x="304" y="170"/>
                  </a:cubicBezTo>
                  <a:cubicBezTo>
                    <a:pt x="268" y="119"/>
                    <a:pt x="200" y="109"/>
                    <a:pt x="149" y="144"/>
                  </a:cubicBezTo>
                  <a:cubicBezTo>
                    <a:pt x="116" y="168"/>
                    <a:pt x="99" y="206"/>
                    <a:pt x="103" y="243"/>
                  </a:cubicBezTo>
                  <a:cubicBezTo>
                    <a:pt x="105" y="270"/>
                    <a:pt x="85" y="294"/>
                    <a:pt x="58" y="296"/>
                  </a:cubicBezTo>
                  <a:cubicBezTo>
                    <a:pt x="31" y="298"/>
                    <a:pt x="9" y="279"/>
                    <a:pt x="6" y="252"/>
                  </a:cubicBezTo>
                  <a:cubicBezTo>
                    <a:pt x="0" y="181"/>
                    <a:pt x="31" y="109"/>
                    <a:pt x="93" y="65"/>
                  </a:cubicBezTo>
                  <a:cubicBezTo>
                    <a:pt x="187" y="0"/>
                    <a:pt x="317" y="22"/>
                    <a:pt x="382" y="115"/>
                  </a:cubicBezTo>
                  <a:cubicBezTo>
                    <a:pt x="438" y="195"/>
                    <a:pt x="430" y="301"/>
                    <a:pt x="367" y="371"/>
                  </a:cubicBezTo>
                  <a:close/>
                  <a:moveTo>
                    <a:pt x="491" y="548"/>
                  </a:moveTo>
                  <a:cubicBezTo>
                    <a:pt x="501" y="562"/>
                    <a:pt x="501" y="562"/>
                    <a:pt x="501" y="562"/>
                  </a:cubicBezTo>
                  <a:cubicBezTo>
                    <a:pt x="517" y="585"/>
                    <a:pt x="512" y="614"/>
                    <a:pt x="490" y="630"/>
                  </a:cubicBezTo>
                  <a:cubicBezTo>
                    <a:pt x="469" y="644"/>
                    <a:pt x="438" y="640"/>
                    <a:pt x="422" y="618"/>
                  </a:cubicBezTo>
                  <a:cubicBezTo>
                    <a:pt x="412" y="603"/>
                    <a:pt x="412" y="603"/>
                    <a:pt x="412" y="603"/>
                  </a:cubicBezTo>
                  <a:cubicBezTo>
                    <a:pt x="397" y="582"/>
                    <a:pt x="403" y="551"/>
                    <a:pt x="424" y="536"/>
                  </a:cubicBezTo>
                  <a:cubicBezTo>
                    <a:pt x="447" y="520"/>
                    <a:pt x="476" y="526"/>
                    <a:pt x="491" y="548"/>
                  </a:cubicBezTo>
                  <a:close/>
                </a:path>
              </a:pathLst>
            </a:custGeom>
            <a:solidFill>
              <a:srgbClr val="FFD1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iṧḷïḍê">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C958A3C5-AD7B-4330-857F-329802706E7E}"/>
                </a:ext>
              </a:extLst>
            </p:cNvPr>
            <p:cNvSpPr/>
            <p:nvPr/>
          </p:nvSpPr>
          <p:spPr bwMode="auto">
            <a:xfrm>
              <a:off x="4195763" y="2654300"/>
              <a:ext cx="596900" cy="939800"/>
            </a:xfrm>
            <a:custGeom>
              <a:avLst/>
              <a:gdLst>
                <a:gd name="T0" fmla="*/ 107 w 181"/>
                <a:gd name="T1" fmla="*/ 0 h 285"/>
                <a:gd name="T2" fmla="*/ 176 w 181"/>
                <a:gd name="T3" fmla="*/ 149 h 285"/>
                <a:gd name="T4" fmla="*/ 17 w 181"/>
                <a:gd name="T5" fmla="*/ 285 h 285"/>
                <a:gd name="T6" fmla="*/ 0 w 181"/>
                <a:gd name="T7" fmla="*/ 218 h 285"/>
                <a:gd name="T8" fmla="*/ 123 w 181"/>
                <a:gd name="T9" fmla="*/ 143 h 285"/>
                <a:gd name="T10" fmla="*/ 97 w 181"/>
                <a:gd name="T11" fmla="*/ 81 h 285"/>
                <a:gd name="T12" fmla="*/ 107 w 181"/>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181" h="285">
                  <a:moveTo>
                    <a:pt x="107" y="0"/>
                  </a:moveTo>
                  <a:cubicBezTo>
                    <a:pt x="107" y="0"/>
                    <a:pt x="171" y="114"/>
                    <a:pt x="176" y="149"/>
                  </a:cubicBezTo>
                  <a:cubicBezTo>
                    <a:pt x="181" y="185"/>
                    <a:pt x="47" y="280"/>
                    <a:pt x="17" y="285"/>
                  </a:cubicBezTo>
                  <a:cubicBezTo>
                    <a:pt x="0" y="218"/>
                    <a:pt x="0" y="218"/>
                    <a:pt x="0" y="218"/>
                  </a:cubicBezTo>
                  <a:cubicBezTo>
                    <a:pt x="0" y="218"/>
                    <a:pt x="111" y="166"/>
                    <a:pt x="123" y="143"/>
                  </a:cubicBezTo>
                  <a:cubicBezTo>
                    <a:pt x="97" y="81"/>
                    <a:pt x="97" y="81"/>
                    <a:pt x="97" y="81"/>
                  </a:cubicBezTo>
                  <a:lnTo>
                    <a:pt x="107" y="0"/>
                  </a:lnTo>
                  <a:close/>
                </a:path>
              </a:pathLst>
            </a:custGeom>
            <a:solidFill>
              <a:srgbClr val="F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iŝḻiď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2879C60-CDB5-45B7-830F-C97C4D7A950E}"/>
                </a:ext>
              </a:extLst>
            </p:cNvPr>
            <p:cNvSpPr/>
            <p:nvPr/>
          </p:nvSpPr>
          <p:spPr bwMode="auto">
            <a:xfrm>
              <a:off x="4103688" y="3405188"/>
              <a:ext cx="131763" cy="174625"/>
            </a:xfrm>
            <a:custGeom>
              <a:avLst/>
              <a:gdLst>
                <a:gd name="T0" fmla="*/ 31 w 40"/>
                <a:gd name="T1" fmla="*/ 2 h 53"/>
                <a:gd name="T2" fmla="*/ 7 w 40"/>
                <a:gd name="T3" fmla="*/ 8 h 53"/>
                <a:gd name="T4" fmla="*/ 40 w 40"/>
                <a:gd name="T5" fmla="*/ 39 h 53"/>
                <a:gd name="T6" fmla="*/ 31 w 40"/>
                <a:gd name="T7" fmla="*/ 2 h 53"/>
              </a:gdLst>
              <a:ahLst/>
              <a:cxnLst>
                <a:cxn ang="0">
                  <a:pos x="T0" y="T1"/>
                </a:cxn>
                <a:cxn ang="0">
                  <a:pos x="T2" y="T3"/>
                </a:cxn>
                <a:cxn ang="0">
                  <a:pos x="T4" y="T5"/>
                </a:cxn>
                <a:cxn ang="0">
                  <a:pos x="T6" y="T7"/>
                </a:cxn>
              </a:cxnLst>
              <a:rect l="0" t="0" r="r" b="b"/>
              <a:pathLst>
                <a:path w="40" h="53">
                  <a:moveTo>
                    <a:pt x="31" y="2"/>
                  </a:moveTo>
                  <a:cubicBezTo>
                    <a:pt x="31" y="2"/>
                    <a:pt x="11" y="0"/>
                    <a:pt x="7" y="8"/>
                  </a:cubicBezTo>
                  <a:cubicBezTo>
                    <a:pt x="3" y="16"/>
                    <a:pt x="0" y="53"/>
                    <a:pt x="40" y="39"/>
                  </a:cubicBezTo>
                  <a:lnTo>
                    <a:pt x="31" y="2"/>
                  </a:lnTo>
                  <a:close/>
                </a:path>
              </a:pathLst>
            </a:custGeom>
            <a:solidFill>
              <a:srgbClr val="B27E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10890860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mn-ea"/>
                <a:sym typeface="+mn-lt"/>
              </a:rPr>
              <a:t>Explain</a:t>
            </a:r>
            <a:r>
              <a:rPr lang="zh-CN" altLang="en-US" dirty="0">
                <a:cs typeface="+mn-ea"/>
                <a:sym typeface="+mn-lt"/>
              </a:rPr>
              <a:t>命令分析</a:t>
            </a:r>
            <a:r>
              <a:rPr lang="en-US" altLang="zh-CN" dirty="0">
                <a:cs typeface="+mn-ea"/>
                <a:sym typeface="+mn-lt"/>
              </a:rPr>
              <a:t>SQL</a:t>
            </a:r>
            <a:r>
              <a:rPr lang="zh-CN" altLang="en-US" dirty="0">
                <a:cs typeface="+mn-ea"/>
                <a:sym typeface="+mn-lt"/>
              </a:rPr>
              <a:t>语句</a:t>
            </a:r>
          </a:p>
        </p:txBody>
      </p:sp>
      <p:sp>
        <p:nvSpPr>
          <p:cNvPr id="3" name="文本框 2"/>
          <p:cNvSpPr txBox="1"/>
          <p:nvPr/>
        </p:nvSpPr>
        <p:spPr>
          <a:xfrm>
            <a:off x="1275644" y="3501179"/>
            <a:ext cx="6823596" cy="2062103"/>
          </a:xfrm>
          <a:prstGeom prst="rect">
            <a:avLst/>
          </a:prstGeom>
          <a:noFill/>
        </p:spPr>
        <p:txBody>
          <a:bodyPr wrap="square" rtlCol="0">
            <a:spAutoFit/>
          </a:bodyPr>
          <a:lstStyle/>
          <a:p>
            <a:r>
              <a:rPr lang="zh-CN" altLang="en-US" sz="2000" b="1" dirty="0" smtClean="0">
                <a:solidFill>
                  <a:srgbClr val="4965FF"/>
                </a:solidFill>
                <a:latin typeface="+mn-ea"/>
              </a:rPr>
              <a:t>无法从</a:t>
            </a:r>
            <a:r>
              <a:rPr lang="en-US" altLang="zh-CN" sz="2000" b="1" dirty="0" smtClean="0">
                <a:solidFill>
                  <a:srgbClr val="4965FF"/>
                </a:solidFill>
                <a:latin typeface="+mn-ea"/>
              </a:rPr>
              <a:t>explain</a:t>
            </a:r>
            <a:r>
              <a:rPr lang="zh-CN" altLang="en-US" sz="2000" b="1" dirty="0" smtClean="0">
                <a:solidFill>
                  <a:srgbClr val="4965FF"/>
                </a:solidFill>
                <a:latin typeface="+mn-ea"/>
              </a:rPr>
              <a:t>了解到的信息：</a:t>
            </a:r>
            <a:endParaRPr lang="en-US" altLang="zh-CN" sz="2000" b="1" dirty="0" smtClean="0">
              <a:solidFill>
                <a:srgbClr val="4965FF"/>
              </a:solidFill>
              <a:latin typeface="+mn-ea"/>
            </a:endParaRPr>
          </a:p>
          <a:p>
            <a:r>
              <a:rPr lang="en-US" altLang="zh-CN" dirty="0" smtClean="0">
                <a:latin typeface="+mn-ea"/>
              </a:rPr>
              <a:t>     1</a:t>
            </a:r>
            <a:r>
              <a:rPr lang="en-US" altLang="zh-CN" dirty="0">
                <a:latin typeface="+mn-ea"/>
              </a:rPr>
              <a:t>.</a:t>
            </a:r>
            <a:r>
              <a:rPr lang="zh-CN" altLang="en-US" dirty="0">
                <a:latin typeface="+mn-ea"/>
              </a:rPr>
              <a:t>没法告诉用户触发器、存储过程会对查询造成什么</a:t>
            </a:r>
            <a:r>
              <a:rPr lang="zh-CN" altLang="en-US" dirty="0" smtClean="0">
                <a:latin typeface="+mn-ea"/>
              </a:rPr>
              <a:t>影响</a:t>
            </a:r>
            <a:endParaRPr lang="zh-CN" altLang="en-US" dirty="0">
              <a:latin typeface="+mn-ea"/>
            </a:endParaRPr>
          </a:p>
          <a:p>
            <a:r>
              <a:rPr lang="en-US" altLang="zh-CN" dirty="0" smtClean="0">
                <a:latin typeface="+mn-ea"/>
              </a:rPr>
              <a:t>     2</a:t>
            </a:r>
            <a:r>
              <a:rPr lang="en-US" altLang="zh-CN" dirty="0">
                <a:latin typeface="+mn-ea"/>
              </a:rPr>
              <a:t>.</a:t>
            </a:r>
            <a:r>
              <a:rPr lang="zh-CN" altLang="en-US" dirty="0">
                <a:latin typeface="+mn-ea"/>
              </a:rPr>
              <a:t>没法支持存储过程的解释</a:t>
            </a:r>
          </a:p>
          <a:p>
            <a:r>
              <a:rPr lang="en-US" altLang="zh-CN" dirty="0" smtClean="0">
                <a:latin typeface="+mn-ea"/>
              </a:rPr>
              <a:t>     3</a:t>
            </a:r>
            <a:r>
              <a:rPr lang="en-US" altLang="zh-CN" dirty="0">
                <a:latin typeface="+mn-ea"/>
              </a:rPr>
              <a:t>.</a:t>
            </a:r>
            <a:r>
              <a:rPr lang="zh-CN" altLang="en-US" dirty="0">
                <a:latin typeface="+mn-ea"/>
              </a:rPr>
              <a:t>不会告诉你查询执行中做的特定优化</a:t>
            </a:r>
          </a:p>
          <a:p>
            <a:r>
              <a:rPr lang="en-US" altLang="zh-CN" dirty="0" smtClean="0">
                <a:latin typeface="+mn-ea"/>
              </a:rPr>
              <a:t>     4</a:t>
            </a:r>
            <a:r>
              <a:rPr lang="en-US" altLang="zh-CN" dirty="0">
                <a:latin typeface="+mn-ea"/>
              </a:rPr>
              <a:t>.</a:t>
            </a:r>
            <a:r>
              <a:rPr lang="zh-CN" altLang="en-US" dirty="0">
                <a:latin typeface="+mn-ea"/>
              </a:rPr>
              <a:t>对内存排序和临时文件都</a:t>
            </a:r>
            <a:r>
              <a:rPr lang="zh-CN" altLang="en-US" dirty="0" smtClean="0">
                <a:latin typeface="+mn-ea"/>
              </a:rPr>
              <a:t>使用</a:t>
            </a:r>
            <a:r>
              <a:rPr lang="en-US" altLang="zh-CN" dirty="0" smtClean="0">
                <a:latin typeface="+mn-ea"/>
              </a:rPr>
              <a:t>”using </a:t>
            </a:r>
            <a:r>
              <a:rPr lang="en-US" altLang="zh-CN" dirty="0" err="1" smtClean="0">
                <a:latin typeface="+mn-ea"/>
              </a:rPr>
              <a:t>filesort</a:t>
            </a:r>
            <a:r>
              <a:rPr lang="en-US" altLang="zh-CN" dirty="0">
                <a:latin typeface="+mn-ea"/>
              </a:rPr>
              <a:t>”</a:t>
            </a:r>
            <a:r>
              <a:rPr lang="zh-CN" altLang="en-US" dirty="0">
                <a:latin typeface="+mn-ea"/>
              </a:rPr>
              <a:t>来表示，对磁盘和内存中的临时表都</a:t>
            </a:r>
            <a:r>
              <a:rPr lang="zh-CN" altLang="en-US" dirty="0" smtClean="0">
                <a:latin typeface="+mn-ea"/>
              </a:rPr>
              <a:t>使用</a:t>
            </a:r>
            <a:r>
              <a:rPr lang="en-US" altLang="zh-CN" dirty="0" smtClean="0">
                <a:latin typeface="+mn-ea"/>
              </a:rPr>
              <a:t>”Using </a:t>
            </a:r>
            <a:r>
              <a:rPr lang="en-US" altLang="zh-CN" dirty="0">
                <a:latin typeface="+mn-ea"/>
              </a:rPr>
              <a:t>temporary”</a:t>
            </a:r>
            <a:r>
              <a:rPr lang="zh-CN" altLang="en-US" dirty="0">
                <a:latin typeface="+mn-ea"/>
              </a:rPr>
              <a:t>来表示，导致用户没法详细地分清这些情况</a:t>
            </a:r>
          </a:p>
        </p:txBody>
      </p:sp>
      <p:sp>
        <p:nvSpPr>
          <p:cNvPr id="4" name="文本框 3"/>
          <p:cNvSpPr txBox="1"/>
          <p:nvPr/>
        </p:nvSpPr>
        <p:spPr>
          <a:xfrm>
            <a:off x="1275644" y="1704998"/>
            <a:ext cx="6999111" cy="1231106"/>
          </a:xfrm>
          <a:prstGeom prst="rect">
            <a:avLst/>
          </a:prstGeom>
          <a:noFill/>
        </p:spPr>
        <p:txBody>
          <a:bodyPr wrap="square" rtlCol="0">
            <a:spAutoFit/>
          </a:bodyPr>
          <a:lstStyle/>
          <a:p>
            <a:r>
              <a:rPr lang="zh-CN" altLang="en-US" sz="2000" b="1" dirty="0" smtClean="0">
                <a:solidFill>
                  <a:srgbClr val="4965FF"/>
                </a:solidFill>
                <a:latin typeface="+mn-ea"/>
              </a:rPr>
              <a:t>通过</a:t>
            </a:r>
            <a:r>
              <a:rPr lang="en-US" altLang="zh-CN" sz="2000" b="1" dirty="0" smtClean="0">
                <a:solidFill>
                  <a:srgbClr val="4965FF"/>
                </a:solidFill>
                <a:latin typeface="+mn-ea"/>
              </a:rPr>
              <a:t>explain</a:t>
            </a:r>
            <a:r>
              <a:rPr lang="zh-CN" altLang="en-US" sz="2000" b="1" dirty="0" smtClean="0">
                <a:solidFill>
                  <a:srgbClr val="4965FF"/>
                </a:solidFill>
                <a:latin typeface="+mn-ea"/>
              </a:rPr>
              <a:t>我们可以了解到的信息：</a:t>
            </a:r>
            <a:endParaRPr lang="en-US" altLang="zh-CN" sz="2000" b="1" dirty="0" smtClean="0">
              <a:solidFill>
                <a:srgbClr val="4965FF"/>
              </a:solidFill>
              <a:latin typeface="+mn-ea"/>
            </a:endParaRPr>
          </a:p>
          <a:p>
            <a:r>
              <a:rPr lang="zh-CN" altLang="en-US" dirty="0" smtClean="0">
                <a:latin typeface="+mn-ea"/>
              </a:rPr>
              <a:t>     让</a:t>
            </a:r>
            <a:r>
              <a:rPr lang="zh-CN" altLang="en-US" dirty="0">
                <a:latin typeface="+mn-ea"/>
              </a:rPr>
              <a:t>我们了解</a:t>
            </a:r>
            <a:r>
              <a:rPr lang="en-US" altLang="zh-CN" dirty="0">
                <a:latin typeface="+mn-ea"/>
              </a:rPr>
              <a:t>MySQL </a:t>
            </a:r>
            <a:r>
              <a:rPr lang="zh-CN" altLang="en-US" dirty="0">
                <a:latin typeface="+mn-ea"/>
              </a:rPr>
              <a:t>优化器是如何执行</a:t>
            </a:r>
            <a:r>
              <a:rPr lang="en-US" altLang="zh-CN" dirty="0">
                <a:latin typeface="+mn-ea"/>
              </a:rPr>
              <a:t>SQL</a:t>
            </a:r>
            <a:r>
              <a:rPr lang="zh-CN" altLang="en-US" dirty="0">
                <a:latin typeface="+mn-ea"/>
              </a:rPr>
              <a:t>语句的并为我们能够提供重要的信息帮助我们优化</a:t>
            </a:r>
            <a:r>
              <a:rPr lang="en-US" altLang="zh-CN" dirty="0">
                <a:latin typeface="+mn-ea"/>
              </a:rPr>
              <a:t>SQL</a:t>
            </a:r>
            <a:r>
              <a:rPr lang="zh-CN" altLang="en-US" dirty="0">
                <a:latin typeface="+mn-ea"/>
              </a:rPr>
              <a:t>语句。</a:t>
            </a:r>
            <a:endParaRPr lang="en-US" altLang="zh-CN" dirty="0">
              <a:latin typeface="+mn-ea"/>
            </a:endParaRPr>
          </a:p>
          <a:p>
            <a:endParaRPr lang="zh-CN" altLang="en-US" dirty="0"/>
          </a:p>
        </p:txBody>
      </p:sp>
      <p:grpSp>
        <p:nvGrpSpPr>
          <p:cNvPr id="53" name="d932392b-0cec-4c39-bcf5-89ff410e638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825907" y="3885980"/>
            <a:ext cx="4037481" cy="2901774"/>
            <a:chOff x="3070225" y="1308100"/>
            <a:chExt cx="6049963" cy="4348163"/>
          </a:xfrm>
        </p:grpSpPr>
        <p:sp>
          <p:nvSpPr>
            <p:cNvPr id="54" name="îṩḻîḍé"/>
            <p:cNvSpPr/>
            <p:nvPr/>
          </p:nvSpPr>
          <p:spPr bwMode="auto">
            <a:xfrm>
              <a:off x="7678738" y="4954588"/>
              <a:ext cx="290513" cy="541338"/>
            </a:xfrm>
            <a:custGeom>
              <a:avLst/>
              <a:gdLst>
                <a:gd name="T0" fmla="*/ 179 w 207"/>
                <a:gd name="T1" fmla="*/ 213 h 386"/>
                <a:gd name="T2" fmla="*/ 53 w 207"/>
                <a:gd name="T3" fmla="*/ 386 h 386"/>
                <a:gd name="T4" fmla="*/ 28 w 207"/>
                <a:gd name="T5" fmla="*/ 173 h 386"/>
                <a:gd name="T6" fmla="*/ 154 w 207"/>
                <a:gd name="T7" fmla="*/ 0 h 386"/>
                <a:gd name="T8" fmla="*/ 179 w 207"/>
                <a:gd name="T9" fmla="*/ 213 h 386"/>
              </a:gdLst>
              <a:ahLst/>
              <a:cxnLst>
                <a:cxn ang="0">
                  <a:pos x="T0" y="T1"/>
                </a:cxn>
                <a:cxn ang="0">
                  <a:pos x="T2" y="T3"/>
                </a:cxn>
                <a:cxn ang="0">
                  <a:pos x="T4" y="T5"/>
                </a:cxn>
                <a:cxn ang="0">
                  <a:pos x="T6" y="T7"/>
                </a:cxn>
                <a:cxn ang="0">
                  <a:pos x="T8" y="T9"/>
                </a:cxn>
              </a:cxnLst>
              <a:rect l="0" t="0" r="r" b="b"/>
              <a:pathLst>
                <a:path w="207" h="386">
                  <a:moveTo>
                    <a:pt x="179" y="213"/>
                  </a:moveTo>
                  <a:cubicBezTo>
                    <a:pt x="151" y="319"/>
                    <a:pt x="53" y="386"/>
                    <a:pt x="53" y="386"/>
                  </a:cubicBezTo>
                  <a:cubicBezTo>
                    <a:pt x="53" y="386"/>
                    <a:pt x="0" y="280"/>
                    <a:pt x="28" y="173"/>
                  </a:cubicBezTo>
                  <a:cubicBezTo>
                    <a:pt x="56" y="67"/>
                    <a:pt x="154" y="0"/>
                    <a:pt x="154" y="0"/>
                  </a:cubicBezTo>
                  <a:cubicBezTo>
                    <a:pt x="154" y="0"/>
                    <a:pt x="207" y="106"/>
                    <a:pt x="179" y="213"/>
                  </a:cubicBez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ïSḻïḓé"/>
            <p:cNvSpPr/>
            <p:nvPr/>
          </p:nvSpPr>
          <p:spPr bwMode="auto">
            <a:xfrm>
              <a:off x="7747000" y="5103813"/>
              <a:ext cx="398463" cy="392113"/>
            </a:xfrm>
            <a:custGeom>
              <a:avLst/>
              <a:gdLst>
                <a:gd name="T0" fmla="*/ 87 w 284"/>
                <a:gd name="T1" fmla="*/ 84 h 280"/>
                <a:gd name="T2" fmla="*/ 0 w 284"/>
                <a:gd name="T3" fmla="*/ 280 h 280"/>
                <a:gd name="T4" fmla="*/ 197 w 284"/>
                <a:gd name="T5" fmla="*/ 195 h 280"/>
                <a:gd name="T6" fmla="*/ 284 w 284"/>
                <a:gd name="T7" fmla="*/ 0 h 280"/>
                <a:gd name="T8" fmla="*/ 87 w 284"/>
                <a:gd name="T9" fmla="*/ 84 h 280"/>
              </a:gdLst>
              <a:ahLst/>
              <a:cxnLst>
                <a:cxn ang="0">
                  <a:pos x="T0" y="T1"/>
                </a:cxn>
                <a:cxn ang="0">
                  <a:pos x="T2" y="T3"/>
                </a:cxn>
                <a:cxn ang="0">
                  <a:pos x="T4" y="T5"/>
                </a:cxn>
                <a:cxn ang="0">
                  <a:pos x="T6" y="T7"/>
                </a:cxn>
                <a:cxn ang="0">
                  <a:pos x="T8" y="T9"/>
                </a:cxn>
              </a:cxnLst>
              <a:rect l="0" t="0" r="r" b="b"/>
              <a:pathLst>
                <a:path w="284" h="280">
                  <a:moveTo>
                    <a:pt x="87" y="84"/>
                  </a:moveTo>
                  <a:cubicBezTo>
                    <a:pt x="9" y="162"/>
                    <a:pt x="0" y="280"/>
                    <a:pt x="0" y="280"/>
                  </a:cubicBezTo>
                  <a:cubicBezTo>
                    <a:pt x="0" y="280"/>
                    <a:pt x="118" y="272"/>
                    <a:pt x="197" y="195"/>
                  </a:cubicBezTo>
                  <a:cubicBezTo>
                    <a:pt x="275" y="118"/>
                    <a:pt x="284" y="0"/>
                    <a:pt x="284" y="0"/>
                  </a:cubicBezTo>
                  <a:cubicBezTo>
                    <a:pt x="284" y="0"/>
                    <a:pt x="165" y="7"/>
                    <a:pt x="87" y="84"/>
                  </a:cubicBezTo>
                  <a:close/>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ṣliďé"/>
            <p:cNvSpPr/>
            <p:nvPr/>
          </p:nvSpPr>
          <p:spPr bwMode="auto">
            <a:xfrm>
              <a:off x="3698875" y="4341813"/>
              <a:ext cx="1265238" cy="936625"/>
            </a:xfrm>
            <a:custGeom>
              <a:avLst/>
              <a:gdLst>
                <a:gd name="T0" fmla="*/ 132 w 900"/>
                <a:gd name="T1" fmla="*/ 247 h 668"/>
                <a:gd name="T2" fmla="*/ 279 w 900"/>
                <a:gd name="T3" fmla="*/ 247 h 668"/>
                <a:gd name="T4" fmla="*/ 642 w 900"/>
                <a:gd name="T5" fmla="*/ 105 h 668"/>
                <a:gd name="T6" fmla="*/ 879 w 900"/>
                <a:gd name="T7" fmla="*/ 200 h 668"/>
                <a:gd name="T8" fmla="*/ 821 w 900"/>
                <a:gd name="T9" fmla="*/ 668 h 668"/>
                <a:gd name="T10" fmla="*/ 642 w 900"/>
                <a:gd name="T11" fmla="*/ 632 h 668"/>
                <a:gd name="T12" fmla="*/ 621 w 900"/>
                <a:gd name="T13" fmla="*/ 310 h 668"/>
                <a:gd name="T14" fmla="*/ 58 w 900"/>
                <a:gd name="T15" fmla="*/ 526 h 668"/>
                <a:gd name="T16" fmla="*/ 0 w 900"/>
                <a:gd name="T17" fmla="*/ 274 h 668"/>
                <a:gd name="T18" fmla="*/ 132 w 900"/>
                <a:gd name="T19" fmla="*/ 247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0" h="668">
                  <a:moveTo>
                    <a:pt x="132" y="247"/>
                  </a:moveTo>
                  <a:cubicBezTo>
                    <a:pt x="279" y="247"/>
                    <a:pt x="279" y="247"/>
                    <a:pt x="279" y="247"/>
                  </a:cubicBezTo>
                  <a:cubicBezTo>
                    <a:pt x="642" y="105"/>
                    <a:pt x="642" y="105"/>
                    <a:pt x="642" y="105"/>
                  </a:cubicBezTo>
                  <a:cubicBezTo>
                    <a:pt x="642" y="105"/>
                    <a:pt x="900" y="0"/>
                    <a:pt x="879" y="200"/>
                  </a:cubicBezTo>
                  <a:cubicBezTo>
                    <a:pt x="858" y="400"/>
                    <a:pt x="821" y="668"/>
                    <a:pt x="821" y="668"/>
                  </a:cubicBezTo>
                  <a:cubicBezTo>
                    <a:pt x="821" y="668"/>
                    <a:pt x="706" y="616"/>
                    <a:pt x="642" y="632"/>
                  </a:cubicBezTo>
                  <a:cubicBezTo>
                    <a:pt x="579" y="647"/>
                    <a:pt x="621" y="310"/>
                    <a:pt x="621" y="310"/>
                  </a:cubicBezTo>
                  <a:cubicBezTo>
                    <a:pt x="621" y="310"/>
                    <a:pt x="106" y="558"/>
                    <a:pt x="58" y="526"/>
                  </a:cubicBezTo>
                  <a:cubicBezTo>
                    <a:pt x="11" y="495"/>
                    <a:pt x="0" y="274"/>
                    <a:pt x="0" y="274"/>
                  </a:cubicBezTo>
                  <a:cubicBezTo>
                    <a:pt x="132" y="247"/>
                    <a:pt x="132" y="247"/>
                    <a:pt x="132" y="247"/>
                  </a:cubicBezTo>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ṣļîḋe"/>
            <p:cNvSpPr/>
            <p:nvPr/>
          </p:nvSpPr>
          <p:spPr bwMode="auto">
            <a:xfrm>
              <a:off x="3698875" y="4451350"/>
              <a:ext cx="1238250" cy="827088"/>
            </a:xfrm>
            <a:custGeom>
              <a:avLst/>
              <a:gdLst>
                <a:gd name="T0" fmla="*/ 492 w 881"/>
                <a:gd name="T1" fmla="*/ 86 h 590"/>
                <a:gd name="T2" fmla="*/ 279 w 881"/>
                <a:gd name="T3" fmla="*/ 169 h 590"/>
                <a:gd name="T4" fmla="*/ 132 w 881"/>
                <a:gd name="T5" fmla="*/ 169 h 590"/>
                <a:gd name="T6" fmla="*/ 0 w 881"/>
                <a:gd name="T7" fmla="*/ 196 h 590"/>
                <a:gd name="T8" fmla="*/ 58 w 881"/>
                <a:gd name="T9" fmla="*/ 448 h 590"/>
                <a:gd name="T10" fmla="*/ 72 w 881"/>
                <a:gd name="T11" fmla="*/ 451 h 590"/>
                <a:gd name="T12" fmla="*/ 621 w 881"/>
                <a:gd name="T13" fmla="*/ 232 h 590"/>
                <a:gd name="T14" fmla="*/ 621 w 881"/>
                <a:gd name="T15" fmla="*/ 232 h 590"/>
                <a:gd name="T16" fmla="*/ 621 w 881"/>
                <a:gd name="T17" fmla="*/ 232 h 590"/>
                <a:gd name="T18" fmla="*/ 608 w 881"/>
                <a:gd name="T19" fmla="*/ 434 h 590"/>
                <a:gd name="T20" fmla="*/ 638 w 881"/>
                <a:gd name="T21" fmla="*/ 554 h 590"/>
                <a:gd name="T22" fmla="*/ 642 w 881"/>
                <a:gd name="T23" fmla="*/ 554 h 590"/>
                <a:gd name="T24" fmla="*/ 669 w 881"/>
                <a:gd name="T25" fmla="*/ 551 h 590"/>
                <a:gd name="T26" fmla="*/ 821 w 881"/>
                <a:gd name="T27" fmla="*/ 590 h 590"/>
                <a:gd name="T28" fmla="*/ 852 w 881"/>
                <a:gd name="T29" fmla="*/ 354 h 590"/>
                <a:gd name="T30" fmla="*/ 492 w 881"/>
                <a:gd name="T31" fmla="*/ 86 h 590"/>
                <a:gd name="T32" fmla="*/ 774 w 881"/>
                <a:gd name="T33" fmla="*/ 0 h 590"/>
                <a:gd name="T34" fmla="*/ 642 w 881"/>
                <a:gd name="T35" fmla="*/ 27 h 590"/>
                <a:gd name="T36" fmla="*/ 626 w 881"/>
                <a:gd name="T37" fmla="*/ 34 h 590"/>
                <a:gd name="T38" fmla="*/ 867 w 881"/>
                <a:gd name="T39" fmla="*/ 235 h 590"/>
                <a:gd name="T40" fmla="*/ 879 w 881"/>
                <a:gd name="T41" fmla="*/ 122 h 590"/>
                <a:gd name="T42" fmla="*/ 881 w 881"/>
                <a:gd name="T43" fmla="*/ 100 h 590"/>
                <a:gd name="T44" fmla="*/ 774 w 881"/>
                <a:gd name="T45" fmla="*/ 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81" h="590">
                  <a:moveTo>
                    <a:pt x="492" y="86"/>
                  </a:moveTo>
                  <a:cubicBezTo>
                    <a:pt x="279" y="169"/>
                    <a:pt x="279" y="169"/>
                    <a:pt x="279" y="169"/>
                  </a:cubicBezTo>
                  <a:cubicBezTo>
                    <a:pt x="132" y="169"/>
                    <a:pt x="132" y="169"/>
                    <a:pt x="132" y="169"/>
                  </a:cubicBezTo>
                  <a:cubicBezTo>
                    <a:pt x="0" y="196"/>
                    <a:pt x="0" y="196"/>
                    <a:pt x="0" y="196"/>
                  </a:cubicBezTo>
                  <a:cubicBezTo>
                    <a:pt x="0" y="196"/>
                    <a:pt x="11" y="417"/>
                    <a:pt x="58" y="448"/>
                  </a:cubicBezTo>
                  <a:cubicBezTo>
                    <a:pt x="61" y="450"/>
                    <a:pt x="66" y="451"/>
                    <a:pt x="72" y="451"/>
                  </a:cubicBezTo>
                  <a:cubicBezTo>
                    <a:pt x="166" y="451"/>
                    <a:pt x="621" y="232"/>
                    <a:pt x="621" y="232"/>
                  </a:cubicBezTo>
                  <a:cubicBezTo>
                    <a:pt x="621" y="232"/>
                    <a:pt x="621" y="232"/>
                    <a:pt x="621" y="232"/>
                  </a:cubicBezTo>
                  <a:cubicBezTo>
                    <a:pt x="621" y="232"/>
                    <a:pt x="621" y="232"/>
                    <a:pt x="621" y="232"/>
                  </a:cubicBezTo>
                  <a:cubicBezTo>
                    <a:pt x="621" y="232"/>
                    <a:pt x="608" y="343"/>
                    <a:pt x="608" y="434"/>
                  </a:cubicBezTo>
                  <a:cubicBezTo>
                    <a:pt x="608" y="499"/>
                    <a:pt x="615" y="554"/>
                    <a:pt x="638" y="554"/>
                  </a:cubicBezTo>
                  <a:cubicBezTo>
                    <a:pt x="640" y="554"/>
                    <a:pt x="641" y="554"/>
                    <a:pt x="642" y="554"/>
                  </a:cubicBezTo>
                  <a:cubicBezTo>
                    <a:pt x="651" y="551"/>
                    <a:pt x="660" y="551"/>
                    <a:pt x="669" y="551"/>
                  </a:cubicBezTo>
                  <a:cubicBezTo>
                    <a:pt x="734" y="551"/>
                    <a:pt x="821" y="590"/>
                    <a:pt x="821" y="590"/>
                  </a:cubicBezTo>
                  <a:cubicBezTo>
                    <a:pt x="821" y="590"/>
                    <a:pt x="836" y="483"/>
                    <a:pt x="852" y="354"/>
                  </a:cubicBezTo>
                  <a:cubicBezTo>
                    <a:pt x="759" y="287"/>
                    <a:pt x="588" y="161"/>
                    <a:pt x="492" y="86"/>
                  </a:cubicBezTo>
                  <a:moveTo>
                    <a:pt x="774" y="0"/>
                  </a:moveTo>
                  <a:cubicBezTo>
                    <a:pt x="710" y="0"/>
                    <a:pt x="642" y="27"/>
                    <a:pt x="642" y="27"/>
                  </a:cubicBezTo>
                  <a:cubicBezTo>
                    <a:pt x="626" y="34"/>
                    <a:pt x="626" y="34"/>
                    <a:pt x="626" y="34"/>
                  </a:cubicBezTo>
                  <a:cubicBezTo>
                    <a:pt x="867" y="235"/>
                    <a:pt x="867" y="235"/>
                    <a:pt x="867" y="235"/>
                  </a:cubicBezTo>
                  <a:cubicBezTo>
                    <a:pt x="871" y="196"/>
                    <a:pt x="875" y="158"/>
                    <a:pt x="879" y="122"/>
                  </a:cubicBezTo>
                  <a:cubicBezTo>
                    <a:pt x="880" y="114"/>
                    <a:pt x="881" y="107"/>
                    <a:pt x="881" y="100"/>
                  </a:cubicBezTo>
                  <a:cubicBezTo>
                    <a:pt x="881" y="21"/>
                    <a:pt x="829" y="0"/>
                    <a:pt x="774" y="0"/>
                  </a:cubicBezTo>
                </a:path>
              </a:pathLst>
            </a:custGeom>
            <a:solidFill>
              <a:srgbClr val="2A2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ṡ1íḓe"/>
            <p:cNvSpPr/>
            <p:nvPr/>
          </p:nvSpPr>
          <p:spPr bwMode="auto">
            <a:xfrm>
              <a:off x="4024313" y="4040188"/>
              <a:ext cx="1560513" cy="1150938"/>
            </a:xfrm>
            <a:custGeom>
              <a:avLst/>
              <a:gdLst>
                <a:gd name="T0" fmla="*/ 132 w 1110"/>
                <a:gd name="T1" fmla="*/ 0 h 819"/>
                <a:gd name="T2" fmla="*/ 310 w 1110"/>
                <a:gd name="T3" fmla="*/ 256 h 819"/>
                <a:gd name="T4" fmla="*/ 726 w 1110"/>
                <a:gd name="T5" fmla="*/ 603 h 819"/>
                <a:gd name="T6" fmla="*/ 1058 w 1110"/>
                <a:gd name="T7" fmla="*/ 756 h 819"/>
                <a:gd name="T8" fmla="*/ 684 w 1110"/>
                <a:gd name="T9" fmla="*/ 693 h 819"/>
                <a:gd name="T10" fmla="*/ 189 w 1110"/>
                <a:gd name="T11" fmla="*/ 319 h 819"/>
                <a:gd name="T12" fmla="*/ 0 w 1110"/>
                <a:gd name="T13" fmla="*/ 46 h 819"/>
                <a:gd name="T14" fmla="*/ 132 w 1110"/>
                <a:gd name="T15" fmla="*/ 0 h 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0" h="819">
                  <a:moveTo>
                    <a:pt x="132" y="0"/>
                  </a:moveTo>
                  <a:cubicBezTo>
                    <a:pt x="310" y="256"/>
                    <a:pt x="310" y="256"/>
                    <a:pt x="310" y="256"/>
                  </a:cubicBezTo>
                  <a:cubicBezTo>
                    <a:pt x="726" y="603"/>
                    <a:pt x="726" y="603"/>
                    <a:pt x="726" y="603"/>
                  </a:cubicBezTo>
                  <a:cubicBezTo>
                    <a:pt x="726" y="603"/>
                    <a:pt x="1110" y="693"/>
                    <a:pt x="1058" y="756"/>
                  </a:cubicBezTo>
                  <a:cubicBezTo>
                    <a:pt x="1005" y="819"/>
                    <a:pt x="684" y="693"/>
                    <a:pt x="684" y="693"/>
                  </a:cubicBezTo>
                  <a:cubicBezTo>
                    <a:pt x="684" y="693"/>
                    <a:pt x="205" y="346"/>
                    <a:pt x="189" y="319"/>
                  </a:cubicBezTo>
                  <a:cubicBezTo>
                    <a:pt x="174" y="293"/>
                    <a:pt x="0" y="46"/>
                    <a:pt x="0" y="46"/>
                  </a:cubicBezTo>
                  <a:cubicBezTo>
                    <a:pt x="132" y="0"/>
                    <a:pt x="132" y="0"/>
                    <a:pt x="132" y="0"/>
                  </a:cubicBezTo>
                </a:path>
              </a:pathLst>
            </a:custGeom>
            <a:solidFill>
              <a:srgbClr val="A0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ïṧ1ïďè"/>
            <p:cNvSpPr/>
            <p:nvPr/>
          </p:nvSpPr>
          <p:spPr bwMode="auto">
            <a:xfrm>
              <a:off x="4119563" y="4040188"/>
              <a:ext cx="1400175" cy="1087438"/>
            </a:xfrm>
            <a:custGeom>
              <a:avLst/>
              <a:gdLst>
                <a:gd name="T0" fmla="*/ 65 w 996"/>
                <a:gd name="T1" fmla="*/ 0 h 774"/>
                <a:gd name="T2" fmla="*/ 75 w 996"/>
                <a:gd name="T3" fmla="*/ 19 h 774"/>
                <a:gd name="T4" fmla="*/ 75 w 996"/>
                <a:gd name="T5" fmla="*/ 19 h 774"/>
                <a:gd name="T6" fmla="*/ 7 w 996"/>
                <a:gd name="T7" fmla="*/ 140 h 774"/>
                <a:gd name="T8" fmla="*/ 2 w 996"/>
                <a:gd name="T9" fmla="*/ 141 h 774"/>
                <a:gd name="T10" fmla="*/ 0 w 996"/>
                <a:gd name="T11" fmla="*/ 141 h 774"/>
                <a:gd name="T12" fmla="*/ 122 w 996"/>
                <a:gd name="T13" fmla="*/ 319 h 774"/>
                <a:gd name="T14" fmla="*/ 617 w 996"/>
                <a:gd name="T15" fmla="*/ 693 h 774"/>
                <a:gd name="T16" fmla="*/ 932 w 996"/>
                <a:gd name="T17" fmla="*/ 774 h 774"/>
                <a:gd name="T18" fmla="*/ 991 w 996"/>
                <a:gd name="T19" fmla="*/ 756 h 774"/>
                <a:gd name="T20" fmla="*/ 996 w 996"/>
                <a:gd name="T21" fmla="*/ 744 h 774"/>
                <a:gd name="T22" fmla="*/ 659 w 996"/>
                <a:gd name="T23" fmla="*/ 603 h 774"/>
                <a:gd name="T24" fmla="*/ 568 w 996"/>
                <a:gd name="T25" fmla="*/ 527 h 774"/>
                <a:gd name="T26" fmla="*/ 327 w 996"/>
                <a:gd name="T27" fmla="*/ 326 h 774"/>
                <a:gd name="T28" fmla="*/ 243 w 996"/>
                <a:gd name="T29" fmla="*/ 256 h 774"/>
                <a:gd name="T30" fmla="*/ 65 w 996"/>
                <a:gd name="T31"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6" h="774">
                  <a:moveTo>
                    <a:pt x="65" y="0"/>
                  </a:moveTo>
                  <a:cubicBezTo>
                    <a:pt x="75" y="19"/>
                    <a:pt x="75" y="19"/>
                    <a:pt x="75" y="19"/>
                  </a:cubicBezTo>
                  <a:cubicBezTo>
                    <a:pt x="75" y="19"/>
                    <a:pt x="75" y="19"/>
                    <a:pt x="75" y="19"/>
                  </a:cubicBezTo>
                  <a:cubicBezTo>
                    <a:pt x="75" y="19"/>
                    <a:pt x="49" y="130"/>
                    <a:pt x="7" y="140"/>
                  </a:cubicBezTo>
                  <a:cubicBezTo>
                    <a:pt x="5" y="141"/>
                    <a:pt x="4" y="141"/>
                    <a:pt x="2" y="141"/>
                  </a:cubicBezTo>
                  <a:cubicBezTo>
                    <a:pt x="1" y="141"/>
                    <a:pt x="0" y="141"/>
                    <a:pt x="0" y="141"/>
                  </a:cubicBezTo>
                  <a:cubicBezTo>
                    <a:pt x="50" y="213"/>
                    <a:pt x="113" y="304"/>
                    <a:pt x="122" y="319"/>
                  </a:cubicBezTo>
                  <a:cubicBezTo>
                    <a:pt x="138" y="346"/>
                    <a:pt x="617" y="693"/>
                    <a:pt x="617" y="693"/>
                  </a:cubicBezTo>
                  <a:cubicBezTo>
                    <a:pt x="617" y="693"/>
                    <a:pt x="823" y="774"/>
                    <a:pt x="932" y="774"/>
                  </a:cubicBezTo>
                  <a:cubicBezTo>
                    <a:pt x="959" y="774"/>
                    <a:pt x="980" y="769"/>
                    <a:pt x="991" y="756"/>
                  </a:cubicBezTo>
                  <a:cubicBezTo>
                    <a:pt x="994" y="752"/>
                    <a:pt x="996" y="748"/>
                    <a:pt x="996" y="744"/>
                  </a:cubicBezTo>
                  <a:cubicBezTo>
                    <a:pt x="996" y="682"/>
                    <a:pt x="659" y="603"/>
                    <a:pt x="659" y="603"/>
                  </a:cubicBezTo>
                  <a:cubicBezTo>
                    <a:pt x="568" y="527"/>
                    <a:pt x="568" y="527"/>
                    <a:pt x="568" y="527"/>
                  </a:cubicBezTo>
                  <a:cubicBezTo>
                    <a:pt x="327" y="326"/>
                    <a:pt x="327" y="326"/>
                    <a:pt x="327" y="326"/>
                  </a:cubicBezTo>
                  <a:cubicBezTo>
                    <a:pt x="243" y="256"/>
                    <a:pt x="243" y="256"/>
                    <a:pt x="243" y="256"/>
                  </a:cubicBezTo>
                  <a:cubicBezTo>
                    <a:pt x="65" y="0"/>
                    <a:pt x="65" y="0"/>
                    <a:pt x="65" y="0"/>
                  </a:cubicBezTo>
                </a:path>
              </a:pathLst>
            </a:custGeom>
            <a:solidFill>
              <a:srgbClr val="9057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iSḷïḋe"/>
            <p:cNvSpPr/>
            <p:nvPr/>
          </p:nvSpPr>
          <p:spPr bwMode="auto">
            <a:xfrm>
              <a:off x="3817938" y="3749675"/>
              <a:ext cx="406400" cy="503238"/>
            </a:xfrm>
            <a:custGeom>
              <a:avLst/>
              <a:gdLst>
                <a:gd name="T0" fmla="*/ 173 w 289"/>
                <a:gd name="T1" fmla="*/ 0 h 358"/>
                <a:gd name="T2" fmla="*/ 289 w 289"/>
                <a:gd name="T3" fmla="*/ 226 h 358"/>
                <a:gd name="T4" fmla="*/ 221 w 289"/>
                <a:gd name="T5" fmla="*/ 347 h 358"/>
                <a:gd name="T6" fmla="*/ 0 w 289"/>
                <a:gd name="T7" fmla="*/ 210 h 358"/>
                <a:gd name="T8" fmla="*/ 173 w 289"/>
                <a:gd name="T9" fmla="*/ 0 h 358"/>
              </a:gdLst>
              <a:ahLst/>
              <a:cxnLst>
                <a:cxn ang="0">
                  <a:pos x="T0" y="T1"/>
                </a:cxn>
                <a:cxn ang="0">
                  <a:pos x="T2" y="T3"/>
                </a:cxn>
                <a:cxn ang="0">
                  <a:pos x="T4" y="T5"/>
                </a:cxn>
                <a:cxn ang="0">
                  <a:pos x="T6" y="T7"/>
                </a:cxn>
                <a:cxn ang="0">
                  <a:pos x="T8" y="T9"/>
                </a:cxn>
              </a:cxnLst>
              <a:rect l="0" t="0" r="r" b="b"/>
              <a:pathLst>
                <a:path w="289" h="358">
                  <a:moveTo>
                    <a:pt x="173" y="0"/>
                  </a:moveTo>
                  <a:cubicBezTo>
                    <a:pt x="289" y="226"/>
                    <a:pt x="289" y="226"/>
                    <a:pt x="289" y="226"/>
                  </a:cubicBezTo>
                  <a:cubicBezTo>
                    <a:pt x="289" y="226"/>
                    <a:pt x="263" y="337"/>
                    <a:pt x="221" y="347"/>
                  </a:cubicBezTo>
                  <a:cubicBezTo>
                    <a:pt x="179" y="358"/>
                    <a:pt x="0" y="210"/>
                    <a:pt x="0" y="210"/>
                  </a:cubicBezTo>
                  <a:cubicBezTo>
                    <a:pt x="173" y="0"/>
                    <a:pt x="173" y="0"/>
                    <a:pt x="173" y="0"/>
                  </a:cubicBezTo>
                </a:path>
              </a:pathLst>
            </a:custGeom>
            <a:solidFill>
              <a:srgbClr val="D0CD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sḻîḓê"/>
            <p:cNvSpPr/>
            <p:nvPr/>
          </p:nvSpPr>
          <p:spPr bwMode="auto">
            <a:xfrm>
              <a:off x="3817938" y="3749675"/>
              <a:ext cx="406400" cy="488950"/>
            </a:xfrm>
            <a:custGeom>
              <a:avLst/>
              <a:gdLst>
                <a:gd name="T0" fmla="*/ 173 w 289"/>
                <a:gd name="T1" fmla="*/ 0 h 348"/>
                <a:gd name="T2" fmla="*/ 0 w 289"/>
                <a:gd name="T3" fmla="*/ 210 h 348"/>
                <a:gd name="T4" fmla="*/ 216 w 289"/>
                <a:gd name="T5" fmla="*/ 348 h 348"/>
                <a:gd name="T6" fmla="*/ 221 w 289"/>
                <a:gd name="T7" fmla="*/ 347 h 348"/>
                <a:gd name="T8" fmla="*/ 289 w 289"/>
                <a:gd name="T9" fmla="*/ 226 h 348"/>
                <a:gd name="T10" fmla="*/ 173 w 289"/>
                <a:gd name="T11" fmla="*/ 0 h 348"/>
              </a:gdLst>
              <a:ahLst/>
              <a:cxnLst>
                <a:cxn ang="0">
                  <a:pos x="T0" y="T1"/>
                </a:cxn>
                <a:cxn ang="0">
                  <a:pos x="T2" y="T3"/>
                </a:cxn>
                <a:cxn ang="0">
                  <a:pos x="T4" y="T5"/>
                </a:cxn>
                <a:cxn ang="0">
                  <a:pos x="T6" y="T7"/>
                </a:cxn>
                <a:cxn ang="0">
                  <a:pos x="T8" y="T9"/>
                </a:cxn>
                <a:cxn ang="0">
                  <a:pos x="T10" y="T11"/>
                </a:cxn>
              </a:cxnLst>
              <a:rect l="0" t="0" r="r" b="b"/>
              <a:pathLst>
                <a:path w="289" h="348">
                  <a:moveTo>
                    <a:pt x="173" y="0"/>
                  </a:moveTo>
                  <a:cubicBezTo>
                    <a:pt x="0" y="210"/>
                    <a:pt x="0" y="210"/>
                    <a:pt x="0" y="210"/>
                  </a:cubicBezTo>
                  <a:cubicBezTo>
                    <a:pt x="0" y="210"/>
                    <a:pt x="166" y="348"/>
                    <a:pt x="216" y="348"/>
                  </a:cubicBezTo>
                  <a:cubicBezTo>
                    <a:pt x="218" y="348"/>
                    <a:pt x="219" y="348"/>
                    <a:pt x="221" y="347"/>
                  </a:cubicBezTo>
                  <a:cubicBezTo>
                    <a:pt x="263" y="337"/>
                    <a:pt x="289" y="226"/>
                    <a:pt x="289" y="226"/>
                  </a:cubicBezTo>
                  <a:cubicBezTo>
                    <a:pt x="173" y="0"/>
                    <a:pt x="173" y="0"/>
                    <a:pt x="173" y="0"/>
                  </a:cubicBezTo>
                </a:path>
              </a:pathLst>
            </a:custGeom>
            <a:solidFill>
              <a:srgbClr val="BBB8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ï$ḷîḑè"/>
            <p:cNvSpPr/>
            <p:nvPr/>
          </p:nvSpPr>
          <p:spPr bwMode="auto">
            <a:xfrm>
              <a:off x="5822950" y="4511675"/>
              <a:ext cx="273050" cy="908050"/>
            </a:xfrm>
            <a:custGeom>
              <a:avLst/>
              <a:gdLst>
                <a:gd name="T0" fmla="*/ 160 w 194"/>
                <a:gd name="T1" fmla="*/ 8 h 646"/>
                <a:gd name="T2" fmla="*/ 194 w 194"/>
                <a:gd name="T3" fmla="*/ 149 h 646"/>
                <a:gd name="T4" fmla="*/ 194 w 194"/>
                <a:gd name="T5" fmla="*/ 154 h 646"/>
                <a:gd name="T6" fmla="*/ 39 w 194"/>
                <a:gd name="T7" fmla="*/ 639 h 646"/>
                <a:gd name="T8" fmla="*/ 28 w 194"/>
                <a:gd name="T9" fmla="*/ 645 h 646"/>
                <a:gd name="T10" fmla="*/ 22 w 194"/>
                <a:gd name="T11" fmla="*/ 637 h 646"/>
                <a:gd name="T12" fmla="*/ 0 w 194"/>
                <a:gd name="T13" fmla="*/ 448 h 646"/>
                <a:gd name="T14" fmla="*/ 0 w 194"/>
                <a:gd name="T15" fmla="*/ 445 h 646"/>
                <a:gd name="T16" fmla="*/ 143 w 194"/>
                <a:gd name="T17" fmla="*/ 7 h 646"/>
                <a:gd name="T18" fmla="*/ 154 w 194"/>
                <a:gd name="T19" fmla="*/ 2 h 646"/>
                <a:gd name="T20" fmla="*/ 160 w 194"/>
                <a:gd name="T21" fmla="*/ 8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646">
                  <a:moveTo>
                    <a:pt x="160" y="8"/>
                  </a:moveTo>
                  <a:cubicBezTo>
                    <a:pt x="194" y="149"/>
                    <a:pt x="194" y="149"/>
                    <a:pt x="194" y="149"/>
                  </a:cubicBezTo>
                  <a:cubicBezTo>
                    <a:pt x="194" y="151"/>
                    <a:pt x="194" y="152"/>
                    <a:pt x="194" y="154"/>
                  </a:cubicBezTo>
                  <a:cubicBezTo>
                    <a:pt x="39" y="639"/>
                    <a:pt x="39" y="639"/>
                    <a:pt x="39" y="639"/>
                  </a:cubicBezTo>
                  <a:cubicBezTo>
                    <a:pt x="37" y="643"/>
                    <a:pt x="32" y="646"/>
                    <a:pt x="28" y="645"/>
                  </a:cubicBezTo>
                  <a:cubicBezTo>
                    <a:pt x="24" y="643"/>
                    <a:pt x="22" y="641"/>
                    <a:pt x="22" y="637"/>
                  </a:cubicBezTo>
                  <a:cubicBezTo>
                    <a:pt x="0" y="448"/>
                    <a:pt x="0" y="448"/>
                    <a:pt x="0" y="448"/>
                  </a:cubicBezTo>
                  <a:cubicBezTo>
                    <a:pt x="0" y="447"/>
                    <a:pt x="0" y="446"/>
                    <a:pt x="0" y="445"/>
                  </a:cubicBezTo>
                  <a:cubicBezTo>
                    <a:pt x="143" y="7"/>
                    <a:pt x="143" y="7"/>
                    <a:pt x="143" y="7"/>
                  </a:cubicBezTo>
                  <a:cubicBezTo>
                    <a:pt x="144" y="3"/>
                    <a:pt x="149" y="0"/>
                    <a:pt x="154" y="2"/>
                  </a:cubicBezTo>
                  <a:cubicBezTo>
                    <a:pt x="157" y="3"/>
                    <a:pt x="159" y="5"/>
                    <a:pt x="160" y="8"/>
                  </a:cubicBez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slîḓe"/>
            <p:cNvSpPr/>
            <p:nvPr/>
          </p:nvSpPr>
          <p:spPr bwMode="auto">
            <a:xfrm>
              <a:off x="5837238" y="4540250"/>
              <a:ext cx="236538" cy="790575"/>
            </a:xfrm>
            <a:custGeom>
              <a:avLst/>
              <a:gdLst>
                <a:gd name="T0" fmla="*/ 121 w 149"/>
                <a:gd name="T1" fmla="*/ 0 h 498"/>
                <a:gd name="T2" fmla="*/ 149 w 149"/>
                <a:gd name="T3" fmla="*/ 107 h 498"/>
                <a:gd name="T4" fmla="*/ 28 w 149"/>
                <a:gd name="T5" fmla="*/ 498 h 498"/>
                <a:gd name="T6" fmla="*/ 0 w 149"/>
                <a:gd name="T7" fmla="*/ 377 h 498"/>
                <a:gd name="T8" fmla="*/ 121 w 149"/>
                <a:gd name="T9" fmla="*/ 0 h 498"/>
              </a:gdLst>
              <a:ahLst/>
              <a:cxnLst>
                <a:cxn ang="0">
                  <a:pos x="T0" y="T1"/>
                </a:cxn>
                <a:cxn ang="0">
                  <a:pos x="T2" y="T3"/>
                </a:cxn>
                <a:cxn ang="0">
                  <a:pos x="T4" y="T5"/>
                </a:cxn>
                <a:cxn ang="0">
                  <a:pos x="T6" y="T7"/>
                </a:cxn>
                <a:cxn ang="0">
                  <a:pos x="T8" y="T9"/>
                </a:cxn>
              </a:cxnLst>
              <a:rect l="0" t="0" r="r" b="b"/>
              <a:pathLst>
                <a:path w="149" h="498">
                  <a:moveTo>
                    <a:pt x="121" y="0"/>
                  </a:moveTo>
                  <a:lnTo>
                    <a:pt x="149" y="107"/>
                  </a:lnTo>
                  <a:lnTo>
                    <a:pt x="28" y="498"/>
                  </a:lnTo>
                  <a:lnTo>
                    <a:pt x="0" y="377"/>
                  </a:lnTo>
                  <a:lnTo>
                    <a:pt x="121"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ṥlïďe"/>
            <p:cNvSpPr/>
            <p:nvPr/>
          </p:nvSpPr>
          <p:spPr bwMode="auto">
            <a:xfrm>
              <a:off x="5059363" y="5124450"/>
              <a:ext cx="806450" cy="361950"/>
            </a:xfrm>
            <a:custGeom>
              <a:avLst/>
              <a:gdLst>
                <a:gd name="T0" fmla="*/ 1 w 574"/>
                <a:gd name="T1" fmla="*/ 242 h 258"/>
                <a:gd name="T2" fmla="*/ 553 w 574"/>
                <a:gd name="T3" fmla="*/ 231 h 258"/>
                <a:gd name="T4" fmla="*/ 565 w 574"/>
                <a:gd name="T5" fmla="*/ 210 h 258"/>
                <a:gd name="T6" fmla="*/ 574 w 574"/>
                <a:gd name="T7" fmla="*/ 189 h 258"/>
                <a:gd name="T8" fmla="*/ 553 w 574"/>
                <a:gd name="T9" fmla="*/ 19 h 258"/>
                <a:gd name="T10" fmla="*/ 17 w 574"/>
                <a:gd name="T11" fmla="*/ 0 h 258"/>
                <a:gd name="T12" fmla="*/ 0 w 574"/>
                <a:gd name="T13" fmla="*/ 210 h 258"/>
                <a:gd name="T14" fmla="*/ 1 w 574"/>
                <a:gd name="T15" fmla="*/ 242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258">
                  <a:moveTo>
                    <a:pt x="1" y="242"/>
                  </a:moveTo>
                  <a:cubicBezTo>
                    <a:pt x="6" y="258"/>
                    <a:pt x="548" y="237"/>
                    <a:pt x="553" y="231"/>
                  </a:cubicBezTo>
                  <a:cubicBezTo>
                    <a:pt x="558" y="225"/>
                    <a:pt x="562" y="218"/>
                    <a:pt x="565" y="210"/>
                  </a:cubicBezTo>
                  <a:cubicBezTo>
                    <a:pt x="570" y="200"/>
                    <a:pt x="574" y="189"/>
                    <a:pt x="574" y="189"/>
                  </a:cubicBezTo>
                  <a:cubicBezTo>
                    <a:pt x="553" y="19"/>
                    <a:pt x="553" y="19"/>
                    <a:pt x="553" y="19"/>
                  </a:cubicBezTo>
                  <a:cubicBezTo>
                    <a:pt x="17" y="0"/>
                    <a:pt x="17" y="0"/>
                    <a:pt x="17" y="0"/>
                  </a:cubicBezTo>
                  <a:cubicBezTo>
                    <a:pt x="17" y="0"/>
                    <a:pt x="3" y="144"/>
                    <a:pt x="0" y="210"/>
                  </a:cubicBezTo>
                  <a:cubicBezTo>
                    <a:pt x="0" y="227"/>
                    <a:pt x="0" y="239"/>
                    <a:pt x="1" y="242"/>
                  </a:cubicBezTo>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îsḷïdê"/>
            <p:cNvSpPr/>
            <p:nvPr/>
          </p:nvSpPr>
          <p:spPr bwMode="auto">
            <a:xfrm>
              <a:off x="5422900" y="5183188"/>
              <a:ext cx="331788" cy="206375"/>
            </a:xfrm>
            <a:custGeom>
              <a:avLst/>
              <a:gdLst>
                <a:gd name="T0" fmla="*/ 200 w 209"/>
                <a:gd name="T1" fmla="*/ 0 h 130"/>
                <a:gd name="T2" fmla="*/ 0 w 209"/>
                <a:gd name="T3" fmla="*/ 0 h 130"/>
                <a:gd name="T4" fmla="*/ 0 w 209"/>
                <a:gd name="T5" fmla="*/ 130 h 130"/>
                <a:gd name="T6" fmla="*/ 209 w 209"/>
                <a:gd name="T7" fmla="*/ 130 h 130"/>
                <a:gd name="T8" fmla="*/ 200 w 209"/>
                <a:gd name="T9" fmla="*/ 0 h 130"/>
              </a:gdLst>
              <a:ahLst/>
              <a:cxnLst>
                <a:cxn ang="0">
                  <a:pos x="T0" y="T1"/>
                </a:cxn>
                <a:cxn ang="0">
                  <a:pos x="T2" y="T3"/>
                </a:cxn>
                <a:cxn ang="0">
                  <a:pos x="T4" y="T5"/>
                </a:cxn>
                <a:cxn ang="0">
                  <a:pos x="T6" y="T7"/>
                </a:cxn>
                <a:cxn ang="0">
                  <a:pos x="T8" y="T9"/>
                </a:cxn>
              </a:cxnLst>
              <a:rect l="0" t="0" r="r" b="b"/>
              <a:pathLst>
                <a:path w="209" h="130">
                  <a:moveTo>
                    <a:pt x="200" y="0"/>
                  </a:moveTo>
                  <a:lnTo>
                    <a:pt x="0" y="0"/>
                  </a:lnTo>
                  <a:lnTo>
                    <a:pt x="0" y="130"/>
                  </a:lnTo>
                  <a:lnTo>
                    <a:pt x="209" y="130"/>
                  </a:lnTo>
                  <a:lnTo>
                    <a:pt x="200" y="0"/>
                  </a:lnTo>
                  <a:close/>
                </a:path>
              </a:pathLst>
            </a:custGeom>
            <a:solidFill>
              <a:srgbClr val="2A2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ṩľíḓe"/>
            <p:cNvSpPr/>
            <p:nvPr/>
          </p:nvSpPr>
          <p:spPr bwMode="auto">
            <a:xfrm>
              <a:off x="5422900" y="5183188"/>
              <a:ext cx="331788" cy="206375"/>
            </a:xfrm>
            <a:custGeom>
              <a:avLst/>
              <a:gdLst>
                <a:gd name="T0" fmla="*/ 200 w 209"/>
                <a:gd name="T1" fmla="*/ 0 h 130"/>
                <a:gd name="T2" fmla="*/ 0 w 209"/>
                <a:gd name="T3" fmla="*/ 0 h 130"/>
                <a:gd name="T4" fmla="*/ 0 w 209"/>
                <a:gd name="T5" fmla="*/ 130 h 130"/>
                <a:gd name="T6" fmla="*/ 209 w 209"/>
                <a:gd name="T7" fmla="*/ 130 h 130"/>
                <a:gd name="T8" fmla="*/ 200 w 209"/>
                <a:gd name="T9" fmla="*/ 0 h 130"/>
              </a:gdLst>
              <a:ahLst/>
              <a:cxnLst>
                <a:cxn ang="0">
                  <a:pos x="T0" y="T1"/>
                </a:cxn>
                <a:cxn ang="0">
                  <a:pos x="T2" y="T3"/>
                </a:cxn>
                <a:cxn ang="0">
                  <a:pos x="T4" y="T5"/>
                </a:cxn>
                <a:cxn ang="0">
                  <a:pos x="T6" y="T7"/>
                </a:cxn>
                <a:cxn ang="0">
                  <a:pos x="T8" y="T9"/>
                </a:cxn>
              </a:cxnLst>
              <a:rect l="0" t="0" r="r" b="b"/>
              <a:pathLst>
                <a:path w="209" h="130">
                  <a:moveTo>
                    <a:pt x="200" y="0"/>
                  </a:moveTo>
                  <a:lnTo>
                    <a:pt x="0" y="0"/>
                  </a:lnTo>
                  <a:lnTo>
                    <a:pt x="0" y="130"/>
                  </a:lnTo>
                  <a:lnTo>
                    <a:pt x="209" y="130"/>
                  </a:lnTo>
                  <a:lnTo>
                    <a:pt x="2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í$ļiḑé"/>
            <p:cNvSpPr/>
            <p:nvPr/>
          </p:nvSpPr>
          <p:spPr bwMode="auto">
            <a:xfrm>
              <a:off x="5119688" y="5249863"/>
              <a:ext cx="193675" cy="88900"/>
            </a:xfrm>
            <a:custGeom>
              <a:avLst/>
              <a:gdLst>
                <a:gd name="T0" fmla="*/ 122 w 122"/>
                <a:gd name="T1" fmla="*/ 0 h 56"/>
                <a:gd name="T2" fmla="*/ 121 w 122"/>
                <a:gd name="T3" fmla="*/ 0 h 56"/>
                <a:gd name="T4" fmla="*/ 0 w 122"/>
                <a:gd name="T5" fmla="*/ 0 h 56"/>
                <a:gd name="T6" fmla="*/ 0 w 122"/>
                <a:gd name="T7" fmla="*/ 56 h 56"/>
                <a:gd name="T8" fmla="*/ 116 w 122"/>
                <a:gd name="T9" fmla="*/ 56 h 56"/>
                <a:gd name="T10" fmla="*/ 122 w 122"/>
                <a:gd name="T11" fmla="*/ 0 h 56"/>
              </a:gdLst>
              <a:ahLst/>
              <a:cxnLst>
                <a:cxn ang="0">
                  <a:pos x="T0" y="T1"/>
                </a:cxn>
                <a:cxn ang="0">
                  <a:pos x="T2" y="T3"/>
                </a:cxn>
                <a:cxn ang="0">
                  <a:pos x="T4" y="T5"/>
                </a:cxn>
                <a:cxn ang="0">
                  <a:pos x="T6" y="T7"/>
                </a:cxn>
                <a:cxn ang="0">
                  <a:pos x="T8" y="T9"/>
                </a:cxn>
                <a:cxn ang="0">
                  <a:pos x="T10" y="T11"/>
                </a:cxn>
              </a:cxnLst>
              <a:rect l="0" t="0" r="r" b="b"/>
              <a:pathLst>
                <a:path w="122" h="56">
                  <a:moveTo>
                    <a:pt x="122" y="0"/>
                  </a:moveTo>
                  <a:lnTo>
                    <a:pt x="121" y="0"/>
                  </a:lnTo>
                  <a:lnTo>
                    <a:pt x="0" y="0"/>
                  </a:lnTo>
                  <a:lnTo>
                    <a:pt x="0" y="56"/>
                  </a:lnTo>
                  <a:lnTo>
                    <a:pt x="116" y="56"/>
                  </a:lnTo>
                  <a:lnTo>
                    <a:pt x="122" y="0"/>
                  </a:lnTo>
                  <a:close/>
                </a:path>
              </a:pathLst>
            </a:custGeom>
            <a:solidFill>
              <a:srgbClr val="2A2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slîḍê"/>
            <p:cNvSpPr/>
            <p:nvPr/>
          </p:nvSpPr>
          <p:spPr bwMode="auto">
            <a:xfrm>
              <a:off x="5119688" y="5249863"/>
              <a:ext cx="193675" cy="88900"/>
            </a:xfrm>
            <a:custGeom>
              <a:avLst/>
              <a:gdLst>
                <a:gd name="T0" fmla="*/ 122 w 122"/>
                <a:gd name="T1" fmla="*/ 0 h 56"/>
                <a:gd name="T2" fmla="*/ 121 w 122"/>
                <a:gd name="T3" fmla="*/ 0 h 56"/>
                <a:gd name="T4" fmla="*/ 0 w 122"/>
                <a:gd name="T5" fmla="*/ 0 h 56"/>
                <a:gd name="T6" fmla="*/ 0 w 122"/>
                <a:gd name="T7" fmla="*/ 56 h 56"/>
                <a:gd name="T8" fmla="*/ 116 w 122"/>
                <a:gd name="T9" fmla="*/ 56 h 56"/>
                <a:gd name="T10" fmla="*/ 122 w 122"/>
                <a:gd name="T11" fmla="*/ 0 h 56"/>
              </a:gdLst>
              <a:ahLst/>
              <a:cxnLst>
                <a:cxn ang="0">
                  <a:pos x="T0" y="T1"/>
                </a:cxn>
                <a:cxn ang="0">
                  <a:pos x="T2" y="T3"/>
                </a:cxn>
                <a:cxn ang="0">
                  <a:pos x="T4" y="T5"/>
                </a:cxn>
                <a:cxn ang="0">
                  <a:pos x="T6" y="T7"/>
                </a:cxn>
                <a:cxn ang="0">
                  <a:pos x="T8" y="T9"/>
                </a:cxn>
                <a:cxn ang="0">
                  <a:pos x="T10" y="T11"/>
                </a:cxn>
              </a:cxnLst>
              <a:rect l="0" t="0" r="r" b="b"/>
              <a:pathLst>
                <a:path w="122" h="56">
                  <a:moveTo>
                    <a:pt x="122" y="0"/>
                  </a:moveTo>
                  <a:lnTo>
                    <a:pt x="121" y="0"/>
                  </a:lnTo>
                  <a:lnTo>
                    <a:pt x="0" y="0"/>
                  </a:lnTo>
                  <a:lnTo>
                    <a:pt x="0" y="56"/>
                  </a:lnTo>
                  <a:lnTo>
                    <a:pt x="116" y="56"/>
                  </a:lnTo>
                  <a:lnTo>
                    <a:pt x="1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ṥlîḍé"/>
            <p:cNvSpPr/>
            <p:nvPr/>
          </p:nvSpPr>
          <p:spPr bwMode="auto">
            <a:xfrm>
              <a:off x="5059363" y="5419725"/>
              <a:ext cx="793750" cy="52388"/>
            </a:xfrm>
            <a:custGeom>
              <a:avLst/>
              <a:gdLst>
                <a:gd name="T0" fmla="*/ 565 w 565"/>
                <a:gd name="T1" fmla="*/ 0 h 38"/>
                <a:gd name="T2" fmla="*/ 0 w 565"/>
                <a:gd name="T3" fmla="*/ 0 h 38"/>
                <a:gd name="T4" fmla="*/ 0 w 565"/>
                <a:gd name="T5" fmla="*/ 0 h 38"/>
                <a:gd name="T6" fmla="*/ 0 w 565"/>
                <a:gd name="T7" fmla="*/ 19 h 38"/>
                <a:gd name="T8" fmla="*/ 1 w 565"/>
                <a:gd name="T9" fmla="*/ 32 h 38"/>
                <a:gd name="T10" fmla="*/ 97 w 565"/>
                <a:gd name="T11" fmla="*/ 38 h 38"/>
                <a:gd name="T12" fmla="*/ 553 w 565"/>
                <a:gd name="T13" fmla="*/ 21 h 38"/>
                <a:gd name="T14" fmla="*/ 565 w 565"/>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5" h="38">
                  <a:moveTo>
                    <a:pt x="565" y="0"/>
                  </a:moveTo>
                  <a:cubicBezTo>
                    <a:pt x="0" y="0"/>
                    <a:pt x="0" y="0"/>
                    <a:pt x="0" y="0"/>
                  </a:cubicBezTo>
                  <a:cubicBezTo>
                    <a:pt x="0" y="0"/>
                    <a:pt x="0" y="0"/>
                    <a:pt x="0" y="0"/>
                  </a:cubicBezTo>
                  <a:cubicBezTo>
                    <a:pt x="0" y="8"/>
                    <a:pt x="0" y="14"/>
                    <a:pt x="0" y="19"/>
                  </a:cubicBezTo>
                  <a:cubicBezTo>
                    <a:pt x="0" y="26"/>
                    <a:pt x="0" y="30"/>
                    <a:pt x="1" y="32"/>
                  </a:cubicBezTo>
                  <a:cubicBezTo>
                    <a:pt x="2" y="36"/>
                    <a:pt x="41" y="38"/>
                    <a:pt x="97" y="38"/>
                  </a:cubicBezTo>
                  <a:cubicBezTo>
                    <a:pt x="255" y="38"/>
                    <a:pt x="550" y="25"/>
                    <a:pt x="553" y="21"/>
                  </a:cubicBezTo>
                  <a:cubicBezTo>
                    <a:pt x="558" y="15"/>
                    <a:pt x="562" y="8"/>
                    <a:pt x="565" y="0"/>
                  </a:cubicBezTo>
                </a:path>
              </a:pathLst>
            </a:custGeom>
            <a:solidFill>
              <a:srgbClr val="2A29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şlïďé"/>
            <p:cNvSpPr/>
            <p:nvPr/>
          </p:nvSpPr>
          <p:spPr bwMode="auto">
            <a:xfrm>
              <a:off x="3838575" y="2981325"/>
              <a:ext cx="666750" cy="665163"/>
            </a:xfrm>
            <a:prstGeom prst="ellipse">
              <a:avLst/>
            </a:prstGeom>
            <a:solidFill>
              <a:srgbClr val="A0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iṧ1ïďe"/>
            <p:cNvSpPr/>
            <p:nvPr/>
          </p:nvSpPr>
          <p:spPr bwMode="auto">
            <a:xfrm>
              <a:off x="3643313" y="3232150"/>
              <a:ext cx="506413" cy="776288"/>
            </a:xfrm>
            <a:custGeom>
              <a:avLst/>
              <a:gdLst>
                <a:gd name="T0" fmla="*/ 360 w 360"/>
                <a:gd name="T1" fmla="*/ 269 h 553"/>
                <a:gd name="T2" fmla="*/ 266 w 360"/>
                <a:gd name="T3" fmla="*/ 479 h 553"/>
                <a:gd name="T4" fmla="*/ 29 w 360"/>
                <a:gd name="T5" fmla="*/ 332 h 553"/>
                <a:gd name="T6" fmla="*/ 0 w 360"/>
                <a:gd name="T7" fmla="*/ 256 h 553"/>
                <a:gd name="T8" fmla="*/ 192 w 360"/>
                <a:gd name="T9" fmla="*/ 79 h 553"/>
                <a:gd name="T10" fmla="*/ 360 w 360"/>
                <a:gd name="T11" fmla="*/ 269 h 553"/>
              </a:gdLst>
              <a:ahLst/>
              <a:cxnLst>
                <a:cxn ang="0">
                  <a:pos x="T0" y="T1"/>
                </a:cxn>
                <a:cxn ang="0">
                  <a:pos x="T2" y="T3"/>
                </a:cxn>
                <a:cxn ang="0">
                  <a:pos x="T4" y="T5"/>
                </a:cxn>
                <a:cxn ang="0">
                  <a:pos x="T6" y="T7"/>
                </a:cxn>
                <a:cxn ang="0">
                  <a:pos x="T8" y="T9"/>
                </a:cxn>
                <a:cxn ang="0">
                  <a:pos x="T10" y="T11"/>
                </a:cxn>
              </a:cxnLst>
              <a:rect l="0" t="0" r="r" b="b"/>
              <a:pathLst>
                <a:path w="360" h="553">
                  <a:moveTo>
                    <a:pt x="360" y="269"/>
                  </a:moveTo>
                  <a:cubicBezTo>
                    <a:pt x="360" y="269"/>
                    <a:pt x="281" y="406"/>
                    <a:pt x="266" y="479"/>
                  </a:cubicBezTo>
                  <a:cubicBezTo>
                    <a:pt x="250" y="553"/>
                    <a:pt x="29" y="332"/>
                    <a:pt x="29" y="332"/>
                  </a:cubicBezTo>
                  <a:cubicBezTo>
                    <a:pt x="0" y="256"/>
                    <a:pt x="0" y="256"/>
                    <a:pt x="0" y="256"/>
                  </a:cubicBezTo>
                  <a:cubicBezTo>
                    <a:pt x="0" y="256"/>
                    <a:pt x="208" y="158"/>
                    <a:pt x="192" y="79"/>
                  </a:cubicBezTo>
                  <a:cubicBezTo>
                    <a:pt x="176" y="0"/>
                    <a:pt x="360" y="269"/>
                    <a:pt x="360" y="269"/>
                  </a:cubicBezTo>
                  <a:close/>
                </a:path>
              </a:pathLst>
            </a:custGeom>
            <a:solidFill>
              <a:srgbClr val="A0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ïSliḋé"/>
            <p:cNvSpPr/>
            <p:nvPr/>
          </p:nvSpPr>
          <p:spPr bwMode="auto">
            <a:xfrm>
              <a:off x="3854450" y="4184650"/>
              <a:ext cx="1909763" cy="1214438"/>
            </a:xfrm>
            <a:custGeom>
              <a:avLst/>
              <a:gdLst>
                <a:gd name="T0" fmla="*/ 253 w 1358"/>
                <a:gd name="T1" fmla="*/ 0 h 864"/>
                <a:gd name="T2" fmla="*/ 468 w 1358"/>
                <a:gd name="T3" fmla="*/ 285 h 864"/>
                <a:gd name="T4" fmla="*/ 984 w 1358"/>
                <a:gd name="T5" fmla="*/ 669 h 864"/>
                <a:gd name="T6" fmla="*/ 1274 w 1358"/>
                <a:gd name="T7" fmla="*/ 806 h 864"/>
                <a:gd name="T8" fmla="*/ 947 w 1358"/>
                <a:gd name="T9" fmla="*/ 753 h 864"/>
                <a:gd name="T10" fmla="*/ 316 w 1358"/>
                <a:gd name="T11" fmla="*/ 358 h 864"/>
                <a:gd name="T12" fmla="*/ 0 w 1358"/>
                <a:gd name="T13" fmla="*/ 48 h 864"/>
                <a:gd name="T14" fmla="*/ 253 w 1358"/>
                <a:gd name="T15" fmla="*/ 0 h 8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8" h="864">
                  <a:moveTo>
                    <a:pt x="253" y="0"/>
                  </a:moveTo>
                  <a:cubicBezTo>
                    <a:pt x="468" y="285"/>
                    <a:pt x="468" y="285"/>
                    <a:pt x="468" y="285"/>
                  </a:cubicBezTo>
                  <a:cubicBezTo>
                    <a:pt x="984" y="669"/>
                    <a:pt x="984" y="669"/>
                    <a:pt x="984" y="669"/>
                  </a:cubicBezTo>
                  <a:cubicBezTo>
                    <a:pt x="984" y="669"/>
                    <a:pt x="1358" y="748"/>
                    <a:pt x="1274" y="806"/>
                  </a:cubicBezTo>
                  <a:cubicBezTo>
                    <a:pt x="1189" y="864"/>
                    <a:pt x="947" y="753"/>
                    <a:pt x="947" y="753"/>
                  </a:cubicBezTo>
                  <a:cubicBezTo>
                    <a:pt x="947" y="753"/>
                    <a:pt x="426" y="474"/>
                    <a:pt x="316" y="358"/>
                  </a:cubicBezTo>
                  <a:cubicBezTo>
                    <a:pt x="205" y="243"/>
                    <a:pt x="0" y="48"/>
                    <a:pt x="0" y="48"/>
                  </a:cubicBezTo>
                  <a:lnTo>
                    <a:pt x="253" y="0"/>
                  </a:lnTo>
                  <a:close/>
                </a:path>
              </a:pathLst>
            </a:custGeom>
            <a:solidFill>
              <a:srgbClr val="A0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śḻîḑê"/>
            <p:cNvSpPr/>
            <p:nvPr/>
          </p:nvSpPr>
          <p:spPr bwMode="auto">
            <a:xfrm>
              <a:off x="3144838" y="4743450"/>
              <a:ext cx="1774825" cy="912813"/>
            </a:xfrm>
            <a:custGeom>
              <a:avLst/>
              <a:gdLst>
                <a:gd name="T0" fmla="*/ 468 w 1263"/>
                <a:gd name="T1" fmla="*/ 45 h 650"/>
                <a:gd name="T2" fmla="*/ 531 w 1263"/>
                <a:gd name="T3" fmla="*/ 145 h 650"/>
                <a:gd name="T4" fmla="*/ 908 w 1263"/>
                <a:gd name="T5" fmla="*/ 26 h 650"/>
                <a:gd name="T6" fmla="*/ 1155 w 1263"/>
                <a:gd name="T7" fmla="*/ 56 h 650"/>
                <a:gd name="T8" fmla="*/ 1168 w 1263"/>
                <a:gd name="T9" fmla="*/ 260 h 650"/>
                <a:gd name="T10" fmla="*/ 852 w 1263"/>
                <a:gd name="T11" fmla="*/ 350 h 650"/>
                <a:gd name="T12" fmla="*/ 110 w 1263"/>
                <a:gd name="T13" fmla="*/ 502 h 650"/>
                <a:gd name="T14" fmla="*/ 0 w 1263"/>
                <a:gd name="T15" fmla="*/ 281 h 650"/>
                <a:gd name="T16" fmla="*/ 468 w 1263"/>
                <a:gd name="T17" fmla="*/ 45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 h="650">
                  <a:moveTo>
                    <a:pt x="468" y="45"/>
                  </a:moveTo>
                  <a:cubicBezTo>
                    <a:pt x="531" y="145"/>
                    <a:pt x="531" y="145"/>
                    <a:pt x="531" y="145"/>
                  </a:cubicBezTo>
                  <a:cubicBezTo>
                    <a:pt x="908" y="26"/>
                    <a:pt x="908" y="26"/>
                    <a:pt x="908" y="26"/>
                  </a:cubicBezTo>
                  <a:cubicBezTo>
                    <a:pt x="991" y="0"/>
                    <a:pt x="1082" y="10"/>
                    <a:pt x="1155" y="56"/>
                  </a:cubicBezTo>
                  <a:cubicBezTo>
                    <a:pt x="1221" y="97"/>
                    <a:pt x="1263" y="163"/>
                    <a:pt x="1168" y="260"/>
                  </a:cubicBezTo>
                  <a:cubicBezTo>
                    <a:pt x="979" y="455"/>
                    <a:pt x="852" y="350"/>
                    <a:pt x="852" y="350"/>
                  </a:cubicBezTo>
                  <a:cubicBezTo>
                    <a:pt x="852" y="350"/>
                    <a:pt x="215" y="650"/>
                    <a:pt x="110" y="502"/>
                  </a:cubicBezTo>
                  <a:cubicBezTo>
                    <a:pt x="5" y="355"/>
                    <a:pt x="0" y="281"/>
                    <a:pt x="0" y="281"/>
                  </a:cubicBezTo>
                  <a:cubicBezTo>
                    <a:pt x="0" y="281"/>
                    <a:pt x="405" y="29"/>
                    <a:pt x="468" y="45"/>
                  </a:cubicBez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ïšḷïďè"/>
            <p:cNvSpPr/>
            <p:nvPr/>
          </p:nvSpPr>
          <p:spPr bwMode="auto">
            <a:xfrm>
              <a:off x="4135438" y="5183188"/>
              <a:ext cx="1014413" cy="414338"/>
            </a:xfrm>
            <a:custGeom>
              <a:avLst/>
              <a:gdLst>
                <a:gd name="T0" fmla="*/ 553 w 721"/>
                <a:gd name="T1" fmla="*/ 79 h 295"/>
                <a:gd name="T2" fmla="*/ 521 w 721"/>
                <a:gd name="T3" fmla="*/ 242 h 295"/>
                <a:gd name="T4" fmla="*/ 174 w 721"/>
                <a:gd name="T5" fmla="*/ 221 h 295"/>
                <a:gd name="T6" fmla="*/ 0 w 721"/>
                <a:gd name="T7" fmla="*/ 132 h 295"/>
                <a:gd name="T8" fmla="*/ 58 w 721"/>
                <a:gd name="T9" fmla="*/ 32 h 295"/>
                <a:gd name="T10" fmla="*/ 237 w 721"/>
                <a:gd name="T11" fmla="*/ 58 h 295"/>
                <a:gd name="T12" fmla="*/ 553 w 721"/>
                <a:gd name="T13" fmla="*/ 79 h 295"/>
              </a:gdLst>
              <a:ahLst/>
              <a:cxnLst>
                <a:cxn ang="0">
                  <a:pos x="T0" y="T1"/>
                </a:cxn>
                <a:cxn ang="0">
                  <a:pos x="T2" y="T3"/>
                </a:cxn>
                <a:cxn ang="0">
                  <a:pos x="T4" y="T5"/>
                </a:cxn>
                <a:cxn ang="0">
                  <a:pos x="T6" y="T7"/>
                </a:cxn>
                <a:cxn ang="0">
                  <a:pos x="T8" y="T9"/>
                </a:cxn>
                <a:cxn ang="0">
                  <a:pos x="T10" y="T11"/>
                </a:cxn>
                <a:cxn ang="0">
                  <a:pos x="T12" y="T13"/>
                </a:cxn>
              </a:cxnLst>
              <a:rect l="0" t="0" r="r" b="b"/>
              <a:pathLst>
                <a:path w="721" h="295">
                  <a:moveTo>
                    <a:pt x="553" y="79"/>
                  </a:moveTo>
                  <a:cubicBezTo>
                    <a:pt x="553" y="79"/>
                    <a:pt x="721" y="189"/>
                    <a:pt x="521" y="242"/>
                  </a:cubicBezTo>
                  <a:cubicBezTo>
                    <a:pt x="321" y="295"/>
                    <a:pt x="174" y="221"/>
                    <a:pt x="174" y="221"/>
                  </a:cubicBezTo>
                  <a:cubicBezTo>
                    <a:pt x="174" y="221"/>
                    <a:pt x="0" y="221"/>
                    <a:pt x="0" y="132"/>
                  </a:cubicBezTo>
                  <a:cubicBezTo>
                    <a:pt x="0" y="42"/>
                    <a:pt x="58" y="32"/>
                    <a:pt x="58" y="32"/>
                  </a:cubicBezTo>
                  <a:cubicBezTo>
                    <a:pt x="237" y="58"/>
                    <a:pt x="237" y="58"/>
                    <a:pt x="237" y="58"/>
                  </a:cubicBezTo>
                  <a:cubicBezTo>
                    <a:pt x="237" y="58"/>
                    <a:pt x="453" y="0"/>
                    <a:pt x="553" y="79"/>
                  </a:cubicBezTo>
                  <a:close/>
                </a:path>
              </a:pathLst>
            </a:custGeom>
            <a:solidFill>
              <a:srgbClr val="D0CD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1ïḍê"/>
            <p:cNvSpPr/>
            <p:nvPr/>
          </p:nvSpPr>
          <p:spPr bwMode="auto">
            <a:xfrm>
              <a:off x="3730625" y="2825750"/>
              <a:ext cx="857250" cy="693738"/>
            </a:xfrm>
            <a:custGeom>
              <a:avLst/>
              <a:gdLst>
                <a:gd name="T0" fmla="*/ 508 w 610"/>
                <a:gd name="T1" fmla="*/ 288 h 494"/>
                <a:gd name="T2" fmla="*/ 558 w 610"/>
                <a:gd name="T3" fmla="*/ 306 h 494"/>
                <a:gd name="T4" fmla="*/ 604 w 610"/>
                <a:gd name="T5" fmla="*/ 286 h 494"/>
                <a:gd name="T6" fmla="*/ 609 w 610"/>
                <a:gd name="T7" fmla="*/ 258 h 494"/>
                <a:gd name="T8" fmla="*/ 589 w 610"/>
                <a:gd name="T9" fmla="*/ 176 h 494"/>
                <a:gd name="T10" fmla="*/ 549 w 610"/>
                <a:gd name="T11" fmla="*/ 139 h 494"/>
                <a:gd name="T12" fmla="*/ 528 w 610"/>
                <a:gd name="T13" fmla="*/ 105 h 494"/>
                <a:gd name="T14" fmla="*/ 422 w 610"/>
                <a:gd name="T15" fmla="*/ 6 h 494"/>
                <a:gd name="T16" fmla="*/ 359 w 610"/>
                <a:gd name="T17" fmla="*/ 1 h 494"/>
                <a:gd name="T18" fmla="*/ 238 w 610"/>
                <a:gd name="T19" fmla="*/ 3 h 494"/>
                <a:gd name="T20" fmla="*/ 179 w 610"/>
                <a:gd name="T21" fmla="*/ 9 h 494"/>
                <a:gd name="T22" fmla="*/ 86 w 610"/>
                <a:gd name="T23" fmla="*/ 85 h 494"/>
                <a:gd name="T24" fmla="*/ 32 w 610"/>
                <a:gd name="T25" fmla="*/ 159 h 494"/>
                <a:gd name="T26" fmla="*/ 1 w 610"/>
                <a:gd name="T27" fmla="*/ 287 h 494"/>
                <a:gd name="T28" fmla="*/ 5 w 610"/>
                <a:gd name="T29" fmla="*/ 321 h 494"/>
                <a:gd name="T30" fmla="*/ 19 w 610"/>
                <a:gd name="T31" fmla="*/ 350 h 494"/>
                <a:gd name="T32" fmla="*/ 29 w 610"/>
                <a:gd name="T33" fmla="*/ 494 h 494"/>
                <a:gd name="T34" fmla="*/ 147 w 610"/>
                <a:gd name="T35" fmla="*/ 414 h 494"/>
                <a:gd name="T36" fmla="*/ 188 w 610"/>
                <a:gd name="T37" fmla="*/ 364 h 494"/>
                <a:gd name="T38" fmla="*/ 246 w 610"/>
                <a:gd name="T39" fmla="*/ 369 h 494"/>
                <a:gd name="T40" fmla="*/ 252 w 610"/>
                <a:gd name="T41" fmla="*/ 393 h 494"/>
                <a:gd name="T42" fmla="*/ 258 w 610"/>
                <a:gd name="T43" fmla="*/ 433 h 494"/>
                <a:gd name="T44" fmla="*/ 291 w 610"/>
                <a:gd name="T45" fmla="*/ 452 h 494"/>
                <a:gd name="T46" fmla="*/ 330 w 610"/>
                <a:gd name="T47" fmla="*/ 395 h 494"/>
                <a:gd name="T48" fmla="*/ 381 w 610"/>
                <a:gd name="T49" fmla="*/ 379 h 494"/>
                <a:gd name="T50" fmla="*/ 425 w 610"/>
                <a:gd name="T51" fmla="*/ 336 h 494"/>
                <a:gd name="T52" fmla="*/ 443 w 610"/>
                <a:gd name="T53" fmla="*/ 276 h 494"/>
                <a:gd name="T54" fmla="*/ 508 w 610"/>
                <a:gd name="T55" fmla="*/ 28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0" h="494">
                  <a:moveTo>
                    <a:pt x="508" y="288"/>
                  </a:moveTo>
                  <a:cubicBezTo>
                    <a:pt x="525" y="295"/>
                    <a:pt x="541" y="304"/>
                    <a:pt x="558" y="306"/>
                  </a:cubicBezTo>
                  <a:cubicBezTo>
                    <a:pt x="576" y="308"/>
                    <a:pt x="596" y="302"/>
                    <a:pt x="604" y="286"/>
                  </a:cubicBezTo>
                  <a:cubicBezTo>
                    <a:pt x="608" y="278"/>
                    <a:pt x="609" y="268"/>
                    <a:pt x="609" y="258"/>
                  </a:cubicBezTo>
                  <a:cubicBezTo>
                    <a:pt x="610" y="229"/>
                    <a:pt x="608" y="198"/>
                    <a:pt x="589" y="176"/>
                  </a:cubicBezTo>
                  <a:cubicBezTo>
                    <a:pt x="578" y="161"/>
                    <a:pt x="561" y="152"/>
                    <a:pt x="549" y="139"/>
                  </a:cubicBezTo>
                  <a:cubicBezTo>
                    <a:pt x="540" y="129"/>
                    <a:pt x="534" y="117"/>
                    <a:pt x="528" y="105"/>
                  </a:cubicBezTo>
                  <a:cubicBezTo>
                    <a:pt x="505" y="61"/>
                    <a:pt x="470" y="18"/>
                    <a:pt x="422" y="6"/>
                  </a:cubicBezTo>
                  <a:cubicBezTo>
                    <a:pt x="401" y="0"/>
                    <a:pt x="380" y="1"/>
                    <a:pt x="359" y="1"/>
                  </a:cubicBezTo>
                  <a:cubicBezTo>
                    <a:pt x="238" y="3"/>
                    <a:pt x="238" y="3"/>
                    <a:pt x="238" y="3"/>
                  </a:cubicBezTo>
                  <a:cubicBezTo>
                    <a:pt x="218" y="3"/>
                    <a:pt x="198" y="3"/>
                    <a:pt x="179" y="9"/>
                  </a:cubicBezTo>
                  <a:cubicBezTo>
                    <a:pt x="140" y="21"/>
                    <a:pt x="112" y="54"/>
                    <a:pt x="86" y="85"/>
                  </a:cubicBezTo>
                  <a:cubicBezTo>
                    <a:pt x="66" y="109"/>
                    <a:pt x="46" y="133"/>
                    <a:pt x="32" y="159"/>
                  </a:cubicBezTo>
                  <a:cubicBezTo>
                    <a:pt x="11" y="199"/>
                    <a:pt x="0" y="243"/>
                    <a:pt x="1" y="287"/>
                  </a:cubicBezTo>
                  <a:cubicBezTo>
                    <a:pt x="1" y="298"/>
                    <a:pt x="2" y="310"/>
                    <a:pt x="5" y="321"/>
                  </a:cubicBezTo>
                  <a:cubicBezTo>
                    <a:pt x="9" y="331"/>
                    <a:pt x="13" y="341"/>
                    <a:pt x="19" y="350"/>
                  </a:cubicBezTo>
                  <a:cubicBezTo>
                    <a:pt x="41" y="395"/>
                    <a:pt x="55" y="451"/>
                    <a:pt x="29" y="494"/>
                  </a:cubicBezTo>
                  <a:cubicBezTo>
                    <a:pt x="74" y="476"/>
                    <a:pt x="118" y="452"/>
                    <a:pt x="147" y="414"/>
                  </a:cubicBezTo>
                  <a:cubicBezTo>
                    <a:pt x="161" y="396"/>
                    <a:pt x="171" y="376"/>
                    <a:pt x="188" y="364"/>
                  </a:cubicBezTo>
                  <a:cubicBezTo>
                    <a:pt x="206" y="351"/>
                    <a:pt x="235" y="350"/>
                    <a:pt x="246" y="369"/>
                  </a:cubicBezTo>
                  <a:cubicBezTo>
                    <a:pt x="250" y="376"/>
                    <a:pt x="252" y="384"/>
                    <a:pt x="252" y="393"/>
                  </a:cubicBezTo>
                  <a:cubicBezTo>
                    <a:pt x="252" y="407"/>
                    <a:pt x="252" y="421"/>
                    <a:pt x="258" y="433"/>
                  </a:cubicBezTo>
                  <a:cubicBezTo>
                    <a:pt x="264" y="446"/>
                    <a:pt x="278" y="456"/>
                    <a:pt x="291" y="452"/>
                  </a:cubicBezTo>
                  <a:cubicBezTo>
                    <a:pt x="314" y="446"/>
                    <a:pt x="312" y="411"/>
                    <a:pt x="330" y="395"/>
                  </a:cubicBezTo>
                  <a:cubicBezTo>
                    <a:pt x="343" y="383"/>
                    <a:pt x="364" y="385"/>
                    <a:pt x="381" y="379"/>
                  </a:cubicBezTo>
                  <a:cubicBezTo>
                    <a:pt x="401" y="373"/>
                    <a:pt x="416" y="356"/>
                    <a:pt x="425" y="336"/>
                  </a:cubicBezTo>
                  <a:cubicBezTo>
                    <a:pt x="431" y="322"/>
                    <a:pt x="431" y="283"/>
                    <a:pt x="443" y="276"/>
                  </a:cubicBezTo>
                  <a:cubicBezTo>
                    <a:pt x="459" y="266"/>
                    <a:pt x="494" y="281"/>
                    <a:pt x="508" y="288"/>
                  </a:cubicBezTo>
                  <a:close/>
                </a:path>
              </a:pathLst>
            </a:custGeom>
            <a:solidFill>
              <a:srgbClr val="2F2E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ṥliḋé"/>
            <p:cNvSpPr/>
            <p:nvPr/>
          </p:nvSpPr>
          <p:spPr bwMode="auto">
            <a:xfrm>
              <a:off x="3070225" y="3551238"/>
              <a:ext cx="1042988" cy="1897063"/>
            </a:xfrm>
            <a:custGeom>
              <a:avLst/>
              <a:gdLst>
                <a:gd name="T0" fmla="*/ 389 w 742"/>
                <a:gd name="T1" fmla="*/ 3 h 1351"/>
                <a:gd name="T2" fmla="*/ 422 w 742"/>
                <a:gd name="T3" fmla="*/ 3 h 1351"/>
                <a:gd name="T4" fmla="*/ 547 w 742"/>
                <a:gd name="T5" fmla="*/ 72 h 1351"/>
                <a:gd name="T6" fmla="*/ 642 w 742"/>
                <a:gd name="T7" fmla="*/ 194 h 1351"/>
                <a:gd name="T8" fmla="*/ 721 w 742"/>
                <a:gd name="T9" fmla="*/ 362 h 1351"/>
                <a:gd name="T10" fmla="*/ 621 w 742"/>
                <a:gd name="T11" fmla="*/ 509 h 1351"/>
                <a:gd name="T12" fmla="*/ 537 w 742"/>
                <a:gd name="T13" fmla="*/ 920 h 1351"/>
                <a:gd name="T14" fmla="*/ 389 w 742"/>
                <a:gd name="T15" fmla="*/ 1025 h 1351"/>
                <a:gd name="T16" fmla="*/ 0 w 742"/>
                <a:gd name="T17" fmla="*/ 1199 h 1351"/>
                <a:gd name="T18" fmla="*/ 21 w 742"/>
                <a:gd name="T19" fmla="*/ 815 h 1351"/>
                <a:gd name="T20" fmla="*/ 389 w 742"/>
                <a:gd name="T21" fmla="*/ 3 h 1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2" h="1351">
                  <a:moveTo>
                    <a:pt x="389" y="3"/>
                  </a:moveTo>
                  <a:cubicBezTo>
                    <a:pt x="400" y="0"/>
                    <a:pt x="411" y="0"/>
                    <a:pt x="422" y="3"/>
                  </a:cubicBezTo>
                  <a:cubicBezTo>
                    <a:pt x="455" y="12"/>
                    <a:pt x="531" y="36"/>
                    <a:pt x="547" y="72"/>
                  </a:cubicBezTo>
                  <a:cubicBezTo>
                    <a:pt x="568" y="120"/>
                    <a:pt x="642" y="194"/>
                    <a:pt x="642" y="194"/>
                  </a:cubicBezTo>
                  <a:cubicBezTo>
                    <a:pt x="642" y="194"/>
                    <a:pt x="742" y="294"/>
                    <a:pt x="721" y="362"/>
                  </a:cubicBezTo>
                  <a:cubicBezTo>
                    <a:pt x="700" y="430"/>
                    <a:pt x="621" y="509"/>
                    <a:pt x="621" y="509"/>
                  </a:cubicBezTo>
                  <a:cubicBezTo>
                    <a:pt x="621" y="509"/>
                    <a:pt x="642" y="836"/>
                    <a:pt x="537" y="920"/>
                  </a:cubicBezTo>
                  <a:cubicBezTo>
                    <a:pt x="432" y="1004"/>
                    <a:pt x="389" y="946"/>
                    <a:pt x="389" y="1025"/>
                  </a:cubicBezTo>
                  <a:cubicBezTo>
                    <a:pt x="389" y="1104"/>
                    <a:pt x="63" y="1351"/>
                    <a:pt x="0" y="1199"/>
                  </a:cubicBezTo>
                  <a:cubicBezTo>
                    <a:pt x="0" y="1199"/>
                    <a:pt x="32" y="915"/>
                    <a:pt x="21" y="815"/>
                  </a:cubicBezTo>
                  <a:cubicBezTo>
                    <a:pt x="11" y="716"/>
                    <a:pt x="26" y="101"/>
                    <a:pt x="389" y="3"/>
                  </a:cubicBezTo>
                  <a:close/>
                </a:path>
              </a:pathLst>
            </a:custGeom>
            <a:solidFill>
              <a:srgbClr val="D0CD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íṩliḓè"/>
            <p:cNvSpPr/>
            <p:nvPr/>
          </p:nvSpPr>
          <p:spPr bwMode="auto">
            <a:xfrm>
              <a:off x="3455988" y="3632200"/>
              <a:ext cx="849313" cy="715963"/>
            </a:xfrm>
            <a:custGeom>
              <a:avLst/>
              <a:gdLst>
                <a:gd name="T0" fmla="*/ 284 w 605"/>
                <a:gd name="T1" fmla="*/ 79 h 510"/>
                <a:gd name="T2" fmla="*/ 547 w 605"/>
                <a:gd name="T3" fmla="*/ 415 h 510"/>
                <a:gd name="T4" fmla="*/ 310 w 605"/>
                <a:gd name="T5" fmla="*/ 505 h 510"/>
                <a:gd name="T6" fmla="*/ 63 w 605"/>
                <a:gd name="T7" fmla="*/ 300 h 510"/>
                <a:gd name="T8" fmla="*/ 284 w 605"/>
                <a:gd name="T9" fmla="*/ 79 h 510"/>
              </a:gdLst>
              <a:ahLst/>
              <a:cxnLst>
                <a:cxn ang="0">
                  <a:pos x="T0" y="T1"/>
                </a:cxn>
                <a:cxn ang="0">
                  <a:pos x="T2" y="T3"/>
                </a:cxn>
                <a:cxn ang="0">
                  <a:pos x="T4" y="T5"/>
                </a:cxn>
                <a:cxn ang="0">
                  <a:pos x="T6" y="T7"/>
                </a:cxn>
                <a:cxn ang="0">
                  <a:pos x="T8" y="T9"/>
                </a:cxn>
              </a:cxnLst>
              <a:rect l="0" t="0" r="r" b="b"/>
              <a:pathLst>
                <a:path w="605" h="510">
                  <a:moveTo>
                    <a:pt x="284" y="79"/>
                  </a:moveTo>
                  <a:cubicBezTo>
                    <a:pt x="284" y="79"/>
                    <a:pt x="605" y="315"/>
                    <a:pt x="547" y="415"/>
                  </a:cubicBezTo>
                  <a:cubicBezTo>
                    <a:pt x="547" y="415"/>
                    <a:pt x="352" y="510"/>
                    <a:pt x="310" y="505"/>
                  </a:cubicBezTo>
                  <a:cubicBezTo>
                    <a:pt x="268" y="500"/>
                    <a:pt x="105" y="315"/>
                    <a:pt x="63" y="300"/>
                  </a:cubicBezTo>
                  <a:cubicBezTo>
                    <a:pt x="21" y="284"/>
                    <a:pt x="0" y="0"/>
                    <a:pt x="284" y="79"/>
                  </a:cubicBezTo>
                  <a:close/>
                </a:path>
              </a:pathLst>
            </a:custGeom>
            <a:solidFill>
              <a:srgbClr val="D0CD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îSlîḋe"/>
            <p:cNvSpPr/>
            <p:nvPr/>
          </p:nvSpPr>
          <p:spPr bwMode="auto">
            <a:xfrm>
              <a:off x="5505450" y="2276475"/>
              <a:ext cx="730250" cy="730250"/>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îsľíde"/>
            <p:cNvSpPr/>
            <p:nvPr/>
          </p:nvSpPr>
          <p:spPr bwMode="auto">
            <a:xfrm>
              <a:off x="6842125" y="1739900"/>
              <a:ext cx="2047875" cy="427038"/>
            </a:xfrm>
            <a:custGeom>
              <a:avLst/>
              <a:gdLst>
                <a:gd name="T0" fmla="*/ 1290 w 1290"/>
                <a:gd name="T1" fmla="*/ 269 h 269"/>
                <a:gd name="T2" fmla="*/ 0 w 1290"/>
                <a:gd name="T3" fmla="*/ 269 h 269"/>
                <a:gd name="T4" fmla="*/ 0 w 1290"/>
                <a:gd name="T5" fmla="*/ 0 h 269"/>
                <a:gd name="T6" fmla="*/ 1290 w 1290"/>
                <a:gd name="T7" fmla="*/ 0 h 269"/>
                <a:gd name="T8" fmla="*/ 1290 w 1290"/>
                <a:gd name="T9" fmla="*/ 269 h 269"/>
                <a:gd name="T10" fmla="*/ 5 w 1290"/>
                <a:gd name="T11" fmla="*/ 264 h 269"/>
                <a:gd name="T12" fmla="*/ 1284 w 1290"/>
                <a:gd name="T13" fmla="*/ 264 h 269"/>
                <a:gd name="T14" fmla="*/ 1284 w 1290"/>
                <a:gd name="T15" fmla="*/ 6 h 269"/>
                <a:gd name="T16" fmla="*/ 5 w 1290"/>
                <a:gd name="T17" fmla="*/ 6 h 269"/>
                <a:gd name="T18" fmla="*/ 5 w 1290"/>
                <a:gd name="T19" fmla="*/ 26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0" h="269">
                  <a:moveTo>
                    <a:pt x="1290" y="269"/>
                  </a:moveTo>
                  <a:lnTo>
                    <a:pt x="0" y="269"/>
                  </a:lnTo>
                  <a:lnTo>
                    <a:pt x="0" y="0"/>
                  </a:lnTo>
                  <a:lnTo>
                    <a:pt x="1290" y="0"/>
                  </a:lnTo>
                  <a:lnTo>
                    <a:pt x="1290" y="269"/>
                  </a:lnTo>
                  <a:close/>
                  <a:moveTo>
                    <a:pt x="5" y="264"/>
                  </a:moveTo>
                  <a:lnTo>
                    <a:pt x="1284" y="264"/>
                  </a:lnTo>
                  <a:lnTo>
                    <a:pt x="1284" y="6"/>
                  </a:lnTo>
                  <a:lnTo>
                    <a:pt x="5" y="6"/>
                  </a:lnTo>
                  <a:lnTo>
                    <a:pt x="5" y="264"/>
                  </a:ln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ïsḻîḋé"/>
            <p:cNvSpPr/>
            <p:nvPr/>
          </p:nvSpPr>
          <p:spPr bwMode="auto">
            <a:xfrm>
              <a:off x="6700838" y="1825625"/>
              <a:ext cx="2039938" cy="419100"/>
            </a:xfrm>
            <a:prstGeom prst="rect">
              <a:avLst/>
            </a:prstGeom>
            <a:solidFill>
              <a:srgbClr val="4285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2" name="i$ļîdê"/>
            <p:cNvSpPr/>
            <p:nvPr/>
          </p:nvSpPr>
          <p:spPr bwMode="auto">
            <a:xfrm>
              <a:off x="5381625" y="1363663"/>
              <a:ext cx="63500" cy="61913"/>
            </a:xfrm>
            <a:prstGeom prst="ellipse">
              <a:avLst/>
            </a:pr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íś1íḋe"/>
            <p:cNvSpPr/>
            <p:nvPr/>
          </p:nvSpPr>
          <p:spPr bwMode="auto">
            <a:xfrm>
              <a:off x="5489575" y="1363663"/>
              <a:ext cx="63500" cy="61913"/>
            </a:xfrm>
            <a:prstGeom prst="ellipse">
              <a:avLst/>
            </a:pr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îṧ1íḍê"/>
            <p:cNvSpPr/>
            <p:nvPr/>
          </p:nvSpPr>
          <p:spPr bwMode="auto">
            <a:xfrm>
              <a:off x="5597525" y="1363663"/>
              <a:ext cx="63500" cy="61913"/>
            </a:xfrm>
            <a:prstGeom prst="ellipse">
              <a:avLst/>
            </a:pr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išḻïdè"/>
            <p:cNvSpPr/>
            <p:nvPr/>
          </p:nvSpPr>
          <p:spPr bwMode="auto">
            <a:xfrm>
              <a:off x="5322888" y="1308100"/>
              <a:ext cx="3797300" cy="2470150"/>
            </a:xfrm>
            <a:custGeom>
              <a:avLst/>
              <a:gdLst>
                <a:gd name="T0" fmla="*/ 2392 w 2392"/>
                <a:gd name="T1" fmla="*/ 1556 h 1556"/>
                <a:gd name="T2" fmla="*/ 0 w 2392"/>
                <a:gd name="T3" fmla="*/ 1556 h 1556"/>
                <a:gd name="T4" fmla="*/ 0 w 2392"/>
                <a:gd name="T5" fmla="*/ 0 h 1556"/>
                <a:gd name="T6" fmla="*/ 2392 w 2392"/>
                <a:gd name="T7" fmla="*/ 0 h 1556"/>
                <a:gd name="T8" fmla="*/ 2392 w 2392"/>
                <a:gd name="T9" fmla="*/ 1556 h 1556"/>
                <a:gd name="T10" fmla="*/ 5 w 2392"/>
                <a:gd name="T11" fmla="*/ 1550 h 1556"/>
                <a:gd name="T12" fmla="*/ 2387 w 2392"/>
                <a:gd name="T13" fmla="*/ 1550 h 1556"/>
                <a:gd name="T14" fmla="*/ 2387 w 2392"/>
                <a:gd name="T15" fmla="*/ 6 h 1556"/>
                <a:gd name="T16" fmla="*/ 5 w 2392"/>
                <a:gd name="T17" fmla="*/ 6 h 1556"/>
                <a:gd name="T18" fmla="*/ 5 w 2392"/>
                <a:gd name="T19" fmla="*/ 155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2" h="1556">
                  <a:moveTo>
                    <a:pt x="2392" y="1556"/>
                  </a:moveTo>
                  <a:lnTo>
                    <a:pt x="0" y="1556"/>
                  </a:lnTo>
                  <a:lnTo>
                    <a:pt x="0" y="0"/>
                  </a:lnTo>
                  <a:lnTo>
                    <a:pt x="2392" y="0"/>
                  </a:lnTo>
                  <a:lnTo>
                    <a:pt x="2392" y="1556"/>
                  </a:lnTo>
                  <a:close/>
                  <a:moveTo>
                    <a:pt x="5" y="1550"/>
                  </a:moveTo>
                  <a:lnTo>
                    <a:pt x="2387" y="1550"/>
                  </a:lnTo>
                  <a:lnTo>
                    <a:pt x="2387" y="6"/>
                  </a:lnTo>
                  <a:lnTo>
                    <a:pt x="5" y="6"/>
                  </a:lnTo>
                  <a:lnTo>
                    <a:pt x="5" y="1550"/>
                  </a:ln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íṩľiḋe"/>
            <p:cNvSpPr/>
            <p:nvPr/>
          </p:nvSpPr>
          <p:spPr bwMode="auto">
            <a:xfrm>
              <a:off x="5326063" y="1444625"/>
              <a:ext cx="3789363" cy="9525"/>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7" name="ïŝlíďè"/>
            <p:cNvSpPr/>
            <p:nvPr/>
          </p:nvSpPr>
          <p:spPr bwMode="auto">
            <a:xfrm>
              <a:off x="5384800" y="1344613"/>
              <a:ext cx="73025" cy="71438"/>
            </a:xfrm>
            <a:custGeom>
              <a:avLst/>
              <a:gdLst>
                <a:gd name="T0" fmla="*/ 26 w 51"/>
                <a:gd name="T1" fmla="*/ 51 h 51"/>
                <a:gd name="T2" fmla="*/ 0 w 51"/>
                <a:gd name="T3" fmla="*/ 25 h 51"/>
                <a:gd name="T4" fmla="*/ 26 w 51"/>
                <a:gd name="T5" fmla="*/ 0 h 51"/>
                <a:gd name="T6" fmla="*/ 51 w 51"/>
                <a:gd name="T7" fmla="*/ 25 h 51"/>
                <a:gd name="T8" fmla="*/ 26 w 51"/>
                <a:gd name="T9" fmla="*/ 51 h 51"/>
                <a:gd name="T10" fmla="*/ 26 w 51"/>
                <a:gd name="T11" fmla="*/ 6 h 51"/>
                <a:gd name="T12" fmla="*/ 6 w 51"/>
                <a:gd name="T13" fmla="*/ 25 h 51"/>
                <a:gd name="T14" fmla="*/ 26 w 51"/>
                <a:gd name="T15" fmla="*/ 45 h 51"/>
                <a:gd name="T16" fmla="*/ 45 w 51"/>
                <a:gd name="T17" fmla="*/ 25 h 51"/>
                <a:gd name="T18" fmla="*/ 26 w 51"/>
                <a:gd name="T19" fmla="*/ 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1">
                  <a:moveTo>
                    <a:pt x="26" y="51"/>
                  </a:moveTo>
                  <a:cubicBezTo>
                    <a:pt x="12" y="51"/>
                    <a:pt x="0" y="40"/>
                    <a:pt x="0" y="25"/>
                  </a:cubicBezTo>
                  <a:cubicBezTo>
                    <a:pt x="0" y="11"/>
                    <a:pt x="12" y="0"/>
                    <a:pt x="26" y="0"/>
                  </a:cubicBezTo>
                  <a:cubicBezTo>
                    <a:pt x="40" y="0"/>
                    <a:pt x="51" y="11"/>
                    <a:pt x="51" y="25"/>
                  </a:cubicBezTo>
                  <a:cubicBezTo>
                    <a:pt x="51" y="40"/>
                    <a:pt x="40" y="51"/>
                    <a:pt x="26" y="51"/>
                  </a:cubicBezTo>
                  <a:close/>
                  <a:moveTo>
                    <a:pt x="26" y="6"/>
                  </a:moveTo>
                  <a:cubicBezTo>
                    <a:pt x="15" y="6"/>
                    <a:pt x="6" y="15"/>
                    <a:pt x="6" y="25"/>
                  </a:cubicBezTo>
                  <a:cubicBezTo>
                    <a:pt x="6" y="36"/>
                    <a:pt x="15" y="45"/>
                    <a:pt x="26" y="45"/>
                  </a:cubicBezTo>
                  <a:cubicBezTo>
                    <a:pt x="36" y="45"/>
                    <a:pt x="45" y="36"/>
                    <a:pt x="45" y="25"/>
                  </a:cubicBezTo>
                  <a:cubicBezTo>
                    <a:pt x="45" y="15"/>
                    <a:pt x="36" y="6"/>
                    <a:pt x="26" y="6"/>
                  </a:cubicBez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ïşḻíḍê"/>
            <p:cNvSpPr/>
            <p:nvPr/>
          </p:nvSpPr>
          <p:spPr bwMode="auto">
            <a:xfrm>
              <a:off x="5494338" y="1344613"/>
              <a:ext cx="71438" cy="71438"/>
            </a:xfrm>
            <a:custGeom>
              <a:avLst/>
              <a:gdLst>
                <a:gd name="T0" fmla="*/ 26 w 51"/>
                <a:gd name="T1" fmla="*/ 51 h 51"/>
                <a:gd name="T2" fmla="*/ 0 w 51"/>
                <a:gd name="T3" fmla="*/ 25 h 51"/>
                <a:gd name="T4" fmla="*/ 26 w 51"/>
                <a:gd name="T5" fmla="*/ 0 h 51"/>
                <a:gd name="T6" fmla="*/ 51 w 51"/>
                <a:gd name="T7" fmla="*/ 25 h 51"/>
                <a:gd name="T8" fmla="*/ 26 w 51"/>
                <a:gd name="T9" fmla="*/ 51 h 51"/>
                <a:gd name="T10" fmla="*/ 26 w 51"/>
                <a:gd name="T11" fmla="*/ 6 h 51"/>
                <a:gd name="T12" fmla="*/ 6 w 51"/>
                <a:gd name="T13" fmla="*/ 25 h 51"/>
                <a:gd name="T14" fmla="*/ 26 w 51"/>
                <a:gd name="T15" fmla="*/ 45 h 51"/>
                <a:gd name="T16" fmla="*/ 45 w 51"/>
                <a:gd name="T17" fmla="*/ 25 h 51"/>
                <a:gd name="T18" fmla="*/ 26 w 51"/>
                <a:gd name="T19" fmla="*/ 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1">
                  <a:moveTo>
                    <a:pt x="26" y="51"/>
                  </a:moveTo>
                  <a:cubicBezTo>
                    <a:pt x="12" y="51"/>
                    <a:pt x="0" y="40"/>
                    <a:pt x="0" y="25"/>
                  </a:cubicBezTo>
                  <a:cubicBezTo>
                    <a:pt x="0" y="11"/>
                    <a:pt x="12" y="0"/>
                    <a:pt x="26" y="0"/>
                  </a:cubicBezTo>
                  <a:cubicBezTo>
                    <a:pt x="40" y="0"/>
                    <a:pt x="51" y="11"/>
                    <a:pt x="51" y="25"/>
                  </a:cubicBezTo>
                  <a:cubicBezTo>
                    <a:pt x="51" y="40"/>
                    <a:pt x="40" y="51"/>
                    <a:pt x="26" y="51"/>
                  </a:cubicBezTo>
                  <a:close/>
                  <a:moveTo>
                    <a:pt x="26" y="6"/>
                  </a:moveTo>
                  <a:cubicBezTo>
                    <a:pt x="15" y="6"/>
                    <a:pt x="6" y="15"/>
                    <a:pt x="6" y="25"/>
                  </a:cubicBezTo>
                  <a:cubicBezTo>
                    <a:pt x="6" y="36"/>
                    <a:pt x="15" y="45"/>
                    <a:pt x="26" y="45"/>
                  </a:cubicBezTo>
                  <a:cubicBezTo>
                    <a:pt x="36" y="45"/>
                    <a:pt x="45" y="36"/>
                    <a:pt x="45" y="25"/>
                  </a:cubicBezTo>
                  <a:cubicBezTo>
                    <a:pt x="45" y="15"/>
                    <a:pt x="36" y="6"/>
                    <a:pt x="26" y="6"/>
                  </a:cubicBez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iṡḷíďe"/>
            <p:cNvSpPr/>
            <p:nvPr/>
          </p:nvSpPr>
          <p:spPr bwMode="auto">
            <a:xfrm>
              <a:off x="5602288" y="1344613"/>
              <a:ext cx="71438" cy="71438"/>
            </a:xfrm>
            <a:custGeom>
              <a:avLst/>
              <a:gdLst>
                <a:gd name="T0" fmla="*/ 26 w 51"/>
                <a:gd name="T1" fmla="*/ 51 h 51"/>
                <a:gd name="T2" fmla="*/ 0 w 51"/>
                <a:gd name="T3" fmla="*/ 25 h 51"/>
                <a:gd name="T4" fmla="*/ 26 w 51"/>
                <a:gd name="T5" fmla="*/ 0 h 51"/>
                <a:gd name="T6" fmla="*/ 51 w 51"/>
                <a:gd name="T7" fmla="*/ 25 h 51"/>
                <a:gd name="T8" fmla="*/ 26 w 51"/>
                <a:gd name="T9" fmla="*/ 51 h 51"/>
                <a:gd name="T10" fmla="*/ 26 w 51"/>
                <a:gd name="T11" fmla="*/ 6 h 51"/>
                <a:gd name="T12" fmla="*/ 6 w 51"/>
                <a:gd name="T13" fmla="*/ 25 h 51"/>
                <a:gd name="T14" fmla="*/ 26 w 51"/>
                <a:gd name="T15" fmla="*/ 45 h 51"/>
                <a:gd name="T16" fmla="*/ 45 w 51"/>
                <a:gd name="T17" fmla="*/ 25 h 51"/>
                <a:gd name="T18" fmla="*/ 26 w 51"/>
                <a:gd name="T19" fmla="*/ 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1">
                  <a:moveTo>
                    <a:pt x="26" y="51"/>
                  </a:moveTo>
                  <a:cubicBezTo>
                    <a:pt x="12" y="51"/>
                    <a:pt x="0" y="40"/>
                    <a:pt x="0" y="25"/>
                  </a:cubicBezTo>
                  <a:cubicBezTo>
                    <a:pt x="0" y="11"/>
                    <a:pt x="12" y="0"/>
                    <a:pt x="26" y="0"/>
                  </a:cubicBezTo>
                  <a:cubicBezTo>
                    <a:pt x="40" y="0"/>
                    <a:pt x="51" y="11"/>
                    <a:pt x="51" y="25"/>
                  </a:cubicBezTo>
                  <a:cubicBezTo>
                    <a:pt x="51" y="40"/>
                    <a:pt x="40" y="51"/>
                    <a:pt x="26" y="51"/>
                  </a:cubicBezTo>
                  <a:close/>
                  <a:moveTo>
                    <a:pt x="26" y="6"/>
                  </a:moveTo>
                  <a:cubicBezTo>
                    <a:pt x="15" y="6"/>
                    <a:pt x="6" y="15"/>
                    <a:pt x="6" y="25"/>
                  </a:cubicBezTo>
                  <a:cubicBezTo>
                    <a:pt x="6" y="36"/>
                    <a:pt x="15" y="45"/>
                    <a:pt x="26" y="45"/>
                  </a:cubicBezTo>
                  <a:cubicBezTo>
                    <a:pt x="36" y="45"/>
                    <a:pt x="45" y="36"/>
                    <a:pt x="45" y="25"/>
                  </a:cubicBezTo>
                  <a:cubicBezTo>
                    <a:pt x="45" y="15"/>
                    <a:pt x="36" y="6"/>
                    <a:pt x="26" y="6"/>
                  </a:cubicBez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ïṥḷïḍè"/>
            <p:cNvSpPr/>
            <p:nvPr/>
          </p:nvSpPr>
          <p:spPr bwMode="auto">
            <a:xfrm>
              <a:off x="6511925" y="1449388"/>
              <a:ext cx="9525" cy="2327275"/>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 name="ï$1ídé"/>
            <p:cNvSpPr/>
            <p:nvPr/>
          </p:nvSpPr>
          <p:spPr bwMode="auto">
            <a:xfrm>
              <a:off x="6942138" y="2593975"/>
              <a:ext cx="663575" cy="904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2" name="ís1ïḍé"/>
            <p:cNvSpPr/>
            <p:nvPr/>
          </p:nvSpPr>
          <p:spPr bwMode="auto">
            <a:xfrm>
              <a:off x="7985125" y="2593975"/>
              <a:ext cx="663575" cy="904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3" name="ïSḻîḑè"/>
            <p:cNvSpPr/>
            <p:nvPr/>
          </p:nvSpPr>
          <p:spPr bwMode="auto">
            <a:xfrm>
              <a:off x="6973888" y="2543175"/>
              <a:ext cx="673100" cy="100013"/>
            </a:xfrm>
            <a:custGeom>
              <a:avLst/>
              <a:gdLst>
                <a:gd name="T0" fmla="*/ 424 w 424"/>
                <a:gd name="T1" fmla="*/ 63 h 63"/>
                <a:gd name="T2" fmla="*/ 0 w 424"/>
                <a:gd name="T3" fmla="*/ 63 h 63"/>
                <a:gd name="T4" fmla="*/ 0 w 424"/>
                <a:gd name="T5" fmla="*/ 0 h 63"/>
                <a:gd name="T6" fmla="*/ 424 w 424"/>
                <a:gd name="T7" fmla="*/ 0 h 63"/>
                <a:gd name="T8" fmla="*/ 424 w 424"/>
                <a:gd name="T9" fmla="*/ 63 h 63"/>
                <a:gd name="T10" fmla="*/ 6 w 424"/>
                <a:gd name="T11" fmla="*/ 57 h 63"/>
                <a:gd name="T12" fmla="*/ 418 w 424"/>
                <a:gd name="T13" fmla="*/ 57 h 63"/>
                <a:gd name="T14" fmla="*/ 418 w 424"/>
                <a:gd name="T15" fmla="*/ 7 h 63"/>
                <a:gd name="T16" fmla="*/ 6 w 424"/>
                <a:gd name="T17" fmla="*/ 7 h 63"/>
                <a:gd name="T18" fmla="*/ 6 w 424"/>
                <a:gd name="T19" fmla="*/ 5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 h="63">
                  <a:moveTo>
                    <a:pt x="424" y="63"/>
                  </a:moveTo>
                  <a:lnTo>
                    <a:pt x="0" y="63"/>
                  </a:lnTo>
                  <a:lnTo>
                    <a:pt x="0" y="0"/>
                  </a:lnTo>
                  <a:lnTo>
                    <a:pt x="424" y="0"/>
                  </a:lnTo>
                  <a:lnTo>
                    <a:pt x="424" y="63"/>
                  </a:lnTo>
                  <a:close/>
                  <a:moveTo>
                    <a:pt x="6" y="57"/>
                  </a:moveTo>
                  <a:lnTo>
                    <a:pt x="418" y="57"/>
                  </a:lnTo>
                  <a:lnTo>
                    <a:pt x="418" y="7"/>
                  </a:lnTo>
                  <a:lnTo>
                    <a:pt x="6" y="7"/>
                  </a:lnTo>
                  <a:lnTo>
                    <a:pt x="6" y="57"/>
                  </a:ln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iṧľïḓé"/>
            <p:cNvSpPr/>
            <p:nvPr/>
          </p:nvSpPr>
          <p:spPr bwMode="auto">
            <a:xfrm>
              <a:off x="6942138" y="3292475"/>
              <a:ext cx="663575" cy="889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5" name="íSľiḋé"/>
            <p:cNvSpPr/>
            <p:nvPr/>
          </p:nvSpPr>
          <p:spPr bwMode="auto">
            <a:xfrm>
              <a:off x="6973888" y="3243263"/>
              <a:ext cx="673100" cy="98425"/>
            </a:xfrm>
            <a:custGeom>
              <a:avLst/>
              <a:gdLst>
                <a:gd name="T0" fmla="*/ 424 w 424"/>
                <a:gd name="T1" fmla="*/ 62 h 62"/>
                <a:gd name="T2" fmla="*/ 0 w 424"/>
                <a:gd name="T3" fmla="*/ 62 h 62"/>
                <a:gd name="T4" fmla="*/ 0 w 424"/>
                <a:gd name="T5" fmla="*/ 0 h 62"/>
                <a:gd name="T6" fmla="*/ 424 w 424"/>
                <a:gd name="T7" fmla="*/ 0 h 62"/>
                <a:gd name="T8" fmla="*/ 424 w 424"/>
                <a:gd name="T9" fmla="*/ 62 h 62"/>
                <a:gd name="T10" fmla="*/ 6 w 424"/>
                <a:gd name="T11" fmla="*/ 56 h 62"/>
                <a:gd name="T12" fmla="*/ 418 w 424"/>
                <a:gd name="T13" fmla="*/ 56 h 62"/>
                <a:gd name="T14" fmla="*/ 418 w 424"/>
                <a:gd name="T15" fmla="*/ 5 h 62"/>
                <a:gd name="T16" fmla="*/ 6 w 424"/>
                <a:gd name="T17" fmla="*/ 5 h 62"/>
                <a:gd name="T18" fmla="*/ 6 w 424"/>
                <a:gd name="T19" fmla="*/ 5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 h="62">
                  <a:moveTo>
                    <a:pt x="424" y="62"/>
                  </a:moveTo>
                  <a:lnTo>
                    <a:pt x="0" y="62"/>
                  </a:lnTo>
                  <a:lnTo>
                    <a:pt x="0" y="0"/>
                  </a:lnTo>
                  <a:lnTo>
                    <a:pt x="424" y="0"/>
                  </a:lnTo>
                  <a:lnTo>
                    <a:pt x="424" y="62"/>
                  </a:lnTo>
                  <a:close/>
                  <a:moveTo>
                    <a:pt x="6" y="56"/>
                  </a:moveTo>
                  <a:lnTo>
                    <a:pt x="418" y="56"/>
                  </a:lnTo>
                  <a:lnTo>
                    <a:pt x="418" y="5"/>
                  </a:lnTo>
                  <a:lnTo>
                    <a:pt x="6" y="5"/>
                  </a:lnTo>
                  <a:lnTo>
                    <a:pt x="6" y="56"/>
                  </a:ln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íšlïḓé"/>
            <p:cNvSpPr/>
            <p:nvPr/>
          </p:nvSpPr>
          <p:spPr bwMode="auto">
            <a:xfrm>
              <a:off x="6945313" y="2933700"/>
              <a:ext cx="1704975" cy="904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7" name="íṩḻidè"/>
            <p:cNvSpPr/>
            <p:nvPr/>
          </p:nvSpPr>
          <p:spPr bwMode="auto">
            <a:xfrm>
              <a:off x="6977063" y="2894013"/>
              <a:ext cx="1714500" cy="98425"/>
            </a:xfrm>
            <a:custGeom>
              <a:avLst/>
              <a:gdLst>
                <a:gd name="T0" fmla="*/ 1080 w 1080"/>
                <a:gd name="T1" fmla="*/ 62 h 62"/>
                <a:gd name="T2" fmla="*/ 0 w 1080"/>
                <a:gd name="T3" fmla="*/ 62 h 62"/>
                <a:gd name="T4" fmla="*/ 0 w 1080"/>
                <a:gd name="T5" fmla="*/ 0 h 62"/>
                <a:gd name="T6" fmla="*/ 1080 w 1080"/>
                <a:gd name="T7" fmla="*/ 0 h 62"/>
                <a:gd name="T8" fmla="*/ 1080 w 1080"/>
                <a:gd name="T9" fmla="*/ 62 h 62"/>
                <a:gd name="T10" fmla="*/ 5 w 1080"/>
                <a:gd name="T11" fmla="*/ 56 h 62"/>
                <a:gd name="T12" fmla="*/ 1074 w 1080"/>
                <a:gd name="T13" fmla="*/ 56 h 62"/>
                <a:gd name="T14" fmla="*/ 1074 w 1080"/>
                <a:gd name="T15" fmla="*/ 5 h 62"/>
                <a:gd name="T16" fmla="*/ 5 w 1080"/>
                <a:gd name="T17" fmla="*/ 5 h 62"/>
                <a:gd name="T18" fmla="*/ 5 w 1080"/>
                <a:gd name="T19" fmla="*/ 5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0" h="62">
                  <a:moveTo>
                    <a:pt x="1080" y="62"/>
                  </a:moveTo>
                  <a:lnTo>
                    <a:pt x="0" y="62"/>
                  </a:lnTo>
                  <a:lnTo>
                    <a:pt x="0" y="0"/>
                  </a:lnTo>
                  <a:lnTo>
                    <a:pt x="1080" y="0"/>
                  </a:lnTo>
                  <a:lnTo>
                    <a:pt x="1080" y="62"/>
                  </a:lnTo>
                  <a:close/>
                  <a:moveTo>
                    <a:pt x="5" y="56"/>
                  </a:moveTo>
                  <a:lnTo>
                    <a:pt x="1074" y="56"/>
                  </a:lnTo>
                  <a:lnTo>
                    <a:pt x="1074" y="5"/>
                  </a:lnTo>
                  <a:lnTo>
                    <a:pt x="5" y="5"/>
                  </a:lnTo>
                  <a:lnTo>
                    <a:pt x="5" y="56"/>
                  </a:ln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ïs1iḍê"/>
            <p:cNvSpPr/>
            <p:nvPr/>
          </p:nvSpPr>
          <p:spPr bwMode="auto">
            <a:xfrm>
              <a:off x="8016875" y="2543175"/>
              <a:ext cx="671513" cy="100013"/>
            </a:xfrm>
            <a:custGeom>
              <a:avLst/>
              <a:gdLst>
                <a:gd name="T0" fmla="*/ 423 w 423"/>
                <a:gd name="T1" fmla="*/ 63 h 63"/>
                <a:gd name="T2" fmla="*/ 0 w 423"/>
                <a:gd name="T3" fmla="*/ 63 h 63"/>
                <a:gd name="T4" fmla="*/ 0 w 423"/>
                <a:gd name="T5" fmla="*/ 0 h 63"/>
                <a:gd name="T6" fmla="*/ 423 w 423"/>
                <a:gd name="T7" fmla="*/ 0 h 63"/>
                <a:gd name="T8" fmla="*/ 423 w 423"/>
                <a:gd name="T9" fmla="*/ 63 h 63"/>
                <a:gd name="T10" fmla="*/ 5 w 423"/>
                <a:gd name="T11" fmla="*/ 57 h 63"/>
                <a:gd name="T12" fmla="*/ 417 w 423"/>
                <a:gd name="T13" fmla="*/ 57 h 63"/>
                <a:gd name="T14" fmla="*/ 417 w 423"/>
                <a:gd name="T15" fmla="*/ 7 h 63"/>
                <a:gd name="T16" fmla="*/ 5 w 423"/>
                <a:gd name="T17" fmla="*/ 7 h 63"/>
                <a:gd name="T18" fmla="*/ 5 w 423"/>
                <a:gd name="T19" fmla="*/ 5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63">
                  <a:moveTo>
                    <a:pt x="423" y="63"/>
                  </a:moveTo>
                  <a:lnTo>
                    <a:pt x="0" y="63"/>
                  </a:lnTo>
                  <a:lnTo>
                    <a:pt x="0" y="0"/>
                  </a:lnTo>
                  <a:lnTo>
                    <a:pt x="423" y="0"/>
                  </a:lnTo>
                  <a:lnTo>
                    <a:pt x="423" y="63"/>
                  </a:lnTo>
                  <a:close/>
                  <a:moveTo>
                    <a:pt x="5" y="57"/>
                  </a:moveTo>
                  <a:lnTo>
                    <a:pt x="417" y="57"/>
                  </a:lnTo>
                  <a:lnTo>
                    <a:pt x="417" y="7"/>
                  </a:lnTo>
                  <a:lnTo>
                    <a:pt x="5" y="7"/>
                  </a:lnTo>
                  <a:lnTo>
                    <a:pt x="5" y="57"/>
                  </a:ln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í$1íďé"/>
            <p:cNvSpPr/>
            <p:nvPr/>
          </p:nvSpPr>
          <p:spPr bwMode="auto">
            <a:xfrm>
              <a:off x="5561013" y="2170113"/>
              <a:ext cx="742950" cy="741363"/>
            </a:xfrm>
            <a:custGeom>
              <a:avLst/>
              <a:gdLst>
                <a:gd name="T0" fmla="*/ 264 w 528"/>
                <a:gd name="T1" fmla="*/ 528 h 528"/>
                <a:gd name="T2" fmla="*/ 0 w 528"/>
                <a:gd name="T3" fmla="*/ 264 h 528"/>
                <a:gd name="T4" fmla="*/ 264 w 528"/>
                <a:gd name="T5" fmla="*/ 0 h 528"/>
                <a:gd name="T6" fmla="*/ 528 w 528"/>
                <a:gd name="T7" fmla="*/ 264 h 528"/>
                <a:gd name="T8" fmla="*/ 264 w 528"/>
                <a:gd name="T9" fmla="*/ 528 h 528"/>
                <a:gd name="T10" fmla="*/ 264 w 528"/>
                <a:gd name="T11" fmla="*/ 8 h 528"/>
                <a:gd name="T12" fmla="*/ 8 w 528"/>
                <a:gd name="T13" fmla="*/ 264 h 528"/>
                <a:gd name="T14" fmla="*/ 264 w 528"/>
                <a:gd name="T15" fmla="*/ 520 h 528"/>
                <a:gd name="T16" fmla="*/ 520 w 528"/>
                <a:gd name="T17" fmla="*/ 264 h 528"/>
                <a:gd name="T18" fmla="*/ 264 w 528"/>
                <a:gd name="T19" fmla="*/ 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8" h="528">
                  <a:moveTo>
                    <a:pt x="264" y="528"/>
                  </a:moveTo>
                  <a:cubicBezTo>
                    <a:pt x="118" y="528"/>
                    <a:pt x="0" y="410"/>
                    <a:pt x="0" y="264"/>
                  </a:cubicBezTo>
                  <a:cubicBezTo>
                    <a:pt x="0" y="118"/>
                    <a:pt x="118" y="0"/>
                    <a:pt x="264" y="0"/>
                  </a:cubicBezTo>
                  <a:cubicBezTo>
                    <a:pt x="410" y="0"/>
                    <a:pt x="528" y="118"/>
                    <a:pt x="528" y="264"/>
                  </a:cubicBezTo>
                  <a:cubicBezTo>
                    <a:pt x="528" y="410"/>
                    <a:pt x="410" y="528"/>
                    <a:pt x="264" y="528"/>
                  </a:cubicBezTo>
                  <a:close/>
                  <a:moveTo>
                    <a:pt x="264" y="8"/>
                  </a:moveTo>
                  <a:cubicBezTo>
                    <a:pt x="123" y="8"/>
                    <a:pt x="8" y="123"/>
                    <a:pt x="8" y="264"/>
                  </a:cubicBezTo>
                  <a:cubicBezTo>
                    <a:pt x="8" y="405"/>
                    <a:pt x="123" y="520"/>
                    <a:pt x="264" y="520"/>
                  </a:cubicBezTo>
                  <a:cubicBezTo>
                    <a:pt x="406" y="520"/>
                    <a:pt x="520" y="405"/>
                    <a:pt x="520" y="264"/>
                  </a:cubicBezTo>
                  <a:cubicBezTo>
                    <a:pt x="520" y="123"/>
                    <a:pt x="406" y="8"/>
                    <a:pt x="264" y="8"/>
                  </a:cubicBez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ïṧľíḓe"/>
            <p:cNvSpPr/>
            <p:nvPr/>
          </p:nvSpPr>
          <p:spPr bwMode="auto">
            <a:xfrm>
              <a:off x="7275513" y="5489575"/>
              <a:ext cx="1592263" cy="11113"/>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spTree>
    <p:extLst>
      <p:ext uri="{BB962C8B-B14F-4D97-AF65-F5344CB8AC3E}">
        <p14:creationId xmlns:p14="http://schemas.microsoft.com/office/powerpoint/2010/main" val="33946127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mn-ea"/>
                <a:sym typeface="+mn-lt"/>
              </a:rPr>
              <a:t>Explain</a:t>
            </a:r>
            <a:r>
              <a:rPr lang="zh-CN" altLang="en-US" dirty="0">
                <a:cs typeface="+mn-ea"/>
                <a:sym typeface="+mn-lt"/>
              </a:rPr>
              <a:t>命令分析</a:t>
            </a:r>
            <a:r>
              <a:rPr lang="en-US" altLang="zh-CN" dirty="0">
                <a:cs typeface="+mn-ea"/>
                <a:sym typeface="+mn-lt"/>
              </a:rPr>
              <a:t>SQL</a:t>
            </a:r>
            <a:r>
              <a:rPr lang="zh-CN" altLang="en-US" dirty="0">
                <a:cs typeface="+mn-ea"/>
                <a:sym typeface="+mn-lt"/>
              </a:rPr>
              <a:t>语句</a:t>
            </a:r>
          </a:p>
        </p:txBody>
      </p:sp>
      <p:sp>
        <p:nvSpPr>
          <p:cNvPr id="3" name="内容占位符 2"/>
          <p:cNvSpPr>
            <a:spLocks noGrp="1"/>
          </p:cNvSpPr>
          <p:nvPr>
            <p:ph idx="1"/>
          </p:nvPr>
        </p:nvSpPr>
        <p:spPr/>
        <p:txBody>
          <a:bodyPr>
            <a:normAutofit/>
          </a:bodyPr>
          <a:lstStyle/>
          <a:p>
            <a:pPr marL="0" indent="0">
              <a:buNone/>
            </a:pPr>
            <a:r>
              <a:rPr lang="zh-CN" altLang="en-US" dirty="0" smtClean="0">
                <a:latin typeface="+mn-lt"/>
                <a:ea typeface="+mn-ea"/>
                <a:cs typeface="+mn-ea"/>
                <a:sym typeface="+mn-lt"/>
              </a:rPr>
              <a:t>              </a:t>
            </a:r>
            <a:endParaRPr lang="zh-CN" altLang="en-US" dirty="0">
              <a:latin typeface="+mn-lt"/>
              <a:ea typeface="+mn-ea"/>
              <a:cs typeface="+mn-ea"/>
              <a:sym typeface="+mn-lt"/>
            </a:endParaRPr>
          </a:p>
        </p:txBody>
      </p:sp>
      <p:pic>
        <p:nvPicPr>
          <p:cNvPr id="7" name="图片 6"/>
          <p:cNvPicPr>
            <a:picLocks noChangeAspect="1"/>
          </p:cNvPicPr>
          <p:nvPr/>
        </p:nvPicPr>
        <p:blipFill>
          <a:blip r:embed="rId3"/>
          <a:stretch>
            <a:fillRect/>
          </a:stretch>
        </p:blipFill>
        <p:spPr>
          <a:xfrm>
            <a:off x="764250" y="2674481"/>
            <a:ext cx="10590476" cy="1828571"/>
          </a:xfrm>
          <a:prstGeom prst="rect">
            <a:avLst/>
          </a:prstGeom>
        </p:spPr>
      </p:pic>
    </p:spTree>
    <p:extLst>
      <p:ext uri="{BB962C8B-B14F-4D97-AF65-F5344CB8AC3E}">
        <p14:creationId xmlns:p14="http://schemas.microsoft.com/office/powerpoint/2010/main" val="13949492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mn-ea"/>
                <a:sym typeface="+mn-lt"/>
              </a:rPr>
              <a:t>Explain</a:t>
            </a:r>
            <a:r>
              <a:rPr lang="zh-CN" altLang="en-US" dirty="0">
                <a:cs typeface="+mn-ea"/>
                <a:sym typeface="+mn-lt"/>
              </a:rPr>
              <a:t>命令分析</a:t>
            </a:r>
            <a:r>
              <a:rPr lang="en-US" altLang="zh-CN" dirty="0">
                <a:cs typeface="+mn-ea"/>
                <a:sym typeface="+mn-lt"/>
              </a:rPr>
              <a:t>SQL</a:t>
            </a:r>
            <a:r>
              <a:rPr lang="zh-CN" altLang="en-US" dirty="0">
                <a:cs typeface="+mn-ea"/>
                <a:sym typeface="+mn-lt"/>
              </a:rPr>
              <a:t>语句</a:t>
            </a:r>
          </a:p>
        </p:txBody>
      </p:sp>
      <p:sp>
        <p:nvSpPr>
          <p:cNvPr id="58" name="文本框 57"/>
          <p:cNvSpPr txBox="1"/>
          <p:nvPr/>
        </p:nvSpPr>
        <p:spPr>
          <a:xfrm>
            <a:off x="312794" y="1155700"/>
            <a:ext cx="11396606" cy="5447645"/>
          </a:xfrm>
          <a:prstGeom prst="rect">
            <a:avLst/>
          </a:prstGeom>
          <a:noFill/>
        </p:spPr>
        <p:txBody>
          <a:bodyPr wrap="square" rtlCol="0">
            <a:spAutoFit/>
          </a:bodyPr>
          <a:lstStyle/>
          <a:p>
            <a:r>
              <a:rPr lang="en-US" altLang="zh-CN" sz="2400" b="1" dirty="0" smtClean="0">
                <a:solidFill>
                  <a:srgbClr val="4965FF"/>
                </a:solidFill>
                <a:cs typeface="+mn-ea"/>
                <a:sym typeface="+mn-lt"/>
              </a:rPr>
              <a:t>Explain</a:t>
            </a:r>
            <a:r>
              <a:rPr lang="zh-CN" altLang="en-US" sz="2400" b="1" dirty="0" smtClean="0">
                <a:solidFill>
                  <a:srgbClr val="4965FF"/>
                </a:solidFill>
                <a:cs typeface="+mn-ea"/>
                <a:sym typeface="+mn-lt"/>
              </a:rPr>
              <a:t>字段详解</a:t>
            </a:r>
            <a:endParaRPr lang="en-US" altLang="zh-CN" sz="2400" b="1" dirty="0" smtClean="0">
              <a:solidFill>
                <a:srgbClr val="4965FF"/>
              </a:solidFill>
              <a:cs typeface="+mn-ea"/>
              <a:sym typeface="+mn-lt"/>
            </a:endParaRPr>
          </a:p>
          <a:p>
            <a:r>
              <a:rPr lang="en-US" altLang="zh-CN" b="1" dirty="0">
                <a:solidFill>
                  <a:srgbClr val="4965FF"/>
                </a:solidFill>
                <a:cs typeface="+mn-ea"/>
                <a:sym typeface="+mn-lt"/>
              </a:rPr>
              <a:t> </a:t>
            </a:r>
            <a:r>
              <a:rPr lang="en-US" altLang="zh-CN" b="1" dirty="0" smtClean="0">
                <a:solidFill>
                  <a:srgbClr val="4965FF"/>
                </a:solidFill>
                <a:cs typeface="+mn-ea"/>
                <a:sym typeface="+mn-lt"/>
              </a:rPr>
              <a:t>   1.id</a:t>
            </a:r>
          </a:p>
          <a:p>
            <a:r>
              <a:rPr lang="zh-CN" altLang="en-US" dirty="0" smtClean="0">
                <a:cs typeface="+mn-ea"/>
                <a:sym typeface="+mn-lt"/>
              </a:rPr>
              <a:t>       这</a:t>
            </a:r>
            <a:r>
              <a:rPr lang="zh-CN" altLang="en-US" dirty="0">
                <a:cs typeface="+mn-ea"/>
                <a:sym typeface="+mn-lt"/>
              </a:rPr>
              <a:t>是</a:t>
            </a:r>
            <a:r>
              <a:rPr lang="en-US" altLang="zh-CN" dirty="0">
                <a:cs typeface="+mn-ea"/>
                <a:sym typeface="+mn-lt"/>
              </a:rPr>
              <a:t>SELECT</a:t>
            </a:r>
            <a:r>
              <a:rPr lang="zh-CN" altLang="en-US" dirty="0">
                <a:cs typeface="+mn-ea"/>
                <a:sym typeface="+mn-lt"/>
              </a:rPr>
              <a:t>的查询序列号，表示查询中执行</a:t>
            </a:r>
            <a:r>
              <a:rPr lang="en-US" altLang="zh-CN" dirty="0">
                <a:cs typeface="+mn-ea"/>
                <a:sym typeface="+mn-lt"/>
              </a:rPr>
              <a:t>select</a:t>
            </a:r>
            <a:r>
              <a:rPr lang="zh-CN" altLang="en-US" dirty="0">
                <a:cs typeface="+mn-ea"/>
                <a:sym typeface="+mn-lt"/>
              </a:rPr>
              <a:t>子句或操作表的</a:t>
            </a:r>
            <a:r>
              <a:rPr lang="zh-CN" altLang="en-US" dirty="0" smtClean="0">
                <a:cs typeface="+mn-ea"/>
                <a:sym typeface="+mn-lt"/>
              </a:rPr>
              <a:t>顺序。</a:t>
            </a:r>
            <a:endParaRPr lang="en-US" altLang="zh-CN" dirty="0" smtClean="0">
              <a:cs typeface="+mn-ea"/>
              <a:sym typeface="+mn-lt"/>
            </a:endParaRPr>
          </a:p>
          <a:p>
            <a:r>
              <a:rPr lang="en-US" altLang="zh-CN" b="1" dirty="0">
                <a:solidFill>
                  <a:srgbClr val="4965FF"/>
                </a:solidFill>
                <a:cs typeface="+mn-ea"/>
                <a:sym typeface="+mn-lt"/>
              </a:rPr>
              <a:t> </a:t>
            </a:r>
            <a:r>
              <a:rPr lang="en-US" altLang="zh-CN" b="1" dirty="0" smtClean="0">
                <a:solidFill>
                  <a:srgbClr val="4965FF"/>
                </a:solidFill>
                <a:cs typeface="+mn-ea"/>
                <a:sym typeface="+mn-lt"/>
              </a:rPr>
              <a:t>     </a:t>
            </a:r>
            <a:r>
              <a:rPr lang="en-US" altLang="zh-CN" dirty="0" smtClean="0">
                <a:cs typeface="+mn-ea"/>
                <a:sym typeface="+mn-lt"/>
              </a:rPr>
              <a:t>id</a:t>
            </a:r>
            <a:r>
              <a:rPr lang="zh-CN" altLang="en-US" dirty="0" smtClean="0">
                <a:cs typeface="+mn-ea"/>
                <a:sym typeface="+mn-lt"/>
              </a:rPr>
              <a:t>有三种情况：</a:t>
            </a:r>
            <a:endParaRPr lang="en-US" altLang="zh-CN" dirty="0" smtClean="0">
              <a:cs typeface="+mn-ea"/>
              <a:sym typeface="+mn-lt"/>
            </a:endParaRPr>
          </a:p>
          <a:p>
            <a:r>
              <a:rPr lang="zh-CN" altLang="en-US" dirty="0" smtClean="0">
                <a:solidFill>
                  <a:schemeClr val="dk1"/>
                </a:solidFill>
                <a:cs typeface="+mn-ea"/>
                <a:sym typeface="+mn-lt"/>
              </a:rPr>
              <a:t>            第一</a:t>
            </a:r>
            <a:r>
              <a:rPr lang="zh-CN" altLang="en-US" dirty="0">
                <a:solidFill>
                  <a:schemeClr val="dk1"/>
                </a:solidFill>
                <a:cs typeface="+mn-ea"/>
                <a:sym typeface="+mn-lt"/>
              </a:rPr>
              <a:t>种：</a:t>
            </a:r>
            <a:r>
              <a:rPr lang="en-US" altLang="zh-CN" dirty="0">
                <a:solidFill>
                  <a:schemeClr val="dk1"/>
                </a:solidFill>
                <a:cs typeface="+mn-ea"/>
                <a:sym typeface="+mn-lt"/>
              </a:rPr>
              <a:t>id</a:t>
            </a:r>
            <a:r>
              <a:rPr lang="zh-CN" altLang="en-US" dirty="0">
                <a:solidFill>
                  <a:schemeClr val="dk1"/>
                </a:solidFill>
                <a:cs typeface="+mn-ea"/>
                <a:sym typeface="+mn-lt"/>
              </a:rPr>
              <a:t>全部相同，</a:t>
            </a:r>
            <a:r>
              <a:rPr lang="en-US" altLang="zh-CN" dirty="0" err="1">
                <a:solidFill>
                  <a:schemeClr val="dk1"/>
                </a:solidFill>
                <a:cs typeface="+mn-ea"/>
                <a:sym typeface="+mn-lt"/>
              </a:rPr>
              <a:t>sql</a:t>
            </a:r>
            <a:r>
              <a:rPr lang="zh-CN" altLang="en-US" dirty="0">
                <a:solidFill>
                  <a:schemeClr val="dk1"/>
                </a:solidFill>
                <a:cs typeface="+mn-ea"/>
                <a:sym typeface="+mn-lt"/>
              </a:rPr>
              <a:t>的执行顺序是由上至下；</a:t>
            </a:r>
            <a:r>
              <a:rPr lang="zh-CN" altLang="en-US" dirty="0">
                <a:cs typeface="+mn-ea"/>
                <a:sym typeface="+mn-lt"/>
              </a:rPr>
              <a:t/>
            </a:r>
            <a:br>
              <a:rPr lang="zh-CN" altLang="en-US" dirty="0">
                <a:cs typeface="+mn-ea"/>
                <a:sym typeface="+mn-lt"/>
              </a:rPr>
            </a:br>
            <a:r>
              <a:rPr lang="zh-CN" altLang="en-US" dirty="0" smtClean="0">
                <a:cs typeface="+mn-ea"/>
                <a:sym typeface="+mn-lt"/>
              </a:rPr>
              <a:t>            </a:t>
            </a:r>
            <a:r>
              <a:rPr lang="zh-CN" altLang="en-US" dirty="0" smtClean="0">
                <a:solidFill>
                  <a:schemeClr val="dk1"/>
                </a:solidFill>
                <a:cs typeface="+mn-ea"/>
                <a:sym typeface="+mn-lt"/>
              </a:rPr>
              <a:t>第二</a:t>
            </a:r>
            <a:r>
              <a:rPr lang="zh-CN" altLang="en-US" dirty="0">
                <a:solidFill>
                  <a:schemeClr val="dk1"/>
                </a:solidFill>
                <a:cs typeface="+mn-ea"/>
                <a:sym typeface="+mn-lt"/>
              </a:rPr>
              <a:t>种：</a:t>
            </a:r>
            <a:r>
              <a:rPr lang="en-US" altLang="zh-CN" dirty="0">
                <a:solidFill>
                  <a:schemeClr val="dk1"/>
                </a:solidFill>
                <a:cs typeface="+mn-ea"/>
                <a:sym typeface="+mn-lt"/>
              </a:rPr>
              <a:t>id</a:t>
            </a:r>
            <a:r>
              <a:rPr lang="zh-CN" altLang="en-US" dirty="0">
                <a:solidFill>
                  <a:schemeClr val="dk1"/>
                </a:solidFill>
                <a:cs typeface="+mn-ea"/>
                <a:sym typeface="+mn-lt"/>
              </a:rPr>
              <a:t>全部不同，</a:t>
            </a:r>
            <a:r>
              <a:rPr lang="en-US" altLang="zh-CN" dirty="0" err="1">
                <a:solidFill>
                  <a:schemeClr val="dk1"/>
                </a:solidFill>
                <a:cs typeface="+mn-ea"/>
                <a:sym typeface="+mn-lt"/>
              </a:rPr>
              <a:t>sql</a:t>
            </a:r>
            <a:r>
              <a:rPr lang="zh-CN" altLang="en-US" dirty="0">
                <a:solidFill>
                  <a:schemeClr val="dk1"/>
                </a:solidFill>
                <a:cs typeface="+mn-ea"/>
                <a:sym typeface="+mn-lt"/>
              </a:rPr>
              <a:t>的执行顺序是根据</a:t>
            </a:r>
            <a:r>
              <a:rPr lang="en-US" altLang="zh-CN" dirty="0">
                <a:solidFill>
                  <a:schemeClr val="dk1"/>
                </a:solidFill>
                <a:cs typeface="+mn-ea"/>
                <a:sym typeface="+mn-lt"/>
              </a:rPr>
              <a:t>id</a:t>
            </a:r>
            <a:r>
              <a:rPr lang="zh-CN" altLang="en-US" dirty="0">
                <a:solidFill>
                  <a:schemeClr val="dk1"/>
                </a:solidFill>
                <a:cs typeface="+mn-ea"/>
                <a:sym typeface="+mn-lt"/>
              </a:rPr>
              <a:t>大的优先执行；</a:t>
            </a:r>
            <a:r>
              <a:rPr lang="zh-CN" altLang="en-US" dirty="0">
                <a:cs typeface="+mn-ea"/>
                <a:sym typeface="+mn-lt"/>
              </a:rPr>
              <a:t/>
            </a:r>
            <a:br>
              <a:rPr lang="zh-CN" altLang="en-US" dirty="0">
                <a:cs typeface="+mn-ea"/>
                <a:sym typeface="+mn-lt"/>
              </a:rPr>
            </a:br>
            <a:r>
              <a:rPr lang="zh-CN" altLang="en-US" dirty="0" smtClean="0">
                <a:cs typeface="+mn-ea"/>
                <a:sym typeface="+mn-lt"/>
              </a:rPr>
              <a:t>            </a:t>
            </a:r>
            <a:r>
              <a:rPr lang="zh-CN" altLang="en-US" dirty="0" smtClean="0">
                <a:solidFill>
                  <a:schemeClr val="dk1"/>
                </a:solidFill>
                <a:cs typeface="+mn-ea"/>
                <a:sym typeface="+mn-lt"/>
              </a:rPr>
              <a:t>第三</a:t>
            </a:r>
            <a:r>
              <a:rPr lang="zh-CN" altLang="en-US" dirty="0">
                <a:solidFill>
                  <a:schemeClr val="dk1"/>
                </a:solidFill>
                <a:cs typeface="+mn-ea"/>
                <a:sym typeface="+mn-lt"/>
              </a:rPr>
              <a:t>种：</a:t>
            </a:r>
            <a:r>
              <a:rPr lang="en-US" altLang="zh-CN" dirty="0">
                <a:solidFill>
                  <a:schemeClr val="dk1"/>
                </a:solidFill>
                <a:cs typeface="+mn-ea"/>
                <a:sym typeface="+mn-lt"/>
              </a:rPr>
              <a:t>id</a:t>
            </a:r>
            <a:r>
              <a:rPr lang="zh-CN" altLang="en-US" dirty="0">
                <a:solidFill>
                  <a:schemeClr val="dk1"/>
                </a:solidFill>
                <a:cs typeface="+mn-ea"/>
                <a:sym typeface="+mn-lt"/>
              </a:rPr>
              <a:t>既存在相同，又存在不同的。先根据</a:t>
            </a:r>
            <a:r>
              <a:rPr lang="en-US" altLang="zh-CN" dirty="0">
                <a:solidFill>
                  <a:schemeClr val="dk1"/>
                </a:solidFill>
                <a:cs typeface="+mn-ea"/>
                <a:sym typeface="+mn-lt"/>
              </a:rPr>
              <a:t>id</a:t>
            </a:r>
            <a:r>
              <a:rPr lang="zh-CN" altLang="en-US" dirty="0">
                <a:solidFill>
                  <a:schemeClr val="dk1"/>
                </a:solidFill>
                <a:cs typeface="+mn-ea"/>
                <a:sym typeface="+mn-lt"/>
              </a:rPr>
              <a:t>大的优先执行，再根据相同</a:t>
            </a:r>
            <a:r>
              <a:rPr lang="en-US" altLang="zh-CN" dirty="0">
                <a:solidFill>
                  <a:schemeClr val="dk1"/>
                </a:solidFill>
                <a:cs typeface="+mn-ea"/>
                <a:sym typeface="+mn-lt"/>
              </a:rPr>
              <a:t>id</a:t>
            </a:r>
            <a:r>
              <a:rPr lang="zh-CN" altLang="en-US" dirty="0">
                <a:solidFill>
                  <a:schemeClr val="dk1"/>
                </a:solidFill>
                <a:cs typeface="+mn-ea"/>
                <a:sym typeface="+mn-lt"/>
              </a:rPr>
              <a:t>从上至下的执行</a:t>
            </a:r>
            <a:r>
              <a:rPr lang="zh-CN" altLang="en-US" dirty="0" smtClean="0">
                <a:solidFill>
                  <a:schemeClr val="dk1"/>
                </a:solidFill>
                <a:cs typeface="+mn-ea"/>
                <a:sym typeface="+mn-lt"/>
              </a:rPr>
              <a:t>。</a:t>
            </a:r>
            <a:endParaRPr lang="en-US" altLang="zh-CN" dirty="0" smtClean="0">
              <a:solidFill>
                <a:schemeClr val="dk1"/>
              </a:solidFill>
              <a:cs typeface="+mn-ea"/>
              <a:sym typeface="+mn-lt"/>
            </a:endParaRPr>
          </a:p>
          <a:p>
            <a:endParaRPr lang="en-US" altLang="zh-CN" dirty="0">
              <a:solidFill>
                <a:schemeClr val="dk1"/>
              </a:solidFill>
              <a:cs typeface="+mn-ea"/>
              <a:sym typeface="+mn-lt"/>
            </a:endParaRPr>
          </a:p>
          <a:p>
            <a:endParaRPr lang="en-US" altLang="zh-CN" dirty="0" smtClean="0">
              <a:solidFill>
                <a:schemeClr val="dk1"/>
              </a:solidFill>
              <a:cs typeface="+mn-ea"/>
              <a:sym typeface="+mn-lt"/>
            </a:endParaRPr>
          </a:p>
          <a:p>
            <a:r>
              <a:rPr lang="en-US" altLang="zh-CN" dirty="0">
                <a:solidFill>
                  <a:schemeClr val="dk1"/>
                </a:solidFill>
                <a:cs typeface="+mn-ea"/>
                <a:sym typeface="+mn-lt"/>
              </a:rPr>
              <a:t> </a:t>
            </a:r>
            <a:r>
              <a:rPr lang="en-US" altLang="zh-CN" dirty="0" smtClean="0">
                <a:solidFill>
                  <a:schemeClr val="dk1"/>
                </a:solidFill>
                <a:cs typeface="+mn-ea"/>
                <a:sym typeface="+mn-lt"/>
              </a:rPr>
              <a:t>    </a:t>
            </a:r>
            <a:r>
              <a:rPr lang="en-US" altLang="zh-CN" b="1" dirty="0">
                <a:solidFill>
                  <a:srgbClr val="4965FF"/>
                </a:solidFill>
                <a:cs typeface="+mn-ea"/>
                <a:sym typeface="+mn-lt"/>
              </a:rPr>
              <a:t>2. </a:t>
            </a:r>
            <a:r>
              <a:rPr lang="en-US" altLang="zh-CN" b="1" dirty="0" err="1" smtClean="0">
                <a:solidFill>
                  <a:srgbClr val="4965FF"/>
                </a:solidFill>
                <a:cs typeface="+mn-ea"/>
                <a:sym typeface="+mn-lt"/>
              </a:rPr>
              <a:t>select_type</a:t>
            </a:r>
            <a:endParaRPr lang="en-US" altLang="zh-CN" b="1" dirty="0" smtClean="0">
              <a:solidFill>
                <a:srgbClr val="4965FF"/>
              </a:solidFill>
              <a:cs typeface="+mn-ea"/>
              <a:sym typeface="+mn-lt"/>
            </a:endParaRPr>
          </a:p>
          <a:p>
            <a:r>
              <a:rPr lang="zh-CN" altLang="en-US" dirty="0" smtClean="0">
                <a:cs typeface="+mn-ea"/>
                <a:sym typeface="+mn-lt"/>
              </a:rPr>
              <a:t>         查询</a:t>
            </a:r>
            <a:r>
              <a:rPr lang="zh-CN" altLang="en-US" dirty="0">
                <a:cs typeface="+mn-ea"/>
                <a:sym typeface="+mn-lt"/>
              </a:rPr>
              <a:t>中每个</a:t>
            </a:r>
            <a:r>
              <a:rPr lang="en-US" altLang="zh-CN" dirty="0">
                <a:cs typeface="+mn-ea"/>
                <a:sym typeface="+mn-lt"/>
              </a:rPr>
              <a:t>select</a:t>
            </a:r>
            <a:r>
              <a:rPr lang="zh-CN" altLang="en-US" dirty="0">
                <a:cs typeface="+mn-ea"/>
                <a:sym typeface="+mn-lt"/>
              </a:rPr>
              <a:t>的查询</a:t>
            </a:r>
            <a:r>
              <a:rPr lang="zh-CN" altLang="en-US" dirty="0" smtClean="0">
                <a:cs typeface="+mn-ea"/>
                <a:sym typeface="+mn-lt"/>
              </a:rPr>
              <a:t>类型。可能的值以及代表的含义：</a:t>
            </a:r>
            <a:endParaRPr lang="en-US" altLang="zh-CN" b="1" dirty="0" smtClean="0">
              <a:solidFill>
                <a:srgbClr val="4965FF"/>
              </a:solidFill>
              <a:cs typeface="+mn-ea"/>
              <a:sym typeface="+mn-lt"/>
            </a:endParaRPr>
          </a:p>
          <a:p>
            <a:r>
              <a:rPr lang="en-US" altLang="zh-CN" b="1" dirty="0">
                <a:solidFill>
                  <a:srgbClr val="4965FF"/>
                </a:solidFill>
                <a:cs typeface="+mn-ea"/>
                <a:sym typeface="+mn-lt"/>
              </a:rPr>
              <a:t>      </a:t>
            </a:r>
            <a:r>
              <a:rPr lang="en-US" altLang="zh-CN" b="1" dirty="0" smtClean="0">
                <a:solidFill>
                  <a:srgbClr val="4965FF"/>
                </a:solidFill>
                <a:cs typeface="+mn-ea"/>
                <a:sym typeface="+mn-lt"/>
              </a:rPr>
              <a:t>   </a:t>
            </a:r>
            <a:r>
              <a:rPr lang="en-US" altLang="zh-CN" b="1" dirty="0" smtClean="0">
                <a:cs typeface="+mn-ea"/>
                <a:sym typeface="+mn-lt"/>
              </a:rPr>
              <a:t>simple</a:t>
            </a:r>
            <a:r>
              <a:rPr lang="zh-CN" altLang="en-US" dirty="0">
                <a:cs typeface="+mn-ea"/>
                <a:sym typeface="+mn-lt"/>
              </a:rPr>
              <a:t>：简单的</a:t>
            </a:r>
            <a:r>
              <a:rPr lang="en-US" altLang="zh-CN" dirty="0">
                <a:cs typeface="+mn-ea"/>
                <a:sym typeface="+mn-lt"/>
              </a:rPr>
              <a:t>select </a:t>
            </a:r>
            <a:r>
              <a:rPr lang="zh-CN" altLang="en-US" dirty="0">
                <a:cs typeface="+mn-ea"/>
                <a:sym typeface="+mn-lt"/>
              </a:rPr>
              <a:t>查询，查询中不包含子查询或者</a:t>
            </a:r>
            <a:r>
              <a:rPr lang="en-US" altLang="zh-CN" dirty="0">
                <a:cs typeface="+mn-ea"/>
                <a:sym typeface="+mn-lt"/>
              </a:rPr>
              <a:t>union</a:t>
            </a:r>
          </a:p>
          <a:p>
            <a:r>
              <a:rPr lang="en-US" altLang="zh-CN" dirty="0" smtClean="0">
                <a:cs typeface="+mn-ea"/>
                <a:sym typeface="+mn-lt"/>
              </a:rPr>
              <a:t>         </a:t>
            </a:r>
            <a:r>
              <a:rPr lang="en-US" altLang="zh-CN" b="1" dirty="0" smtClean="0">
                <a:cs typeface="+mn-ea"/>
                <a:sym typeface="+mn-lt"/>
              </a:rPr>
              <a:t>primary</a:t>
            </a:r>
            <a:r>
              <a:rPr lang="zh-CN" altLang="en-US" dirty="0">
                <a:cs typeface="+mn-ea"/>
                <a:sym typeface="+mn-lt"/>
              </a:rPr>
              <a:t>：查询中若包含任何复杂的子查询，最外层查询则被标记为</a:t>
            </a:r>
            <a:r>
              <a:rPr lang="en-US" altLang="zh-CN" dirty="0">
                <a:cs typeface="+mn-ea"/>
                <a:sym typeface="+mn-lt"/>
              </a:rPr>
              <a:t>primary</a:t>
            </a:r>
          </a:p>
          <a:p>
            <a:r>
              <a:rPr lang="en-US" altLang="zh-CN" dirty="0" smtClean="0">
                <a:cs typeface="+mn-ea"/>
                <a:sym typeface="+mn-lt"/>
              </a:rPr>
              <a:t>         </a:t>
            </a:r>
            <a:r>
              <a:rPr lang="en-US" altLang="zh-CN" b="1" dirty="0" err="1" smtClean="0">
                <a:cs typeface="+mn-ea"/>
                <a:sym typeface="+mn-lt"/>
              </a:rPr>
              <a:t>subquery</a:t>
            </a:r>
            <a:r>
              <a:rPr lang="zh-CN" altLang="en-US" dirty="0">
                <a:cs typeface="+mn-ea"/>
                <a:sym typeface="+mn-lt"/>
              </a:rPr>
              <a:t>：在</a:t>
            </a:r>
            <a:r>
              <a:rPr lang="en-US" altLang="zh-CN" dirty="0">
                <a:cs typeface="+mn-ea"/>
                <a:sym typeface="+mn-lt"/>
              </a:rPr>
              <a:t>select</a:t>
            </a:r>
            <a:r>
              <a:rPr lang="zh-CN" altLang="en-US" dirty="0">
                <a:cs typeface="+mn-ea"/>
                <a:sym typeface="+mn-lt"/>
              </a:rPr>
              <a:t>或</a:t>
            </a:r>
            <a:r>
              <a:rPr lang="en-US" altLang="zh-CN" dirty="0">
                <a:cs typeface="+mn-ea"/>
                <a:sym typeface="+mn-lt"/>
              </a:rPr>
              <a:t>where </a:t>
            </a:r>
            <a:r>
              <a:rPr lang="zh-CN" altLang="en-US" dirty="0">
                <a:cs typeface="+mn-ea"/>
                <a:sym typeface="+mn-lt"/>
              </a:rPr>
              <a:t>列表中包含了子查询</a:t>
            </a:r>
          </a:p>
          <a:p>
            <a:r>
              <a:rPr lang="en-US" altLang="zh-CN" dirty="0" smtClean="0">
                <a:cs typeface="+mn-ea"/>
                <a:sym typeface="+mn-lt"/>
              </a:rPr>
              <a:t>         </a:t>
            </a:r>
            <a:r>
              <a:rPr lang="en-US" altLang="zh-CN" b="1" dirty="0" smtClean="0">
                <a:cs typeface="+mn-ea"/>
                <a:sym typeface="+mn-lt"/>
              </a:rPr>
              <a:t>derived</a:t>
            </a:r>
            <a:r>
              <a:rPr lang="zh-CN" altLang="en-US" dirty="0">
                <a:cs typeface="+mn-ea"/>
                <a:sym typeface="+mn-lt"/>
              </a:rPr>
              <a:t>：在</a:t>
            </a:r>
            <a:r>
              <a:rPr lang="en-US" altLang="zh-CN" dirty="0">
                <a:cs typeface="+mn-ea"/>
                <a:sym typeface="+mn-lt"/>
              </a:rPr>
              <a:t>from</a:t>
            </a:r>
            <a:r>
              <a:rPr lang="zh-CN" altLang="en-US" dirty="0">
                <a:cs typeface="+mn-ea"/>
                <a:sym typeface="+mn-lt"/>
              </a:rPr>
              <a:t>列表中包含的子查询被标记为</a:t>
            </a:r>
            <a:r>
              <a:rPr lang="en-US" altLang="zh-CN" dirty="0">
                <a:cs typeface="+mn-ea"/>
                <a:sym typeface="+mn-lt"/>
              </a:rPr>
              <a:t>derived</a:t>
            </a:r>
            <a:r>
              <a:rPr lang="zh-CN" altLang="en-US" dirty="0">
                <a:cs typeface="+mn-ea"/>
                <a:sym typeface="+mn-lt"/>
              </a:rPr>
              <a:t>（衍生）</a:t>
            </a:r>
            <a:r>
              <a:rPr lang="en-US" altLang="zh-CN" dirty="0">
                <a:cs typeface="+mn-ea"/>
                <a:sym typeface="+mn-lt"/>
              </a:rPr>
              <a:t>MySQL</a:t>
            </a:r>
            <a:r>
              <a:rPr lang="zh-CN" altLang="en-US" dirty="0">
                <a:cs typeface="+mn-ea"/>
                <a:sym typeface="+mn-lt"/>
              </a:rPr>
              <a:t>会递归执行这些子查询，把结果放在</a:t>
            </a:r>
            <a:r>
              <a:rPr lang="zh-CN" altLang="en-US" dirty="0" smtClean="0">
                <a:cs typeface="+mn-ea"/>
                <a:sym typeface="+mn-lt"/>
              </a:rPr>
              <a:t>临时</a:t>
            </a:r>
            <a:r>
              <a:rPr lang="zh-CN" altLang="en-US" dirty="0">
                <a:cs typeface="+mn-ea"/>
                <a:sym typeface="+mn-lt"/>
              </a:rPr>
              <a:t>表里。</a:t>
            </a:r>
          </a:p>
          <a:p>
            <a:r>
              <a:rPr lang="en-US" altLang="zh-CN" dirty="0" smtClean="0">
                <a:cs typeface="+mn-ea"/>
                <a:sym typeface="+mn-lt"/>
              </a:rPr>
              <a:t>          </a:t>
            </a:r>
            <a:r>
              <a:rPr lang="en-US" altLang="zh-CN" b="1" dirty="0" smtClean="0">
                <a:cs typeface="+mn-ea"/>
                <a:sym typeface="+mn-lt"/>
              </a:rPr>
              <a:t>union</a:t>
            </a:r>
            <a:r>
              <a:rPr lang="zh-CN" altLang="en-US" dirty="0">
                <a:cs typeface="+mn-ea"/>
                <a:sym typeface="+mn-lt"/>
              </a:rPr>
              <a:t>：若第二个</a:t>
            </a:r>
            <a:r>
              <a:rPr lang="en-US" altLang="zh-CN" dirty="0">
                <a:cs typeface="+mn-ea"/>
                <a:sym typeface="+mn-lt"/>
              </a:rPr>
              <a:t>select</a:t>
            </a:r>
            <a:r>
              <a:rPr lang="zh-CN" altLang="en-US" dirty="0">
                <a:cs typeface="+mn-ea"/>
                <a:sym typeface="+mn-lt"/>
              </a:rPr>
              <a:t>出现在</a:t>
            </a:r>
            <a:r>
              <a:rPr lang="en-US" altLang="zh-CN" dirty="0">
                <a:cs typeface="+mn-ea"/>
                <a:sym typeface="+mn-lt"/>
              </a:rPr>
              <a:t>union</a:t>
            </a:r>
            <a:r>
              <a:rPr lang="zh-CN" altLang="en-US" dirty="0">
                <a:cs typeface="+mn-ea"/>
                <a:sym typeface="+mn-lt"/>
              </a:rPr>
              <a:t>之后，则被标记为</a:t>
            </a:r>
            <a:r>
              <a:rPr lang="en-US" altLang="zh-CN" dirty="0">
                <a:cs typeface="+mn-ea"/>
                <a:sym typeface="+mn-lt"/>
              </a:rPr>
              <a:t>union</a:t>
            </a:r>
            <a:r>
              <a:rPr lang="zh-CN" altLang="en-US" dirty="0">
                <a:cs typeface="+mn-ea"/>
                <a:sym typeface="+mn-lt"/>
              </a:rPr>
              <a:t>，若</a:t>
            </a:r>
            <a:r>
              <a:rPr lang="en-US" altLang="zh-CN" dirty="0">
                <a:cs typeface="+mn-ea"/>
                <a:sym typeface="+mn-lt"/>
              </a:rPr>
              <a:t>union</a:t>
            </a:r>
            <a:r>
              <a:rPr lang="zh-CN" altLang="en-US" dirty="0">
                <a:cs typeface="+mn-ea"/>
                <a:sym typeface="+mn-lt"/>
              </a:rPr>
              <a:t>包含在</a:t>
            </a:r>
            <a:r>
              <a:rPr lang="en-US" altLang="zh-CN" dirty="0">
                <a:cs typeface="+mn-ea"/>
                <a:sym typeface="+mn-lt"/>
              </a:rPr>
              <a:t>from</a:t>
            </a:r>
            <a:r>
              <a:rPr lang="zh-CN" altLang="en-US" dirty="0">
                <a:cs typeface="+mn-ea"/>
                <a:sym typeface="+mn-lt"/>
              </a:rPr>
              <a:t>子句的子查询中，外层</a:t>
            </a:r>
            <a:r>
              <a:rPr lang="en-US" altLang="zh-CN" dirty="0">
                <a:cs typeface="+mn-ea"/>
                <a:sym typeface="+mn-lt"/>
              </a:rPr>
              <a:t>select</a:t>
            </a:r>
            <a:r>
              <a:rPr lang="zh-CN" altLang="en-US" dirty="0">
                <a:cs typeface="+mn-ea"/>
                <a:sym typeface="+mn-lt"/>
              </a:rPr>
              <a:t>将被标记为：</a:t>
            </a:r>
            <a:r>
              <a:rPr lang="en-US" altLang="zh-CN" dirty="0">
                <a:cs typeface="+mn-ea"/>
                <a:sym typeface="+mn-lt"/>
              </a:rPr>
              <a:t>derived</a:t>
            </a:r>
          </a:p>
          <a:p>
            <a:r>
              <a:rPr lang="en-US" altLang="zh-CN" dirty="0" smtClean="0">
                <a:cs typeface="+mn-ea"/>
                <a:sym typeface="+mn-lt"/>
              </a:rPr>
              <a:t>          </a:t>
            </a:r>
            <a:r>
              <a:rPr lang="en-US" altLang="zh-CN" b="1" dirty="0" smtClean="0">
                <a:cs typeface="+mn-ea"/>
                <a:sym typeface="+mn-lt"/>
              </a:rPr>
              <a:t>union </a:t>
            </a:r>
            <a:r>
              <a:rPr lang="en-US" altLang="zh-CN" b="1" dirty="0">
                <a:cs typeface="+mn-ea"/>
                <a:sym typeface="+mn-lt"/>
              </a:rPr>
              <a:t>result</a:t>
            </a:r>
            <a:r>
              <a:rPr lang="zh-CN" altLang="en-US" dirty="0">
                <a:cs typeface="+mn-ea"/>
                <a:sym typeface="+mn-lt"/>
              </a:rPr>
              <a:t>：从</a:t>
            </a:r>
            <a:r>
              <a:rPr lang="en-US" altLang="zh-CN" dirty="0">
                <a:cs typeface="+mn-ea"/>
                <a:sym typeface="+mn-lt"/>
              </a:rPr>
              <a:t>union</a:t>
            </a:r>
            <a:r>
              <a:rPr lang="zh-CN" altLang="en-US" dirty="0">
                <a:cs typeface="+mn-ea"/>
                <a:sym typeface="+mn-lt"/>
              </a:rPr>
              <a:t>表获取结果的</a:t>
            </a:r>
            <a:r>
              <a:rPr lang="en-US" altLang="zh-CN" dirty="0" smtClean="0">
                <a:cs typeface="+mn-ea"/>
                <a:sym typeface="+mn-lt"/>
              </a:rPr>
              <a:t>select    </a:t>
            </a:r>
            <a:endParaRPr lang="en-US" altLang="zh-CN" dirty="0">
              <a:cs typeface="+mn-ea"/>
              <a:sym typeface="+mn-lt"/>
            </a:endParaRPr>
          </a:p>
        </p:txBody>
      </p:sp>
    </p:spTree>
    <p:extLst>
      <p:ext uri="{BB962C8B-B14F-4D97-AF65-F5344CB8AC3E}">
        <p14:creationId xmlns:p14="http://schemas.microsoft.com/office/powerpoint/2010/main" val="15837201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mn-ea"/>
                <a:sym typeface="+mn-lt"/>
              </a:rPr>
              <a:t>Explain</a:t>
            </a:r>
            <a:r>
              <a:rPr lang="zh-CN" altLang="en-US" dirty="0">
                <a:cs typeface="+mn-ea"/>
                <a:sym typeface="+mn-lt"/>
              </a:rPr>
              <a:t>命令分析</a:t>
            </a:r>
            <a:r>
              <a:rPr lang="en-US" altLang="zh-CN" dirty="0">
                <a:cs typeface="+mn-ea"/>
                <a:sym typeface="+mn-lt"/>
              </a:rPr>
              <a:t>SQL</a:t>
            </a:r>
            <a:r>
              <a:rPr lang="zh-CN" altLang="en-US" dirty="0">
                <a:cs typeface="+mn-ea"/>
                <a:sym typeface="+mn-lt"/>
              </a:rPr>
              <a:t>语句</a:t>
            </a:r>
          </a:p>
        </p:txBody>
      </p:sp>
      <p:sp>
        <p:nvSpPr>
          <p:cNvPr id="58" name="文本框 57"/>
          <p:cNvSpPr txBox="1"/>
          <p:nvPr/>
        </p:nvSpPr>
        <p:spPr>
          <a:xfrm>
            <a:off x="312794" y="1155700"/>
            <a:ext cx="11396606" cy="5170646"/>
          </a:xfrm>
          <a:prstGeom prst="rect">
            <a:avLst/>
          </a:prstGeom>
          <a:noFill/>
        </p:spPr>
        <p:txBody>
          <a:bodyPr wrap="square" rtlCol="0">
            <a:spAutoFit/>
          </a:bodyPr>
          <a:lstStyle/>
          <a:p>
            <a:r>
              <a:rPr lang="en-US" altLang="zh-CN" sz="2400" b="1" dirty="0" smtClean="0">
                <a:solidFill>
                  <a:srgbClr val="4965FF"/>
                </a:solidFill>
                <a:cs typeface="+mn-ea"/>
                <a:sym typeface="+mn-lt"/>
              </a:rPr>
              <a:t>Explain</a:t>
            </a:r>
            <a:r>
              <a:rPr lang="zh-CN" altLang="en-US" sz="2400" b="1" dirty="0" smtClean="0">
                <a:solidFill>
                  <a:srgbClr val="4965FF"/>
                </a:solidFill>
                <a:cs typeface="+mn-ea"/>
                <a:sym typeface="+mn-lt"/>
              </a:rPr>
              <a:t>字段详解</a:t>
            </a:r>
            <a:endParaRPr lang="en-US" altLang="zh-CN" sz="2400" b="1" dirty="0" smtClean="0">
              <a:solidFill>
                <a:srgbClr val="4965FF"/>
              </a:solidFill>
              <a:cs typeface="+mn-ea"/>
              <a:sym typeface="+mn-lt"/>
            </a:endParaRPr>
          </a:p>
          <a:p>
            <a:r>
              <a:rPr lang="en-US" altLang="zh-CN" b="1" dirty="0">
                <a:solidFill>
                  <a:srgbClr val="4965FF"/>
                </a:solidFill>
                <a:cs typeface="+mn-ea"/>
                <a:sym typeface="+mn-lt"/>
              </a:rPr>
              <a:t> </a:t>
            </a:r>
            <a:r>
              <a:rPr lang="en-US" altLang="zh-CN" b="1" dirty="0" smtClean="0">
                <a:solidFill>
                  <a:srgbClr val="4965FF"/>
                </a:solidFill>
                <a:cs typeface="+mn-ea"/>
                <a:sym typeface="+mn-lt"/>
              </a:rPr>
              <a:t>   3.table</a:t>
            </a:r>
          </a:p>
          <a:p>
            <a:r>
              <a:rPr lang="zh-CN" altLang="en-US" dirty="0" smtClean="0">
                <a:cs typeface="+mn-ea"/>
                <a:sym typeface="+mn-lt"/>
              </a:rPr>
              <a:t>      显示</a:t>
            </a:r>
            <a:r>
              <a:rPr lang="zh-CN" altLang="en-US" dirty="0">
                <a:cs typeface="+mn-ea"/>
                <a:sym typeface="+mn-lt"/>
              </a:rPr>
              <a:t>数据来自于哪个表，有时不是真实的表的名字（虚拟表），虚拟表最后一位是数字，代表</a:t>
            </a:r>
            <a:r>
              <a:rPr lang="en-US" altLang="zh-CN" dirty="0">
                <a:cs typeface="+mn-ea"/>
                <a:sym typeface="+mn-lt"/>
              </a:rPr>
              <a:t>id</a:t>
            </a:r>
            <a:r>
              <a:rPr lang="zh-CN" altLang="en-US" dirty="0">
                <a:cs typeface="+mn-ea"/>
                <a:sym typeface="+mn-lt"/>
              </a:rPr>
              <a:t>为多少的查询。</a:t>
            </a:r>
            <a:endParaRPr lang="en-US" altLang="zh-CN" dirty="0">
              <a:solidFill>
                <a:schemeClr val="dk1"/>
              </a:solidFill>
              <a:cs typeface="+mn-ea"/>
              <a:sym typeface="+mn-lt"/>
            </a:endParaRPr>
          </a:p>
          <a:p>
            <a:endParaRPr lang="en-US" altLang="zh-CN" dirty="0" smtClean="0">
              <a:solidFill>
                <a:schemeClr val="dk1"/>
              </a:solidFill>
              <a:cs typeface="+mn-ea"/>
              <a:sym typeface="+mn-lt"/>
            </a:endParaRPr>
          </a:p>
          <a:p>
            <a:r>
              <a:rPr lang="en-US" altLang="zh-CN" dirty="0">
                <a:solidFill>
                  <a:schemeClr val="dk1"/>
                </a:solidFill>
                <a:cs typeface="+mn-ea"/>
                <a:sym typeface="+mn-lt"/>
              </a:rPr>
              <a:t> </a:t>
            </a:r>
            <a:r>
              <a:rPr lang="en-US" altLang="zh-CN" dirty="0" smtClean="0">
                <a:solidFill>
                  <a:schemeClr val="dk1"/>
                </a:solidFill>
                <a:cs typeface="+mn-ea"/>
                <a:sym typeface="+mn-lt"/>
              </a:rPr>
              <a:t>   </a:t>
            </a:r>
            <a:r>
              <a:rPr lang="en-US" altLang="zh-CN" b="1" dirty="0">
                <a:solidFill>
                  <a:srgbClr val="4965FF"/>
                </a:solidFill>
                <a:cs typeface="+mn-ea"/>
                <a:sym typeface="+mn-lt"/>
              </a:rPr>
              <a:t>4</a:t>
            </a:r>
            <a:r>
              <a:rPr lang="en-US" altLang="zh-CN" b="1" dirty="0" smtClean="0">
                <a:solidFill>
                  <a:srgbClr val="4965FF"/>
                </a:solidFill>
                <a:cs typeface="+mn-ea"/>
                <a:sym typeface="+mn-lt"/>
              </a:rPr>
              <a:t>. type</a:t>
            </a:r>
          </a:p>
          <a:p>
            <a:r>
              <a:rPr lang="zh-CN" altLang="en-US" dirty="0" smtClean="0">
                <a:cs typeface="+mn-ea"/>
                <a:sym typeface="+mn-lt"/>
              </a:rPr>
              <a:t>        这个</a:t>
            </a:r>
            <a:r>
              <a:rPr lang="zh-CN" altLang="en-US" dirty="0">
                <a:cs typeface="+mn-ea"/>
                <a:sym typeface="+mn-lt"/>
              </a:rPr>
              <a:t>字段值较多，</a:t>
            </a:r>
            <a:r>
              <a:rPr lang="zh-CN" altLang="en-US" dirty="0" smtClean="0">
                <a:cs typeface="+mn-ea"/>
                <a:sym typeface="+mn-lt"/>
              </a:rPr>
              <a:t>这里只</a:t>
            </a:r>
            <a:r>
              <a:rPr lang="zh-CN" altLang="en-US" dirty="0">
                <a:cs typeface="+mn-ea"/>
                <a:sym typeface="+mn-lt"/>
              </a:rPr>
              <a:t>重点</a:t>
            </a:r>
            <a:r>
              <a:rPr lang="zh-CN" altLang="en-US" dirty="0" smtClean="0">
                <a:cs typeface="+mn-ea"/>
                <a:sym typeface="+mn-lt"/>
              </a:rPr>
              <a:t>关注开发</a:t>
            </a:r>
            <a:r>
              <a:rPr lang="zh-CN" altLang="en-US" dirty="0">
                <a:cs typeface="+mn-ea"/>
                <a:sym typeface="+mn-lt"/>
              </a:rPr>
              <a:t>中经常用到的几个字段</a:t>
            </a:r>
            <a:r>
              <a:rPr lang="en-US" altLang="zh-CN" dirty="0">
                <a:cs typeface="+mn-ea"/>
                <a:sym typeface="+mn-lt"/>
              </a:rPr>
              <a:t>:</a:t>
            </a:r>
            <a:r>
              <a:rPr lang="en-US" altLang="zh-CN" dirty="0" err="1">
                <a:cs typeface="+mn-ea"/>
                <a:sym typeface="+mn-lt"/>
              </a:rPr>
              <a:t>system,const,eq_ref,ref,range,index,all</a:t>
            </a:r>
            <a:r>
              <a:rPr lang="en-US" altLang="zh-CN" dirty="0">
                <a:cs typeface="+mn-ea"/>
                <a:sym typeface="+mn-lt"/>
              </a:rPr>
              <a:t>;</a:t>
            </a:r>
            <a:br>
              <a:rPr lang="en-US" altLang="zh-CN" dirty="0">
                <a:cs typeface="+mn-ea"/>
                <a:sym typeface="+mn-lt"/>
              </a:rPr>
            </a:br>
            <a:r>
              <a:rPr lang="en-US" altLang="zh-CN" dirty="0" smtClean="0">
                <a:cs typeface="+mn-ea"/>
                <a:sym typeface="+mn-lt"/>
              </a:rPr>
              <a:t>        </a:t>
            </a:r>
            <a:r>
              <a:rPr lang="zh-CN" altLang="en-US" dirty="0" smtClean="0">
                <a:cs typeface="+mn-ea"/>
                <a:sym typeface="+mn-lt"/>
              </a:rPr>
              <a:t>性能</a:t>
            </a:r>
            <a:r>
              <a:rPr lang="zh-CN" altLang="en-US" dirty="0">
                <a:cs typeface="+mn-ea"/>
                <a:sym typeface="+mn-lt"/>
              </a:rPr>
              <a:t>由好到差依次为</a:t>
            </a:r>
            <a:r>
              <a:rPr lang="zh-CN" altLang="en-US" dirty="0" smtClean="0">
                <a:cs typeface="+mn-ea"/>
                <a:sym typeface="+mn-lt"/>
              </a:rPr>
              <a:t>：</a:t>
            </a:r>
            <a:r>
              <a:rPr lang="en-US" altLang="zh-CN" b="1" dirty="0" smtClean="0">
                <a:solidFill>
                  <a:schemeClr val="accent2"/>
                </a:solidFill>
                <a:cs typeface="+mn-ea"/>
                <a:sym typeface="+mn-lt"/>
              </a:rPr>
              <a:t>system&gt;</a:t>
            </a:r>
            <a:r>
              <a:rPr lang="en-US" altLang="zh-CN" b="1" dirty="0" err="1" smtClean="0">
                <a:solidFill>
                  <a:schemeClr val="accent2"/>
                </a:solidFill>
                <a:cs typeface="+mn-ea"/>
                <a:sym typeface="+mn-lt"/>
              </a:rPr>
              <a:t>const</a:t>
            </a:r>
            <a:r>
              <a:rPr lang="en-US" altLang="zh-CN" b="1" dirty="0" smtClean="0">
                <a:solidFill>
                  <a:schemeClr val="accent2"/>
                </a:solidFill>
                <a:cs typeface="+mn-ea"/>
                <a:sym typeface="+mn-lt"/>
              </a:rPr>
              <a:t>&gt;</a:t>
            </a:r>
            <a:r>
              <a:rPr lang="en-US" altLang="zh-CN" b="1" dirty="0" err="1" smtClean="0">
                <a:solidFill>
                  <a:schemeClr val="accent2"/>
                </a:solidFill>
                <a:cs typeface="+mn-ea"/>
                <a:sym typeface="+mn-lt"/>
              </a:rPr>
              <a:t>eq_ref</a:t>
            </a:r>
            <a:r>
              <a:rPr lang="en-US" altLang="zh-CN" b="1" dirty="0" smtClean="0">
                <a:solidFill>
                  <a:schemeClr val="accent2"/>
                </a:solidFill>
                <a:cs typeface="+mn-ea"/>
                <a:sym typeface="+mn-lt"/>
              </a:rPr>
              <a:t>&gt;ref&gt;range&gt;index&gt;all</a:t>
            </a:r>
          </a:p>
          <a:p>
            <a:r>
              <a:rPr lang="en-US" altLang="zh-CN" dirty="0">
                <a:cs typeface="+mn-ea"/>
                <a:sym typeface="+mn-lt"/>
              </a:rPr>
              <a:t>         </a:t>
            </a:r>
            <a:r>
              <a:rPr lang="en-US" altLang="zh-CN" dirty="0" smtClean="0">
                <a:cs typeface="+mn-ea"/>
                <a:sym typeface="+mn-lt"/>
              </a:rPr>
              <a:t>   </a:t>
            </a:r>
            <a:r>
              <a:rPr lang="en-US" altLang="zh-CN" b="1" dirty="0" smtClean="0">
                <a:cs typeface="+mn-ea"/>
                <a:sym typeface="+mn-lt"/>
              </a:rPr>
              <a:t>1.system</a:t>
            </a:r>
            <a:r>
              <a:rPr lang="zh-CN" altLang="en-US" dirty="0">
                <a:cs typeface="+mn-ea"/>
                <a:sym typeface="+mn-lt"/>
              </a:rPr>
              <a:t>：</a:t>
            </a:r>
            <a:r>
              <a:rPr lang="zh-CN" altLang="en-US" dirty="0">
                <a:solidFill>
                  <a:schemeClr val="accent2"/>
                </a:solidFill>
                <a:cs typeface="+mn-ea"/>
                <a:sym typeface="+mn-lt"/>
              </a:rPr>
              <a:t>表只有一行记录</a:t>
            </a:r>
            <a:r>
              <a:rPr lang="zh-CN" altLang="en-US" dirty="0">
                <a:cs typeface="+mn-ea"/>
                <a:sym typeface="+mn-lt"/>
              </a:rPr>
              <a:t>，这个是</a:t>
            </a:r>
            <a:r>
              <a:rPr lang="en-US" altLang="zh-CN" dirty="0" err="1">
                <a:cs typeface="+mn-ea"/>
                <a:sym typeface="+mn-lt"/>
              </a:rPr>
              <a:t>const</a:t>
            </a:r>
            <a:r>
              <a:rPr lang="zh-CN" altLang="en-US" dirty="0">
                <a:cs typeface="+mn-ea"/>
                <a:sym typeface="+mn-lt"/>
              </a:rPr>
              <a:t>的特例，一般不会出现，可以</a:t>
            </a:r>
            <a:r>
              <a:rPr lang="zh-CN" altLang="en-US" dirty="0" smtClean="0">
                <a:cs typeface="+mn-ea"/>
                <a:sym typeface="+mn-lt"/>
              </a:rPr>
              <a:t>忽略。</a:t>
            </a:r>
            <a:endParaRPr lang="zh-CN" altLang="en-US" dirty="0">
              <a:cs typeface="+mn-ea"/>
              <a:sym typeface="+mn-lt"/>
            </a:endParaRPr>
          </a:p>
          <a:p>
            <a:r>
              <a:rPr lang="en-US" altLang="zh-CN" dirty="0" smtClean="0">
                <a:cs typeface="+mn-ea"/>
                <a:sym typeface="+mn-lt"/>
              </a:rPr>
              <a:t>            </a:t>
            </a:r>
            <a:r>
              <a:rPr lang="en-US" altLang="zh-CN" b="1" dirty="0" smtClean="0">
                <a:cs typeface="+mn-ea"/>
                <a:sym typeface="+mn-lt"/>
              </a:rPr>
              <a:t>2</a:t>
            </a:r>
            <a:r>
              <a:rPr lang="en-US" altLang="zh-CN" b="1" dirty="0">
                <a:cs typeface="+mn-ea"/>
                <a:sym typeface="+mn-lt"/>
              </a:rPr>
              <a:t>.</a:t>
            </a:r>
            <a:r>
              <a:rPr lang="en-US" altLang="zh-CN" b="1" dirty="0" smtClean="0">
                <a:cs typeface="+mn-ea"/>
                <a:sym typeface="+mn-lt"/>
              </a:rPr>
              <a:t>const</a:t>
            </a:r>
            <a:r>
              <a:rPr lang="zh-CN" altLang="en-US" dirty="0">
                <a:cs typeface="+mn-ea"/>
                <a:sym typeface="+mn-lt"/>
              </a:rPr>
              <a:t>：</a:t>
            </a:r>
            <a:r>
              <a:rPr lang="zh-CN" altLang="en-US" dirty="0">
                <a:solidFill>
                  <a:schemeClr val="accent2"/>
                </a:solidFill>
                <a:cs typeface="+mn-ea"/>
                <a:sym typeface="+mn-lt"/>
              </a:rPr>
              <a:t>表示通过索引一次就找到了</a:t>
            </a:r>
            <a:r>
              <a:rPr lang="zh-CN" altLang="en-US" dirty="0">
                <a:cs typeface="+mn-ea"/>
                <a:sym typeface="+mn-lt"/>
              </a:rPr>
              <a:t>，</a:t>
            </a:r>
            <a:r>
              <a:rPr lang="en-US" altLang="zh-CN" dirty="0" err="1">
                <a:cs typeface="+mn-ea"/>
                <a:sym typeface="+mn-lt"/>
              </a:rPr>
              <a:t>const</a:t>
            </a:r>
            <a:r>
              <a:rPr lang="zh-CN" altLang="en-US" dirty="0">
                <a:cs typeface="+mn-ea"/>
                <a:sym typeface="+mn-lt"/>
              </a:rPr>
              <a:t>用于比较</a:t>
            </a:r>
            <a:r>
              <a:rPr lang="en-US" altLang="zh-CN" dirty="0">
                <a:cs typeface="+mn-ea"/>
                <a:sym typeface="+mn-lt"/>
              </a:rPr>
              <a:t>primary key</a:t>
            </a:r>
            <a:r>
              <a:rPr lang="zh-CN" altLang="en-US" dirty="0">
                <a:cs typeface="+mn-ea"/>
                <a:sym typeface="+mn-lt"/>
              </a:rPr>
              <a:t>或者</a:t>
            </a:r>
            <a:r>
              <a:rPr lang="en-US" altLang="zh-CN" dirty="0">
                <a:cs typeface="+mn-ea"/>
                <a:sym typeface="+mn-lt"/>
              </a:rPr>
              <a:t>unique</a:t>
            </a:r>
            <a:r>
              <a:rPr lang="zh-CN" altLang="en-US" dirty="0">
                <a:cs typeface="+mn-ea"/>
                <a:sym typeface="+mn-lt"/>
              </a:rPr>
              <a:t>索引。因为只匹配一行数据，所以很快</a:t>
            </a:r>
            <a:r>
              <a:rPr lang="zh-CN" altLang="en-US" dirty="0" smtClean="0">
                <a:cs typeface="+mn-ea"/>
                <a:sym typeface="+mn-lt"/>
              </a:rPr>
              <a:t>。</a:t>
            </a:r>
            <a:endParaRPr lang="en-US" altLang="zh-CN" dirty="0" smtClean="0">
              <a:cs typeface="+mn-ea"/>
              <a:sym typeface="+mn-lt"/>
            </a:endParaRPr>
          </a:p>
          <a:p>
            <a:r>
              <a:rPr lang="en-US" altLang="zh-CN" dirty="0">
                <a:cs typeface="+mn-ea"/>
                <a:sym typeface="+mn-lt"/>
              </a:rPr>
              <a:t> </a:t>
            </a:r>
            <a:r>
              <a:rPr lang="en-US" altLang="zh-CN" dirty="0" smtClean="0">
                <a:cs typeface="+mn-ea"/>
                <a:sym typeface="+mn-lt"/>
              </a:rPr>
              <a:t>           3.</a:t>
            </a:r>
            <a:r>
              <a:rPr lang="zh-CN" altLang="en-US" dirty="0">
                <a:cs typeface="+mn-ea"/>
                <a:sym typeface="+mn-lt"/>
              </a:rPr>
              <a:t> </a:t>
            </a:r>
            <a:r>
              <a:rPr lang="en-US" altLang="zh-CN" b="1" dirty="0" err="1">
                <a:cs typeface="+mn-ea"/>
                <a:sym typeface="+mn-lt"/>
              </a:rPr>
              <a:t>eq_ref</a:t>
            </a:r>
            <a:r>
              <a:rPr lang="zh-CN" altLang="en-US" dirty="0">
                <a:cs typeface="+mn-ea"/>
                <a:sym typeface="+mn-lt"/>
              </a:rPr>
              <a:t>：</a:t>
            </a:r>
            <a:r>
              <a:rPr lang="zh-CN" altLang="en-US" dirty="0" smtClean="0">
                <a:cs typeface="+mn-ea"/>
                <a:sym typeface="+mn-lt"/>
              </a:rPr>
              <a:t>唯一索引</a:t>
            </a:r>
            <a:r>
              <a:rPr lang="zh-CN" altLang="en-US" dirty="0">
                <a:cs typeface="+mn-ea"/>
                <a:sym typeface="+mn-lt"/>
              </a:rPr>
              <a:t>扫描，表中只有一条记录与之匹配。</a:t>
            </a:r>
            <a:r>
              <a:rPr lang="zh-CN" altLang="en-US" dirty="0">
                <a:solidFill>
                  <a:schemeClr val="accent2"/>
                </a:solidFill>
                <a:cs typeface="+mn-ea"/>
                <a:sym typeface="+mn-lt"/>
              </a:rPr>
              <a:t>一般是两表关联，关联条件中的字段是主键或唯一索引</a:t>
            </a:r>
            <a:r>
              <a:rPr lang="zh-CN" altLang="en-US" dirty="0" smtClean="0">
                <a:solidFill>
                  <a:schemeClr val="accent2"/>
                </a:solidFill>
                <a:cs typeface="+mn-ea"/>
                <a:sym typeface="+mn-lt"/>
              </a:rPr>
              <a:t>。</a:t>
            </a:r>
            <a:endParaRPr lang="en-US" altLang="zh-CN" dirty="0" smtClean="0">
              <a:solidFill>
                <a:schemeClr val="accent2"/>
              </a:solidFill>
              <a:cs typeface="+mn-ea"/>
              <a:sym typeface="+mn-lt"/>
            </a:endParaRPr>
          </a:p>
          <a:p>
            <a:r>
              <a:rPr lang="en-US" altLang="zh-CN" dirty="0">
                <a:cs typeface="+mn-ea"/>
                <a:sym typeface="+mn-lt"/>
              </a:rPr>
              <a:t> </a:t>
            </a:r>
            <a:r>
              <a:rPr lang="en-US" altLang="zh-CN" dirty="0" smtClean="0">
                <a:cs typeface="+mn-ea"/>
                <a:sym typeface="+mn-lt"/>
              </a:rPr>
              <a:t>           4.</a:t>
            </a:r>
            <a:r>
              <a:rPr lang="en-US" altLang="zh-CN" dirty="0">
                <a:cs typeface="+mn-ea"/>
                <a:sym typeface="+mn-lt"/>
              </a:rPr>
              <a:t> </a:t>
            </a:r>
            <a:r>
              <a:rPr lang="en-US" altLang="zh-CN" b="1" dirty="0">
                <a:cs typeface="+mn-ea"/>
                <a:sym typeface="+mn-lt"/>
              </a:rPr>
              <a:t>ref</a:t>
            </a:r>
            <a:r>
              <a:rPr lang="zh-CN" altLang="en-US" dirty="0">
                <a:cs typeface="+mn-ea"/>
                <a:sym typeface="+mn-lt"/>
              </a:rPr>
              <a:t>：</a:t>
            </a:r>
            <a:r>
              <a:rPr lang="zh-CN" altLang="en-US" dirty="0" smtClean="0">
                <a:cs typeface="+mn-ea"/>
                <a:sym typeface="+mn-lt"/>
              </a:rPr>
              <a:t>非唯一索引</a:t>
            </a:r>
            <a:r>
              <a:rPr lang="zh-CN" altLang="en-US" dirty="0">
                <a:cs typeface="+mn-ea"/>
                <a:sym typeface="+mn-lt"/>
              </a:rPr>
              <a:t>扫描，</a:t>
            </a:r>
            <a:r>
              <a:rPr lang="zh-CN" altLang="en-US" dirty="0">
                <a:solidFill>
                  <a:schemeClr val="accent2"/>
                </a:solidFill>
                <a:cs typeface="+mn-ea"/>
                <a:sym typeface="+mn-lt"/>
              </a:rPr>
              <a:t>返回匹配某个单独值的所有</a:t>
            </a:r>
            <a:r>
              <a:rPr lang="zh-CN" altLang="en-US" dirty="0" smtClean="0">
                <a:solidFill>
                  <a:schemeClr val="accent2"/>
                </a:solidFill>
                <a:cs typeface="+mn-ea"/>
                <a:sym typeface="+mn-lt"/>
              </a:rPr>
              <a:t>行</a:t>
            </a:r>
            <a:endParaRPr lang="en-US" altLang="zh-CN" dirty="0" smtClean="0">
              <a:solidFill>
                <a:schemeClr val="accent2"/>
              </a:solidFill>
              <a:cs typeface="+mn-ea"/>
              <a:sym typeface="+mn-lt"/>
            </a:endParaRPr>
          </a:p>
          <a:p>
            <a:r>
              <a:rPr lang="en-US" altLang="zh-CN" dirty="0">
                <a:cs typeface="+mn-ea"/>
                <a:sym typeface="+mn-lt"/>
              </a:rPr>
              <a:t> </a:t>
            </a:r>
            <a:r>
              <a:rPr lang="en-US" altLang="zh-CN" dirty="0" smtClean="0">
                <a:cs typeface="+mn-ea"/>
                <a:sym typeface="+mn-lt"/>
              </a:rPr>
              <a:t>           5.</a:t>
            </a:r>
            <a:r>
              <a:rPr lang="zh-CN" altLang="en-US" dirty="0">
                <a:cs typeface="+mn-ea"/>
                <a:sym typeface="+mn-lt"/>
              </a:rPr>
              <a:t> </a:t>
            </a:r>
            <a:r>
              <a:rPr lang="en-US" altLang="zh-CN" b="1" dirty="0">
                <a:cs typeface="+mn-ea"/>
                <a:sym typeface="+mn-lt"/>
              </a:rPr>
              <a:t>range</a:t>
            </a:r>
            <a:r>
              <a:rPr lang="zh-CN" altLang="en-US" dirty="0">
                <a:cs typeface="+mn-ea"/>
                <a:sym typeface="+mn-lt"/>
              </a:rPr>
              <a:t>：</a:t>
            </a:r>
            <a:r>
              <a:rPr lang="zh-CN" altLang="en-US" dirty="0">
                <a:solidFill>
                  <a:schemeClr val="accent2"/>
                </a:solidFill>
                <a:cs typeface="+mn-ea"/>
                <a:sym typeface="+mn-lt"/>
              </a:rPr>
              <a:t>检索给定范围的行</a:t>
            </a:r>
            <a:r>
              <a:rPr lang="zh-CN" altLang="en-US" dirty="0">
                <a:cs typeface="+mn-ea"/>
                <a:sym typeface="+mn-lt"/>
              </a:rPr>
              <a:t>，一般条件查询中出现了</a:t>
            </a:r>
            <a:r>
              <a:rPr lang="en-US" altLang="zh-CN" dirty="0">
                <a:cs typeface="+mn-ea"/>
                <a:sym typeface="+mn-lt"/>
              </a:rPr>
              <a:t>&gt;</a:t>
            </a:r>
            <a:r>
              <a:rPr lang="zh-CN" altLang="en-US" dirty="0">
                <a:cs typeface="+mn-ea"/>
                <a:sym typeface="+mn-lt"/>
              </a:rPr>
              <a:t>、</a:t>
            </a:r>
            <a:r>
              <a:rPr lang="en-US" altLang="zh-CN" dirty="0">
                <a:cs typeface="+mn-ea"/>
                <a:sym typeface="+mn-lt"/>
              </a:rPr>
              <a:t>&lt;</a:t>
            </a:r>
            <a:r>
              <a:rPr lang="zh-CN" altLang="en-US" dirty="0">
                <a:cs typeface="+mn-ea"/>
                <a:sym typeface="+mn-lt"/>
              </a:rPr>
              <a:t>、</a:t>
            </a:r>
            <a:r>
              <a:rPr lang="en-US" altLang="zh-CN" dirty="0">
                <a:cs typeface="+mn-ea"/>
                <a:sym typeface="+mn-lt"/>
              </a:rPr>
              <a:t>in</a:t>
            </a:r>
            <a:r>
              <a:rPr lang="zh-CN" altLang="en-US" dirty="0">
                <a:cs typeface="+mn-ea"/>
                <a:sym typeface="+mn-lt"/>
              </a:rPr>
              <a:t>、</a:t>
            </a:r>
            <a:r>
              <a:rPr lang="en-US" altLang="zh-CN" dirty="0">
                <a:cs typeface="+mn-ea"/>
                <a:sym typeface="+mn-lt"/>
              </a:rPr>
              <a:t>between</a:t>
            </a:r>
            <a:r>
              <a:rPr lang="zh-CN" altLang="en-US" dirty="0">
                <a:cs typeface="+mn-ea"/>
                <a:sym typeface="+mn-lt"/>
              </a:rPr>
              <a:t>等</a:t>
            </a:r>
            <a:r>
              <a:rPr lang="zh-CN" altLang="en-US" dirty="0" smtClean="0">
                <a:cs typeface="+mn-ea"/>
                <a:sym typeface="+mn-lt"/>
              </a:rPr>
              <a:t>查询</a:t>
            </a:r>
            <a:endParaRPr lang="en-US" altLang="zh-CN" dirty="0" smtClean="0">
              <a:cs typeface="+mn-ea"/>
              <a:sym typeface="+mn-lt"/>
            </a:endParaRPr>
          </a:p>
          <a:p>
            <a:r>
              <a:rPr lang="en-US" altLang="zh-CN" dirty="0">
                <a:cs typeface="+mn-ea"/>
                <a:sym typeface="+mn-lt"/>
              </a:rPr>
              <a:t> </a:t>
            </a:r>
            <a:r>
              <a:rPr lang="en-US" altLang="zh-CN" dirty="0" smtClean="0">
                <a:cs typeface="+mn-ea"/>
                <a:sym typeface="+mn-lt"/>
              </a:rPr>
              <a:t>           6.</a:t>
            </a:r>
            <a:r>
              <a:rPr lang="zh-CN" altLang="en-US" dirty="0">
                <a:cs typeface="+mn-ea"/>
                <a:sym typeface="+mn-lt"/>
              </a:rPr>
              <a:t> </a:t>
            </a:r>
            <a:r>
              <a:rPr lang="en-US" altLang="zh-CN" b="1" dirty="0">
                <a:cs typeface="+mn-ea"/>
                <a:sym typeface="+mn-lt"/>
              </a:rPr>
              <a:t>index</a:t>
            </a:r>
            <a:r>
              <a:rPr lang="zh-CN" altLang="en-US" dirty="0">
                <a:cs typeface="+mn-ea"/>
                <a:sym typeface="+mn-lt"/>
              </a:rPr>
              <a:t>：</a:t>
            </a:r>
            <a:r>
              <a:rPr lang="zh-CN" altLang="en-US" dirty="0">
                <a:solidFill>
                  <a:schemeClr val="accent2"/>
                </a:solidFill>
                <a:cs typeface="+mn-ea"/>
                <a:sym typeface="+mn-lt"/>
              </a:rPr>
              <a:t>遍历索引树</a:t>
            </a:r>
            <a:r>
              <a:rPr lang="zh-CN" altLang="en-US" dirty="0">
                <a:cs typeface="+mn-ea"/>
                <a:sym typeface="+mn-lt"/>
              </a:rPr>
              <a:t>。通常比</a:t>
            </a:r>
            <a:r>
              <a:rPr lang="en-US" altLang="zh-CN" dirty="0">
                <a:cs typeface="+mn-ea"/>
                <a:sym typeface="+mn-lt"/>
              </a:rPr>
              <a:t>ALL</a:t>
            </a:r>
            <a:r>
              <a:rPr lang="zh-CN" altLang="en-US" dirty="0">
                <a:cs typeface="+mn-ea"/>
                <a:sym typeface="+mn-lt"/>
              </a:rPr>
              <a:t>快，因为索引文件通常比数据文件小。</a:t>
            </a:r>
            <a:r>
              <a:rPr lang="en-US" altLang="zh-CN" dirty="0">
                <a:cs typeface="+mn-ea"/>
                <a:sym typeface="+mn-lt"/>
              </a:rPr>
              <a:t>all</a:t>
            </a:r>
            <a:r>
              <a:rPr lang="zh-CN" altLang="en-US" dirty="0">
                <a:cs typeface="+mn-ea"/>
                <a:sym typeface="+mn-lt"/>
              </a:rPr>
              <a:t>和</a:t>
            </a:r>
            <a:r>
              <a:rPr lang="en-US" altLang="zh-CN" dirty="0">
                <a:cs typeface="+mn-ea"/>
                <a:sym typeface="+mn-lt"/>
              </a:rPr>
              <a:t>index</a:t>
            </a:r>
            <a:r>
              <a:rPr lang="zh-CN" altLang="en-US" dirty="0">
                <a:cs typeface="+mn-ea"/>
                <a:sym typeface="+mn-lt"/>
              </a:rPr>
              <a:t>都是读全表，但</a:t>
            </a:r>
            <a:r>
              <a:rPr lang="en-US" altLang="zh-CN" dirty="0">
                <a:cs typeface="+mn-ea"/>
                <a:sym typeface="+mn-lt"/>
              </a:rPr>
              <a:t>index</a:t>
            </a:r>
            <a:r>
              <a:rPr lang="zh-CN" altLang="en-US" dirty="0">
                <a:cs typeface="+mn-ea"/>
                <a:sym typeface="+mn-lt"/>
              </a:rPr>
              <a:t>是从索引中检索的，而</a:t>
            </a:r>
            <a:r>
              <a:rPr lang="en-US" altLang="zh-CN" dirty="0">
                <a:cs typeface="+mn-ea"/>
                <a:sym typeface="+mn-lt"/>
              </a:rPr>
              <a:t>all</a:t>
            </a:r>
            <a:r>
              <a:rPr lang="zh-CN" altLang="en-US" dirty="0">
                <a:cs typeface="+mn-ea"/>
                <a:sym typeface="+mn-lt"/>
              </a:rPr>
              <a:t>是从硬盘中检索的</a:t>
            </a:r>
            <a:r>
              <a:rPr lang="zh-CN" altLang="en-US" dirty="0" smtClean="0">
                <a:cs typeface="+mn-ea"/>
                <a:sym typeface="+mn-lt"/>
              </a:rPr>
              <a:t>。</a:t>
            </a:r>
            <a:endParaRPr lang="en-US" altLang="zh-CN" dirty="0" smtClean="0">
              <a:cs typeface="+mn-ea"/>
              <a:sym typeface="+mn-lt"/>
            </a:endParaRPr>
          </a:p>
          <a:p>
            <a:r>
              <a:rPr lang="en-US" altLang="zh-CN" dirty="0">
                <a:cs typeface="+mn-ea"/>
                <a:sym typeface="+mn-lt"/>
              </a:rPr>
              <a:t> </a:t>
            </a:r>
            <a:r>
              <a:rPr lang="en-US" altLang="zh-CN" dirty="0" smtClean="0">
                <a:cs typeface="+mn-ea"/>
                <a:sym typeface="+mn-lt"/>
              </a:rPr>
              <a:t>           7.</a:t>
            </a:r>
            <a:r>
              <a:rPr lang="zh-CN" altLang="en-US" dirty="0">
                <a:cs typeface="+mn-ea"/>
                <a:sym typeface="+mn-lt"/>
              </a:rPr>
              <a:t> </a:t>
            </a:r>
            <a:r>
              <a:rPr lang="en-US" altLang="zh-CN" b="1" dirty="0">
                <a:cs typeface="+mn-ea"/>
                <a:sym typeface="+mn-lt"/>
              </a:rPr>
              <a:t>all</a:t>
            </a:r>
            <a:r>
              <a:rPr lang="zh-CN" altLang="en-US" dirty="0">
                <a:cs typeface="+mn-ea"/>
                <a:sym typeface="+mn-lt"/>
              </a:rPr>
              <a:t>：</a:t>
            </a:r>
            <a:r>
              <a:rPr lang="zh-CN" altLang="en-US" dirty="0">
                <a:solidFill>
                  <a:schemeClr val="accent2"/>
                </a:solidFill>
                <a:cs typeface="+mn-ea"/>
                <a:sym typeface="+mn-lt"/>
              </a:rPr>
              <a:t>遍历全表以找到匹配的</a:t>
            </a:r>
            <a:r>
              <a:rPr lang="zh-CN" altLang="en-US" dirty="0" smtClean="0">
                <a:solidFill>
                  <a:schemeClr val="accent2"/>
                </a:solidFill>
                <a:cs typeface="+mn-ea"/>
                <a:sym typeface="+mn-lt"/>
              </a:rPr>
              <a:t>行</a:t>
            </a:r>
            <a:endParaRPr lang="zh-CN" altLang="en-US" dirty="0">
              <a:solidFill>
                <a:schemeClr val="accent2"/>
              </a:solidFill>
              <a:cs typeface="+mn-ea"/>
              <a:sym typeface="+mn-lt"/>
            </a:endParaRPr>
          </a:p>
        </p:txBody>
      </p:sp>
    </p:spTree>
    <p:extLst>
      <p:ext uri="{BB962C8B-B14F-4D97-AF65-F5344CB8AC3E}">
        <p14:creationId xmlns:p14="http://schemas.microsoft.com/office/powerpoint/2010/main" val="4023797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mn-ea"/>
                <a:sym typeface="+mn-lt"/>
              </a:rPr>
              <a:t>Explain</a:t>
            </a:r>
            <a:r>
              <a:rPr lang="zh-CN" altLang="en-US" dirty="0">
                <a:cs typeface="+mn-ea"/>
                <a:sym typeface="+mn-lt"/>
              </a:rPr>
              <a:t>命令分析</a:t>
            </a:r>
            <a:r>
              <a:rPr lang="en-US" altLang="zh-CN" dirty="0">
                <a:cs typeface="+mn-ea"/>
                <a:sym typeface="+mn-lt"/>
              </a:rPr>
              <a:t>SQL</a:t>
            </a:r>
            <a:r>
              <a:rPr lang="zh-CN" altLang="en-US" dirty="0">
                <a:cs typeface="+mn-ea"/>
                <a:sym typeface="+mn-lt"/>
              </a:rPr>
              <a:t>语句</a:t>
            </a:r>
          </a:p>
        </p:txBody>
      </p:sp>
      <p:sp>
        <p:nvSpPr>
          <p:cNvPr id="58" name="文本框 57"/>
          <p:cNvSpPr txBox="1"/>
          <p:nvPr/>
        </p:nvSpPr>
        <p:spPr>
          <a:xfrm>
            <a:off x="312794" y="1155700"/>
            <a:ext cx="11396606" cy="4770537"/>
          </a:xfrm>
          <a:prstGeom prst="rect">
            <a:avLst/>
          </a:prstGeom>
          <a:noFill/>
        </p:spPr>
        <p:txBody>
          <a:bodyPr wrap="square" rtlCol="0">
            <a:spAutoFit/>
          </a:bodyPr>
          <a:lstStyle/>
          <a:p>
            <a:r>
              <a:rPr lang="en-US" altLang="zh-CN" sz="2400" b="1" dirty="0" smtClean="0">
                <a:solidFill>
                  <a:srgbClr val="4965FF"/>
                </a:solidFill>
                <a:cs typeface="+mn-ea"/>
                <a:sym typeface="+mn-lt"/>
              </a:rPr>
              <a:t>Explain</a:t>
            </a:r>
            <a:r>
              <a:rPr lang="zh-CN" altLang="en-US" sz="2400" b="1" dirty="0" smtClean="0">
                <a:solidFill>
                  <a:srgbClr val="4965FF"/>
                </a:solidFill>
                <a:cs typeface="+mn-ea"/>
                <a:sym typeface="+mn-lt"/>
              </a:rPr>
              <a:t>字段详解</a:t>
            </a:r>
            <a:endParaRPr lang="en-US" altLang="zh-CN" sz="2400" b="1" dirty="0" smtClean="0">
              <a:solidFill>
                <a:srgbClr val="4965FF"/>
              </a:solidFill>
              <a:cs typeface="+mn-ea"/>
              <a:sym typeface="+mn-lt"/>
            </a:endParaRPr>
          </a:p>
          <a:p>
            <a:r>
              <a:rPr lang="en-US" altLang="zh-CN" b="1" dirty="0">
                <a:solidFill>
                  <a:srgbClr val="4965FF"/>
                </a:solidFill>
                <a:cs typeface="+mn-ea"/>
                <a:sym typeface="+mn-lt"/>
              </a:rPr>
              <a:t> </a:t>
            </a:r>
            <a:r>
              <a:rPr lang="en-US" altLang="zh-CN" b="1" dirty="0" smtClean="0">
                <a:solidFill>
                  <a:srgbClr val="4965FF"/>
                </a:solidFill>
                <a:cs typeface="+mn-ea"/>
                <a:sym typeface="+mn-lt"/>
              </a:rPr>
              <a:t>   </a:t>
            </a:r>
            <a:r>
              <a:rPr lang="en-US" altLang="zh-CN" sz="2000" b="1" dirty="0" smtClean="0">
                <a:solidFill>
                  <a:srgbClr val="4965FF"/>
                </a:solidFill>
                <a:cs typeface="+mn-ea"/>
                <a:sym typeface="+mn-lt"/>
              </a:rPr>
              <a:t>5.</a:t>
            </a:r>
            <a:r>
              <a:rPr lang="en-US" altLang="zh-CN" sz="2000" b="1" dirty="0">
                <a:cs typeface="+mn-ea"/>
                <a:sym typeface="+mn-lt"/>
              </a:rPr>
              <a:t> </a:t>
            </a:r>
            <a:r>
              <a:rPr lang="en-US" altLang="zh-CN" sz="2000" b="1" dirty="0" err="1" smtClean="0">
                <a:solidFill>
                  <a:srgbClr val="4965FF"/>
                </a:solidFill>
                <a:cs typeface="+mn-ea"/>
                <a:sym typeface="+mn-lt"/>
              </a:rPr>
              <a:t>possible_keys</a:t>
            </a:r>
            <a:endParaRPr lang="en-US" altLang="zh-CN" sz="2000" b="1" dirty="0" smtClean="0">
              <a:solidFill>
                <a:srgbClr val="4965FF"/>
              </a:solidFill>
              <a:cs typeface="+mn-ea"/>
              <a:sym typeface="+mn-lt"/>
            </a:endParaRPr>
          </a:p>
          <a:p>
            <a:r>
              <a:rPr lang="zh-CN" altLang="en-US" sz="2000" dirty="0" smtClean="0">
                <a:cs typeface="+mn-ea"/>
                <a:sym typeface="+mn-lt"/>
              </a:rPr>
              <a:t>         显示</a:t>
            </a:r>
            <a:r>
              <a:rPr lang="zh-CN" altLang="en-US" sz="2000" dirty="0">
                <a:cs typeface="+mn-ea"/>
                <a:sym typeface="+mn-lt"/>
              </a:rPr>
              <a:t>可能应用在这张表中的索引，但</a:t>
            </a:r>
            <a:r>
              <a:rPr lang="zh-CN" altLang="en-US" sz="2000" dirty="0">
                <a:solidFill>
                  <a:schemeClr val="accent2"/>
                </a:solidFill>
                <a:cs typeface="+mn-ea"/>
                <a:sym typeface="+mn-lt"/>
              </a:rPr>
              <a:t>不一定被查询实际使用</a:t>
            </a:r>
            <a:endParaRPr lang="en-US" altLang="zh-CN" sz="2000" dirty="0">
              <a:solidFill>
                <a:schemeClr val="accent2"/>
              </a:solidFill>
              <a:cs typeface="+mn-ea"/>
              <a:sym typeface="+mn-lt"/>
            </a:endParaRPr>
          </a:p>
          <a:p>
            <a:endParaRPr lang="en-US" altLang="zh-CN" sz="2000" dirty="0" smtClean="0">
              <a:solidFill>
                <a:schemeClr val="dk1"/>
              </a:solidFill>
              <a:cs typeface="+mn-ea"/>
              <a:sym typeface="+mn-lt"/>
            </a:endParaRPr>
          </a:p>
          <a:p>
            <a:r>
              <a:rPr lang="en-US" altLang="zh-CN" sz="2000" dirty="0">
                <a:solidFill>
                  <a:schemeClr val="dk1"/>
                </a:solidFill>
                <a:cs typeface="+mn-ea"/>
                <a:sym typeface="+mn-lt"/>
              </a:rPr>
              <a:t> </a:t>
            </a:r>
            <a:r>
              <a:rPr lang="en-US" altLang="zh-CN" sz="2000" dirty="0" smtClean="0">
                <a:solidFill>
                  <a:schemeClr val="dk1"/>
                </a:solidFill>
                <a:cs typeface="+mn-ea"/>
                <a:sym typeface="+mn-lt"/>
              </a:rPr>
              <a:t>   </a:t>
            </a:r>
            <a:r>
              <a:rPr lang="en-US" altLang="zh-CN" sz="2000" b="1" dirty="0" smtClean="0">
                <a:solidFill>
                  <a:srgbClr val="4965FF"/>
                </a:solidFill>
                <a:cs typeface="+mn-ea"/>
                <a:sym typeface="+mn-lt"/>
              </a:rPr>
              <a:t>6. key</a:t>
            </a:r>
          </a:p>
          <a:p>
            <a:r>
              <a:rPr lang="zh-CN" altLang="en-US" sz="2000" dirty="0" smtClean="0">
                <a:cs typeface="+mn-ea"/>
                <a:sym typeface="+mn-lt"/>
              </a:rPr>
              <a:t>          实际</a:t>
            </a:r>
            <a:r>
              <a:rPr lang="zh-CN" altLang="en-US" sz="2000" dirty="0">
                <a:cs typeface="+mn-ea"/>
                <a:sym typeface="+mn-lt"/>
              </a:rPr>
              <a:t>使用的索引</a:t>
            </a:r>
            <a:r>
              <a:rPr lang="zh-CN" altLang="en-US" sz="2000" dirty="0" smtClean="0">
                <a:cs typeface="+mn-ea"/>
                <a:sym typeface="+mn-lt"/>
              </a:rPr>
              <a:t>。</a:t>
            </a:r>
            <a:endParaRPr lang="en-US" altLang="zh-CN" sz="2000" dirty="0" smtClean="0">
              <a:cs typeface="+mn-ea"/>
              <a:sym typeface="+mn-lt"/>
            </a:endParaRPr>
          </a:p>
          <a:p>
            <a:r>
              <a:rPr lang="en-US" altLang="zh-CN" sz="2000" dirty="0">
                <a:cs typeface="+mn-ea"/>
                <a:sym typeface="+mn-lt"/>
              </a:rPr>
              <a:t> </a:t>
            </a:r>
            <a:r>
              <a:rPr lang="en-US" altLang="zh-CN" sz="2000" dirty="0" smtClean="0">
                <a:cs typeface="+mn-ea"/>
                <a:sym typeface="+mn-lt"/>
              </a:rPr>
              <a:t>    </a:t>
            </a:r>
          </a:p>
          <a:p>
            <a:r>
              <a:rPr lang="en-US" altLang="zh-CN" sz="2000" dirty="0">
                <a:cs typeface="+mn-ea"/>
                <a:sym typeface="+mn-lt"/>
              </a:rPr>
              <a:t> </a:t>
            </a:r>
            <a:r>
              <a:rPr lang="en-US" altLang="zh-CN" sz="2000" dirty="0" smtClean="0">
                <a:cs typeface="+mn-ea"/>
                <a:sym typeface="+mn-lt"/>
              </a:rPr>
              <a:t>    </a:t>
            </a:r>
            <a:r>
              <a:rPr lang="en-US" altLang="zh-CN" sz="2000" b="1" dirty="0" smtClean="0">
                <a:solidFill>
                  <a:srgbClr val="4965FF"/>
                </a:solidFill>
                <a:cs typeface="+mn-ea"/>
                <a:sym typeface="+mn-lt"/>
              </a:rPr>
              <a:t>7.</a:t>
            </a:r>
            <a:r>
              <a:rPr lang="en-US" altLang="zh-CN" sz="2000" b="1" dirty="0">
                <a:solidFill>
                  <a:srgbClr val="4965FF"/>
                </a:solidFill>
                <a:cs typeface="+mn-ea"/>
                <a:sym typeface="+mn-lt"/>
              </a:rPr>
              <a:t> </a:t>
            </a:r>
            <a:r>
              <a:rPr lang="en-US" altLang="zh-CN" sz="2000" b="1" dirty="0" err="1">
                <a:solidFill>
                  <a:srgbClr val="4965FF"/>
                </a:solidFill>
                <a:cs typeface="+mn-ea"/>
                <a:sym typeface="+mn-lt"/>
              </a:rPr>
              <a:t>key_len</a:t>
            </a:r>
            <a:endParaRPr lang="en-US" altLang="zh-CN" sz="2000" b="1" dirty="0">
              <a:solidFill>
                <a:srgbClr val="4965FF"/>
              </a:solidFill>
              <a:cs typeface="+mn-ea"/>
              <a:sym typeface="+mn-lt"/>
            </a:endParaRPr>
          </a:p>
          <a:p>
            <a:r>
              <a:rPr lang="zh-CN" altLang="en-US" sz="2000" dirty="0" smtClean="0">
                <a:cs typeface="+mn-ea"/>
                <a:sym typeface="+mn-lt"/>
              </a:rPr>
              <a:t>          表示</a:t>
            </a:r>
            <a:r>
              <a:rPr lang="zh-CN" altLang="en-US" sz="2000" dirty="0">
                <a:cs typeface="+mn-ea"/>
                <a:sym typeface="+mn-lt"/>
              </a:rPr>
              <a:t>索引中使用的字节数，可通过该列计算查询中使用的索引的长度</a:t>
            </a:r>
            <a:r>
              <a:rPr lang="zh-CN" altLang="en-US" sz="2000" dirty="0" smtClean="0">
                <a:cs typeface="+mn-ea"/>
                <a:sym typeface="+mn-lt"/>
              </a:rPr>
              <a:t>。</a:t>
            </a:r>
            <a:r>
              <a:rPr lang="zh-CN" altLang="en-US" sz="2000" dirty="0" smtClean="0">
                <a:solidFill>
                  <a:schemeClr val="accent2"/>
                </a:solidFill>
                <a:cs typeface="+mn-ea"/>
                <a:sym typeface="+mn-lt"/>
              </a:rPr>
              <a:t>是</a:t>
            </a:r>
            <a:r>
              <a:rPr lang="zh-CN" altLang="en-US" sz="2000" dirty="0">
                <a:solidFill>
                  <a:schemeClr val="accent2"/>
                </a:solidFill>
                <a:cs typeface="+mn-ea"/>
                <a:sym typeface="+mn-lt"/>
              </a:rPr>
              <a:t>个</a:t>
            </a:r>
            <a:r>
              <a:rPr lang="zh-CN" altLang="en-US" sz="2000" dirty="0" smtClean="0">
                <a:solidFill>
                  <a:schemeClr val="accent2"/>
                </a:solidFill>
                <a:cs typeface="+mn-ea"/>
                <a:sym typeface="+mn-lt"/>
              </a:rPr>
              <a:t>预估值</a:t>
            </a:r>
            <a:r>
              <a:rPr lang="zh-CN" altLang="en-US" sz="2000" dirty="0">
                <a:solidFill>
                  <a:schemeClr val="accent2"/>
                </a:solidFill>
                <a:cs typeface="+mn-ea"/>
                <a:sym typeface="+mn-lt"/>
              </a:rPr>
              <a:t/>
            </a:r>
            <a:br>
              <a:rPr lang="zh-CN" altLang="en-US" sz="2000" dirty="0">
                <a:solidFill>
                  <a:schemeClr val="accent2"/>
                </a:solidFill>
                <a:cs typeface="+mn-ea"/>
                <a:sym typeface="+mn-lt"/>
              </a:rPr>
            </a:br>
            <a:endParaRPr lang="zh-CN" altLang="en-US" sz="2000" dirty="0">
              <a:solidFill>
                <a:schemeClr val="accent2"/>
              </a:solidFill>
              <a:cs typeface="+mn-ea"/>
              <a:sym typeface="+mn-lt"/>
            </a:endParaRPr>
          </a:p>
          <a:p>
            <a:r>
              <a:rPr lang="en-US" altLang="zh-CN" sz="2000" dirty="0" smtClean="0">
                <a:cs typeface="+mn-ea"/>
                <a:sym typeface="+mn-lt"/>
              </a:rPr>
              <a:t>      </a:t>
            </a:r>
            <a:r>
              <a:rPr lang="en-US" altLang="zh-CN" sz="2000" b="1" dirty="0">
                <a:solidFill>
                  <a:srgbClr val="4965FF"/>
                </a:solidFill>
                <a:cs typeface="+mn-ea"/>
                <a:sym typeface="+mn-lt"/>
              </a:rPr>
              <a:t>8. ref</a:t>
            </a:r>
          </a:p>
          <a:p>
            <a:r>
              <a:rPr lang="zh-CN" altLang="en-US" sz="2000" dirty="0" smtClean="0">
                <a:cs typeface="+mn-ea"/>
                <a:sym typeface="+mn-lt"/>
              </a:rPr>
              <a:t>           表示</a:t>
            </a:r>
            <a:r>
              <a:rPr lang="zh-CN" altLang="en-US" sz="2000" dirty="0">
                <a:cs typeface="+mn-ea"/>
                <a:sym typeface="+mn-lt"/>
              </a:rPr>
              <a:t>哪一列被使用</a:t>
            </a:r>
            <a:r>
              <a:rPr lang="zh-CN" altLang="en-US" sz="2000" dirty="0" smtClean="0">
                <a:cs typeface="+mn-ea"/>
                <a:sym typeface="+mn-lt"/>
              </a:rPr>
              <a:t>了。常数</a:t>
            </a:r>
            <a:r>
              <a:rPr lang="zh-CN" altLang="en-US" sz="2000" dirty="0">
                <a:cs typeface="+mn-ea"/>
                <a:sym typeface="+mn-lt"/>
              </a:rPr>
              <a:t>表示这一列等于某个常数</a:t>
            </a:r>
            <a:r>
              <a:rPr lang="zh-CN" altLang="en-US" sz="2000" dirty="0" smtClean="0">
                <a:cs typeface="+mn-ea"/>
                <a:sym typeface="+mn-lt"/>
              </a:rPr>
              <a:t>。</a:t>
            </a:r>
            <a:endParaRPr lang="en-US" altLang="zh-CN" sz="2000" dirty="0" smtClean="0">
              <a:cs typeface="+mn-ea"/>
              <a:sym typeface="+mn-lt"/>
            </a:endParaRPr>
          </a:p>
          <a:p>
            <a:endParaRPr lang="en-US" altLang="zh-CN" sz="2000" dirty="0" smtClean="0">
              <a:cs typeface="+mn-ea"/>
              <a:sym typeface="+mn-lt"/>
            </a:endParaRPr>
          </a:p>
          <a:p>
            <a:r>
              <a:rPr lang="en-US" altLang="zh-CN" sz="2000" dirty="0">
                <a:cs typeface="+mn-ea"/>
                <a:sym typeface="+mn-lt"/>
              </a:rPr>
              <a:t> </a:t>
            </a:r>
            <a:r>
              <a:rPr lang="en-US" altLang="zh-CN" sz="2000" dirty="0" smtClean="0">
                <a:cs typeface="+mn-ea"/>
                <a:sym typeface="+mn-lt"/>
              </a:rPr>
              <a:t>     </a:t>
            </a:r>
            <a:r>
              <a:rPr lang="en-US" altLang="zh-CN" sz="2000" b="1" dirty="0">
                <a:solidFill>
                  <a:srgbClr val="4965FF"/>
                </a:solidFill>
                <a:cs typeface="+mn-ea"/>
                <a:sym typeface="+mn-lt"/>
              </a:rPr>
              <a:t>9. rows</a:t>
            </a:r>
          </a:p>
          <a:p>
            <a:r>
              <a:rPr lang="zh-CN" altLang="en-US" sz="2000" dirty="0" smtClean="0">
                <a:cs typeface="+mn-ea"/>
                <a:sym typeface="+mn-lt"/>
              </a:rPr>
              <a:t>          大致</a:t>
            </a:r>
            <a:r>
              <a:rPr lang="zh-CN" altLang="en-US" sz="2000" dirty="0">
                <a:cs typeface="+mn-ea"/>
                <a:sym typeface="+mn-lt"/>
              </a:rPr>
              <a:t>找到所需记录需要读取的行数</a:t>
            </a:r>
            <a:r>
              <a:rPr lang="zh-CN" altLang="en-US" sz="2000" dirty="0" smtClean="0">
                <a:cs typeface="+mn-ea"/>
                <a:sym typeface="+mn-lt"/>
              </a:rPr>
              <a:t>。</a:t>
            </a:r>
            <a:endParaRPr lang="en-US" altLang="zh-CN" sz="2000" dirty="0" smtClean="0">
              <a:cs typeface="+mn-ea"/>
              <a:sym typeface="+mn-lt"/>
            </a:endParaRPr>
          </a:p>
        </p:txBody>
      </p:sp>
      <p:grpSp>
        <p:nvGrpSpPr>
          <p:cNvPr id="4" name="b186c151-ea3b-4afc-bbaf-0fe89187bcc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625156" y="4594033"/>
            <a:ext cx="2401455" cy="2031141"/>
            <a:chOff x="3535363" y="1262063"/>
            <a:chExt cx="5116513" cy="4327526"/>
          </a:xfrm>
        </p:grpSpPr>
        <p:sp>
          <p:nvSpPr>
            <p:cNvPr id="5" name="îŝľ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003B47B-1277-40FF-B2DE-0B7869550254}"/>
                </a:ext>
              </a:extLst>
            </p:cNvPr>
            <p:cNvSpPr/>
            <p:nvPr/>
          </p:nvSpPr>
          <p:spPr bwMode="auto">
            <a:xfrm>
              <a:off x="3535363" y="3371851"/>
              <a:ext cx="5116513" cy="2217738"/>
            </a:xfrm>
            <a:custGeom>
              <a:avLst/>
              <a:gdLst>
                <a:gd name="T0" fmla="*/ 775 w 1550"/>
                <a:gd name="T1" fmla="*/ 0 h 673"/>
                <a:gd name="T2" fmla="*/ 276 w 1550"/>
                <a:gd name="T3" fmla="*/ 98 h 673"/>
                <a:gd name="T4" fmla="*/ 276 w 1550"/>
                <a:gd name="T5" fmla="*/ 574 h 673"/>
                <a:gd name="T6" fmla="*/ 775 w 1550"/>
                <a:gd name="T7" fmla="*/ 673 h 673"/>
                <a:gd name="T8" fmla="*/ 1274 w 1550"/>
                <a:gd name="T9" fmla="*/ 574 h 673"/>
                <a:gd name="T10" fmla="*/ 1274 w 1550"/>
                <a:gd name="T11" fmla="*/ 98 h 673"/>
                <a:gd name="T12" fmla="*/ 775 w 1550"/>
                <a:gd name="T13" fmla="*/ 0 h 673"/>
              </a:gdLst>
              <a:ahLst/>
              <a:cxnLst>
                <a:cxn ang="0">
                  <a:pos x="T0" y="T1"/>
                </a:cxn>
                <a:cxn ang="0">
                  <a:pos x="T2" y="T3"/>
                </a:cxn>
                <a:cxn ang="0">
                  <a:pos x="T4" y="T5"/>
                </a:cxn>
                <a:cxn ang="0">
                  <a:pos x="T6" y="T7"/>
                </a:cxn>
                <a:cxn ang="0">
                  <a:pos x="T8" y="T9"/>
                </a:cxn>
                <a:cxn ang="0">
                  <a:pos x="T10" y="T11"/>
                </a:cxn>
                <a:cxn ang="0">
                  <a:pos x="T12" y="T13"/>
                </a:cxn>
              </a:cxnLst>
              <a:rect l="0" t="0" r="r" b="b"/>
              <a:pathLst>
                <a:path w="1550" h="673">
                  <a:moveTo>
                    <a:pt x="775" y="0"/>
                  </a:moveTo>
                  <a:cubicBezTo>
                    <a:pt x="594" y="0"/>
                    <a:pt x="414" y="33"/>
                    <a:pt x="276" y="98"/>
                  </a:cubicBezTo>
                  <a:cubicBezTo>
                    <a:pt x="0" y="230"/>
                    <a:pt x="0" y="443"/>
                    <a:pt x="276" y="574"/>
                  </a:cubicBezTo>
                  <a:cubicBezTo>
                    <a:pt x="414" y="640"/>
                    <a:pt x="594" y="673"/>
                    <a:pt x="775" y="673"/>
                  </a:cubicBezTo>
                  <a:cubicBezTo>
                    <a:pt x="956" y="673"/>
                    <a:pt x="1136" y="640"/>
                    <a:pt x="1274" y="574"/>
                  </a:cubicBezTo>
                  <a:cubicBezTo>
                    <a:pt x="1550" y="443"/>
                    <a:pt x="1550" y="230"/>
                    <a:pt x="1274" y="98"/>
                  </a:cubicBezTo>
                  <a:cubicBezTo>
                    <a:pt x="1136" y="33"/>
                    <a:pt x="956" y="0"/>
                    <a:pt x="775" y="0"/>
                  </a:cubicBezTo>
                </a:path>
              </a:pathLst>
            </a:custGeom>
            <a:solidFill>
              <a:srgbClr val="F7F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íšḻí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5CB7803-18E1-474E-9D51-B8713774CDFE}"/>
                </a:ext>
              </a:extLst>
            </p:cNvPr>
            <p:cNvSpPr/>
            <p:nvPr/>
          </p:nvSpPr>
          <p:spPr bwMode="auto">
            <a:xfrm>
              <a:off x="5497513" y="4037013"/>
              <a:ext cx="1425575" cy="820738"/>
            </a:xfrm>
            <a:custGeom>
              <a:avLst/>
              <a:gdLst>
                <a:gd name="T0" fmla="*/ 53 w 432"/>
                <a:gd name="T1" fmla="*/ 247 h 249"/>
                <a:gd name="T2" fmla="*/ 429 w 432"/>
                <a:gd name="T3" fmla="*/ 30 h 249"/>
                <a:gd name="T4" fmla="*/ 429 w 432"/>
                <a:gd name="T5" fmla="*/ 22 h 249"/>
                <a:gd name="T6" fmla="*/ 394 w 432"/>
                <a:gd name="T7" fmla="*/ 2 h 249"/>
                <a:gd name="T8" fmla="*/ 380 w 432"/>
                <a:gd name="T9" fmla="*/ 2 h 249"/>
                <a:gd name="T10" fmla="*/ 4 w 432"/>
                <a:gd name="T11" fmla="*/ 219 h 249"/>
                <a:gd name="T12" fmla="*/ 4 w 432"/>
                <a:gd name="T13" fmla="*/ 227 h 249"/>
                <a:gd name="T14" fmla="*/ 39 w 432"/>
                <a:gd name="T15" fmla="*/ 247 h 249"/>
                <a:gd name="T16" fmla="*/ 53 w 432"/>
                <a:gd name="T17" fmla="*/ 24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49">
                  <a:moveTo>
                    <a:pt x="53" y="247"/>
                  </a:moveTo>
                  <a:cubicBezTo>
                    <a:pt x="429" y="30"/>
                    <a:pt x="429" y="30"/>
                    <a:pt x="429" y="30"/>
                  </a:cubicBezTo>
                  <a:cubicBezTo>
                    <a:pt x="432" y="28"/>
                    <a:pt x="432" y="24"/>
                    <a:pt x="429" y="22"/>
                  </a:cubicBezTo>
                  <a:cubicBezTo>
                    <a:pt x="394" y="2"/>
                    <a:pt x="394" y="2"/>
                    <a:pt x="394" y="2"/>
                  </a:cubicBezTo>
                  <a:cubicBezTo>
                    <a:pt x="390" y="0"/>
                    <a:pt x="384" y="0"/>
                    <a:pt x="380" y="2"/>
                  </a:cubicBezTo>
                  <a:cubicBezTo>
                    <a:pt x="4" y="219"/>
                    <a:pt x="4" y="219"/>
                    <a:pt x="4" y="219"/>
                  </a:cubicBezTo>
                  <a:cubicBezTo>
                    <a:pt x="0" y="221"/>
                    <a:pt x="0" y="225"/>
                    <a:pt x="4" y="227"/>
                  </a:cubicBezTo>
                  <a:cubicBezTo>
                    <a:pt x="39" y="247"/>
                    <a:pt x="39" y="247"/>
                    <a:pt x="39" y="247"/>
                  </a:cubicBezTo>
                  <a:cubicBezTo>
                    <a:pt x="42" y="249"/>
                    <a:pt x="49" y="249"/>
                    <a:pt x="53" y="247"/>
                  </a:cubicBez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išľî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2FD0046-0DA5-4436-90AE-B6F1C39735EF}"/>
                </a:ext>
              </a:extLst>
            </p:cNvPr>
            <p:cNvSpPr/>
            <p:nvPr/>
          </p:nvSpPr>
          <p:spPr bwMode="auto">
            <a:xfrm>
              <a:off x="7404101" y="4640263"/>
              <a:ext cx="666750" cy="315913"/>
            </a:xfrm>
            <a:custGeom>
              <a:avLst/>
              <a:gdLst>
                <a:gd name="T0" fmla="*/ 36 w 202"/>
                <a:gd name="T1" fmla="*/ 79 h 96"/>
                <a:gd name="T2" fmla="*/ 166 w 202"/>
                <a:gd name="T3" fmla="*/ 79 h 96"/>
                <a:gd name="T4" fmla="*/ 166 w 202"/>
                <a:gd name="T5" fmla="*/ 17 h 96"/>
                <a:gd name="T6" fmla="*/ 36 w 202"/>
                <a:gd name="T7" fmla="*/ 17 h 96"/>
                <a:gd name="T8" fmla="*/ 36 w 202"/>
                <a:gd name="T9" fmla="*/ 79 h 96"/>
              </a:gdLst>
              <a:ahLst/>
              <a:cxnLst>
                <a:cxn ang="0">
                  <a:pos x="T0" y="T1"/>
                </a:cxn>
                <a:cxn ang="0">
                  <a:pos x="T2" y="T3"/>
                </a:cxn>
                <a:cxn ang="0">
                  <a:pos x="T4" y="T5"/>
                </a:cxn>
                <a:cxn ang="0">
                  <a:pos x="T6" y="T7"/>
                </a:cxn>
                <a:cxn ang="0">
                  <a:pos x="T8" y="T9"/>
                </a:cxn>
              </a:cxnLst>
              <a:rect l="0" t="0" r="r" b="b"/>
              <a:pathLst>
                <a:path w="202" h="96">
                  <a:moveTo>
                    <a:pt x="36" y="79"/>
                  </a:moveTo>
                  <a:cubicBezTo>
                    <a:pt x="72" y="96"/>
                    <a:pt x="130" y="96"/>
                    <a:pt x="166" y="79"/>
                  </a:cubicBezTo>
                  <a:cubicBezTo>
                    <a:pt x="202" y="62"/>
                    <a:pt x="202" y="34"/>
                    <a:pt x="166" y="17"/>
                  </a:cubicBezTo>
                  <a:cubicBezTo>
                    <a:pt x="130" y="0"/>
                    <a:pt x="72" y="0"/>
                    <a:pt x="36" y="17"/>
                  </a:cubicBezTo>
                  <a:cubicBezTo>
                    <a:pt x="0" y="34"/>
                    <a:pt x="0" y="62"/>
                    <a:pt x="36" y="79"/>
                  </a:cubicBez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îṡļï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76B3B16-FB95-45F2-ACBB-71185FC3807D}"/>
                </a:ext>
              </a:extLst>
            </p:cNvPr>
            <p:cNvSpPr/>
            <p:nvPr/>
          </p:nvSpPr>
          <p:spPr bwMode="auto">
            <a:xfrm>
              <a:off x="4378326" y="4333876"/>
              <a:ext cx="269875" cy="484188"/>
            </a:xfrm>
            <a:custGeom>
              <a:avLst/>
              <a:gdLst>
                <a:gd name="T0" fmla="*/ 0 w 82"/>
                <a:gd name="T1" fmla="*/ 147 h 147"/>
                <a:gd name="T2" fmla="*/ 32 w 82"/>
                <a:gd name="T3" fmla="*/ 129 h 147"/>
                <a:gd name="T4" fmla="*/ 72 w 82"/>
                <a:gd name="T5" fmla="*/ 72 h 147"/>
                <a:gd name="T6" fmla="*/ 74 w 82"/>
                <a:gd name="T7" fmla="*/ 13 h 147"/>
                <a:gd name="T8" fmla="*/ 41 w 82"/>
                <a:gd name="T9" fmla="*/ 30 h 147"/>
                <a:gd name="T10" fmla="*/ 0 w 82"/>
                <a:gd name="T11" fmla="*/ 147 h 147"/>
              </a:gdLst>
              <a:ahLst/>
              <a:cxnLst>
                <a:cxn ang="0">
                  <a:pos x="T0" y="T1"/>
                </a:cxn>
                <a:cxn ang="0">
                  <a:pos x="T2" y="T3"/>
                </a:cxn>
                <a:cxn ang="0">
                  <a:pos x="T4" y="T5"/>
                </a:cxn>
                <a:cxn ang="0">
                  <a:pos x="T6" y="T7"/>
                </a:cxn>
                <a:cxn ang="0">
                  <a:pos x="T8" y="T9"/>
                </a:cxn>
                <a:cxn ang="0">
                  <a:pos x="T10" y="T11"/>
                </a:cxn>
              </a:cxnLst>
              <a:rect l="0" t="0" r="r" b="b"/>
              <a:pathLst>
                <a:path w="82" h="147">
                  <a:moveTo>
                    <a:pt x="0" y="147"/>
                  </a:moveTo>
                  <a:cubicBezTo>
                    <a:pt x="32" y="129"/>
                    <a:pt x="32" y="129"/>
                    <a:pt x="32" y="129"/>
                  </a:cubicBezTo>
                  <a:cubicBezTo>
                    <a:pt x="32" y="129"/>
                    <a:pt x="59" y="109"/>
                    <a:pt x="72" y="72"/>
                  </a:cubicBezTo>
                  <a:cubicBezTo>
                    <a:pt x="82" y="45"/>
                    <a:pt x="81" y="24"/>
                    <a:pt x="74" y="13"/>
                  </a:cubicBezTo>
                  <a:cubicBezTo>
                    <a:pt x="65" y="0"/>
                    <a:pt x="42" y="2"/>
                    <a:pt x="41" y="30"/>
                  </a:cubicBezTo>
                  <a:cubicBezTo>
                    <a:pt x="39" y="84"/>
                    <a:pt x="24" y="121"/>
                    <a:pt x="0" y="147"/>
                  </a:cubicBezTo>
                  <a:close/>
                </a:path>
              </a:pathLst>
            </a:custGeom>
            <a:solidFill>
              <a:srgbClr val="C1E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îṡľ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BF58E09-C7FC-4266-AFBC-49048D824C6C}"/>
                </a:ext>
              </a:extLst>
            </p:cNvPr>
            <p:cNvSpPr/>
            <p:nvPr/>
          </p:nvSpPr>
          <p:spPr bwMode="auto">
            <a:xfrm>
              <a:off x="4370388" y="4392613"/>
              <a:ext cx="265113" cy="431800"/>
            </a:xfrm>
            <a:custGeom>
              <a:avLst/>
              <a:gdLst>
                <a:gd name="T0" fmla="*/ 2 w 80"/>
                <a:gd name="T1" fmla="*/ 131 h 131"/>
                <a:gd name="T2" fmla="*/ 0 w 80"/>
                <a:gd name="T3" fmla="*/ 131 h 131"/>
                <a:gd name="T4" fmla="*/ 1 w 80"/>
                <a:gd name="T5" fmla="*/ 128 h 131"/>
                <a:gd name="T6" fmla="*/ 61 w 80"/>
                <a:gd name="T7" fmla="*/ 2 h 131"/>
                <a:gd name="T8" fmla="*/ 63 w 80"/>
                <a:gd name="T9" fmla="*/ 0 h 131"/>
                <a:gd name="T10" fmla="*/ 65 w 80"/>
                <a:gd name="T11" fmla="*/ 2 h 131"/>
                <a:gd name="T12" fmla="*/ 3 w 80"/>
                <a:gd name="T13" fmla="*/ 131 h 131"/>
                <a:gd name="T14" fmla="*/ 2 w 80"/>
                <a:gd name="T15" fmla="*/ 13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31">
                  <a:moveTo>
                    <a:pt x="2" y="131"/>
                  </a:moveTo>
                  <a:cubicBezTo>
                    <a:pt x="1" y="131"/>
                    <a:pt x="1" y="131"/>
                    <a:pt x="0" y="131"/>
                  </a:cubicBezTo>
                  <a:cubicBezTo>
                    <a:pt x="0" y="130"/>
                    <a:pt x="0" y="128"/>
                    <a:pt x="1" y="128"/>
                  </a:cubicBezTo>
                  <a:cubicBezTo>
                    <a:pt x="76" y="76"/>
                    <a:pt x="61" y="3"/>
                    <a:pt x="61" y="2"/>
                  </a:cubicBezTo>
                  <a:cubicBezTo>
                    <a:pt x="61" y="1"/>
                    <a:pt x="62" y="0"/>
                    <a:pt x="63" y="0"/>
                  </a:cubicBezTo>
                  <a:cubicBezTo>
                    <a:pt x="64" y="0"/>
                    <a:pt x="65" y="1"/>
                    <a:pt x="65" y="2"/>
                  </a:cubicBezTo>
                  <a:cubicBezTo>
                    <a:pt x="65" y="2"/>
                    <a:pt x="80" y="77"/>
                    <a:pt x="3" y="131"/>
                  </a:cubicBezTo>
                  <a:cubicBezTo>
                    <a:pt x="3" y="131"/>
                    <a:pt x="2" y="131"/>
                    <a:pt x="2" y="1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ṥḷí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BD88417-2308-4C9F-8372-A618DC135552}"/>
                </a:ext>
              </a:extLst>
            </p:cNvPr>
            <p:cNvSpPr/>
            <p:nvPr/>
          </p:nvSpPr>
          <p:spPr bwMode="auto">
            <a:xfrm>
              <a:off x="4073526" y="4251326"/>
              <a:ext cx="403225" cy="692150"/>
            </a:xfrm>
            <a:custGeom>
              <a:avLst/>
              <a:gdLst>
                <a:gd name="T0" fmla="*/ 27 w 122"/>
                <a:gd name="T1" fmla="*/ 210 h 210"/>
                <a:gd name="T2" fmla="*/ 18 w 122"/>
                <a:gd name="T3" fmla="*/ 188 h 210"/>
                <a:gd name="T4" fmla="*/ 16 w 122"/>
                <a:gd name="T5" fmla="*/ 151 h 210"/>
                <a:gd name="T6" fmla="*/ 15 w 122"/>
                <a:gd name="T7" fmla="*/ 102 h 210"/>
                <a:gd name="T8" fmla="*/ 50 w 122"/>
                <a:gd name="T9" fmla="*/ 81 h 210"/>
                <a:gd name="T10" fmla="*/ 76 w 122"/>
                <a:gd name="T11" fmla="*/ 13 h 210"/>
                <a:gd name="T12" fmla="*/ 108 w 122"/>
                <a:gd name="T13" fmla="*/ 45 h 210"/>
                <a:gd name="T14" fmla="*/ 104 w 122"/>
                <a:gd name="T15" fmla="*/ 97 h 210"/>
                <a:gd name="T16" fmla="*/ 121 w 122"/>
                <a:gd name="T17" fmla="*/ 130 h 210"/>
                <a:gd name="T18" fmla="*/ 101 w 122"/>
                <a:gd name="T19" fmla="*/ 167 h 210"/>
                <a:gd name="T20" fmla="*/ 27 w 122"/>
                <a:gd name="T2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10">
                  <a:moveTo>
                    <a:pt x="27" y="210"/>
                  </a:moveTo>
                  <a:cubicBezTo>
                    <a:pt x="27" y="210"/>
                    <a:pt x="16" y="201"/>
                    <a:pt x="18" y="188"/>
                  </a:cubicBezTo>
                  <a:cubicBezTo>
                    <a:pt x="21" y="176"/>
                    <a:pt x="28" y="167"/>
                    <a:pt x="16" y="151"/>
                  </a:cubicBezTo>
                  <a:cubicBezTo>
                    <a:pt x="3" y="135"/>
                    <a:pt x="0" y="113"/>
                    <a:pt x="15" y="102"/>
                  </a:cubicBezTo>
                  <a:cubicBezTo>
                    <a:pt x="26" y="93"/>
                    <a:pt x="44" y="105"/>
                    <a:pt x="50" y="81"/>
                  </a:cubicBezTo>
                  <a:cubicBezTo>
                    <a:pt x="55" y="64"/>
                    <a:pt x="53" y="26"/>
                    <a:pt x="76" y="13"/>
                  </a:cubicBezTo>
                  <a:cubicBezTo>
                    <a:pt x="98" y="0"/>
                    <a:pt x="111" y="19"/>
                    <a:pt x="108" y="45"/>
                  </a:cubicBezTo>
                  <a:cubicBezTo>
                    <a:pt x="105" y="69"/>
                    <a:pt x="101" y="91"/>
                    <a:pt x="104" y="97"/>
                  </a:cubicBezTo>
                  <a:cubicBezTo>
                    <a:pt x="111" y="109"/>
                    <a:pt x="122" y="108"/>
                    <a:pt x="121" y="130"/>
                  </a:cubicBezTo>
                  <a:cubicBezTo>
                    <a:pt x="121" y="150"/>
                    <a:pt x="101" y="167"/>
                    <a:pt x="101" y="167"/>
                  </a:cubicBezTo>
                  <a:lnTo>
                    <a:pt x="27" y="210"/>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ïṡḻ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E210D9D-E99E-433D-9423-62FE39AC7E50}"/>
                </a:ext>
              </a:extLst>
            </p:cNvPr>
            <p:cNvSpPr/>
            <p:nvPr/>
          </p:nvSpPr>
          <p:spPr bwMode="auto">
            <a:xfrm>
              <a:off x="4259263" y="4364038"/>
              <a:ext cx="95250" cy="512763"/>
            </a:xfrm>
            <a:custGeom>
              <a:avLst/>
              <a:gdLst>
                <a:gd name="T0" fmla="*/ 8 w 29"/>
                <a:gd name="T1" fmla="*/ 156 h 156"/>
                <a:gd name="T2" fmla="*/ 6 w 29"/>
                <a:gd name="T3" fmla="*/ 155 h 156"/>
                <a:gd name="T4" fmla="*/ 25 w 29"/>
                <a:gd name="T5" fmla="*/ 1 h 156"/>
                <a:gd name="T6" fmla="*/ 28 w 29"/>
                <a:gd name="T7" fmla="*/ 0 h 156"/>
                <a:gd name="T8" fmla="*/ 29 w 29"/>
                <a:gd name="T9" fmla="*/ 3 h 156"/>
                <a:gd name="T10" fmla="*/ 10 w 29"/>
                <a:gd name="T11" fmla="*/ 154 h 156"/>
                <a:gd name="T12" fmla="*/ 8 w 29"/>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29" h="156">
                  <a:moveTo>
                    <a:pt x="8" y="156"/>
                  </a:moveTo>
                  <a:cubicBezTo>
                    <a:pt x="7" y="156"/>
                    <a:pt x="6" y="156"/>
                    <a:pt x="6" y="155"/>
                  </a:cubicBezTo>
                  <a:cubicBezTo>
                    <a:pt x="0" y="107"/>
                    <a:pt x="14" y="25"/>
                    <a:pt x="25" y="1"/>
                  </a:cubicBezTo>
                  <a:cubicBezTo>
                    <a:pt x="26" y="0"/>
                    <a:pt x="27" y="0"/>
                    <a:pt x="28" y="0"/>
                  </a:cubicBezTo>
                  <a:cubicBezTo>
                    <a:pt x="29" y="1"/>
                    <a:pt x="29" y="2"/>
                    <a:pt x="29" y="3"/>
                  </a:cubicBezTo>
                  <a:cubicBezTo>
                    <a:pt x="18" y="27"/>
                    <a:pt x="5" y="109"/>
                    <a:pt x="10" y="154"/>
                  </a:cubicBezTo>
                  <a:cubicBezTo>
                    <a:pt x="10" y="155"/>
                    <a:pt x="9" y="156"/>
                    <a:pt x="8" y="1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íšli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F3F3B65-E93A-4413-BA50-DBA299CA4EE9}"/>
                </a:ext>
              </a:extLst>
            </p:cNvPr>
            <p:cNvSpPr/>
            <p:nvPr/>
          </p:nvSpPr>
          <p:spPr bwMode="auto">
            <a:xfrm>
              <a:off x="4202113" y="4640263"/>
              <a:ext cx="87313" cy="119063"/>
            </a:xfrm>
            <a:custGeom>
              <a:avLst/>
              <a:gdLst>
                <a:gd name="T0" fmla="*/ 24 w 26"/>
                <a:gd name="T1" fmla="*/ 36 h 36"/>
                <a:gd name="T2" fmla="*/ 23 w 26"/>
                <a:gd name="T3" fmla="*/ 35 h 36"/>
                <a:gd name="T4" fmla="*/ 0 w 26"/>
                <a:gd name="T5" fmla="*/ 3 h 36"/>
                <a:gd name="T6" fmla="*/ 1 w 26"/>
                <a:gd name="T7" fmla="*/ 1 h 36"/>
                <a:gd name="T8" fmla="*/ 4 w 26"/>
                <a:gd name="T9" fmla="*/ 2 h 36"/>
                <a:gd name="T10" fmla="*/ 25 w 26"/>
                <a:gd name="T11" fmla="*/ 32 h 36"/>
                <a:gd name="T12" fmla="*/ 26 w 26"/>
                <a:gd name="T13" fmla="*/ 34 h 36"/>
                <a:gd name="T14" fmla="*/ 24 w 2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6">
                  <a:moveTo>
                    <a:pt x="24" y="36"/>
                  </a:moveTo>
                  <a:cubicBezTo>
                    <a:pt x="23" y="35"/>
                    <a:pt x="23" y="35"/>
                    <a:pt x="23" y="35"/>
                  </a:cubicBezTo>
                  <a:cubicBezTo>
                    <a:pt x="9" y="29"/>
                    <a:pt x="0" y="4"/>
                    <a:pt x="0" y="3"/>
                  </a:cubicBezTo>
                  <a:cubicBezTo>
                    <a:pt x="0" y="2"/>
                    <a:pt x="0" y="1"/>
                    <a:pt x="1" y="1"/>
                  </a:cubicBezTo>
                  <a:cubicBezTo>
                    <a:pt x="2" y="0"/>
                    <a:pt x="3" y="1"/>
                    <a:pt x="4" y="2"/>
                  </a:cubicBezTo>
                  <a:cubicBezTo>
                    <a:pt x="4" y="2"/>
                    <a:pt x="12" y="26"/>
                    <a:pt x="25" y="32"/>
                  </a:cubicBezTo>
                  <a:cubicBezTo>
                    <a:pt x="26" y="32"/>
                    <a:pt x="26" y="33"/>
                    <a:pt x="26" y="34"/>
                  </a:cubicBezTo>
                  <a:cubicBezTo>
                    <a:pt x="25" y="35"/>
                    <a:pt x="25" y="36"/>
                    <a:pt x="24"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ïṥli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21DD960-C468-4766-B32F-05C262187EED}"/>
                </a:ext>
              </a:extLst>
            </p:cNvPr>
            <p:cNvSpPr/>
            <p:nvPr/>
          </p:nvSpPr>
          <p:spPr bwMode="auto">
            <a:xfrm>
              <a:off x="4271963" y="4670426"/>
              <a:ext cx="146050" cy="141288"/>
            </a:xfrm>
            <a:custGeom>
              <a:avLst/>
              <a:gdLst>
                <a:gd name="T0" fmla="*/ 3 w 44"/>
                <a:gd name="T1" fmla="*/ 43 h 43"/>
                <a:gd name="T2" fmla="*/ 1 w 44"/>
                <a:gd name="T3" fmla="*/ 41 h 43"/>
                <a:gd name="T4" fmla="*/ 2 w 44"/>
                <a:gd name="T5" fmla="*/ 39 h 43"/>
                <a:gd name="T6" fmla="*/ 40 w 44"/>
                <a:gd name="T7" fmla="*/ 1 h 43"/>
                <a:gd name="T8" fmla="*/ 43 w 44"/>
                <a:gd name="T9" fmla="*/ 0 h 43"/>
                <a:gd name="T10" fmla="*/ 44 w 44"/>
                <a:gd name="T11" fmla="*/ 3 h 43"/>
                <a:gd name="T12" fmla="*/ 3 w 44"/>
                <a:gd name="T13" fmla="*/ 42 h 43"/>
                <a:gd name="T14" fmla="*/ 3 w 44"/>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3">
                  <a:moveTo>
                    <a:pt x="3" y="43"/>
                  </a:moveTo>
                  <a:cubicBezTo>
                    <a:pt x="2" y="43"/>
                    <a:pt x="1" y="42"/>
                    <a:pt x="1" y="41"/>
                  </a:cubicBezTo>
                  <a:cubicBezTo>
                    <a:pt x="0" y="40"/>
                    <a:pt x="1" y="39"/>
                    <a:pt x="2" y="39"/>
                  </a:cubicBezTo>
                  <a:cubicBezTo>
                    <a:pt x="25" y="29"/>
                    <a:pt x="40" y="1"/>
                    <a:pt x="40" y="1"/>
                  </a:cubicBezTo>
                  <a:cubicBezTo>
                    <a:pt x="41" y="0"/>
                    <a:pt x="42" y="0"/>
                    <a:pt x="43" y="0"/>
                  </a:cubicBezTo>
                  <a:cubicBezTo>
                    <a:pt x="44" y="1"/>
                    <a:pt x="44" y="2"/>
                    <a:pt x="44" y="3"/>
                  </a:cubicBezTo>
                  <a:cubicBezTo>
                    <a:pt x="43" y="4"/>
                    <a:pt x="28" y="32"/>
                    <a:pt x="3" y="42"/>
                  </a:cubicBezTo>
                  <a:lnTo>
                    <a:pt x="3"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ṧ1ï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A3146C3-3D0F-47B7-95C9-7265AD3B8C1D}"/>
                </a:ext>
              </a:extLst>
            </p:cNvPr>
            <p:cNvSpPr/>
            <p:nvPr/>
          </p:nvSpPr>
          <p:spPr bwMode="auto">
            <a:xfrm>
              <a:off x="6905626" y="3506788"/>
              <a:ext cx="406400" cy="592138"/>
            </a:xfrm>
            <a:custGeom>
              <a:avLst/>
              <a:gdLst>
                <a:gd name="T0" fmla="*/ 21 w 123"/>
                <a:gd name="T1" fmla="*/ 180 h 180"/>
                <a:gd name="T2" fmla="*/ 2 w 123"/>
                <a:gd name="T3" fmla="*/ 121 h 180"/>
                <a:gd name="T4" fmla="*/ 16 w 123"/>
                <a:gd name="T5" fmla="*/ 74 h 180"/>
                <a:gd name="T6" fmla="*/ 31 w 123"/>
                <a:gd name="T7" fmla="*/ 88 h 180"/>
                <a:gd name="T8" fmla="*/ 49 w 123"/>
                <a:gd name="T9" fmla="*/ 70 h 180"/>
                <a:gd name="T10" fmla="*/ 93 w 123"/>
                <a:gd name="T11" fmla="*/ 8 h 180"/>
                <a:gd name="T12" fmla="*/ 99 w 123"/>
                <a:gd name="T13" fmla="*/ 49 h 180"/>
                <a:gd name="T14" fmla="*/ 91 w 123"/>
                <a:gd name="T15" fmla="*/ 87 h 180"/>
                <a:gd name="T16" fmla="*/ 111 w 123"/>
                <a:gd name="T17" fmla="*/ 91 h 180"/>
                <a:gd name="T18" fmla="*/ 76 w 123"/>
                <a:gd name="T19" fmla="*/ 148 h 180"/>
                <a:gd name="T20" fmla="*/ 21 w 123"/>
                <a:gd name="T21"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180">
                  <a:moveTo>
                    <a:pt x="21" y="180"/>
                  </a:moveTo>
                  <a:cubicBezTo>
                    <a:pt x="21" y="180"/>
                    <a:pt x="4" y="152"/>
                    <a:pt x="2" y="121"/>
                  </a:cubicBezTo>
                  <a:cubicBezTo>
                    <a:pt x="0" y="90"/>
                    <a:pt x="7" y="78"/>
                    <a:pt x="16" y="74"/>
                  </a:cubicBezTo>
                  <a:cubicBezTo>
                    <a:pt x="26" y="70"/>
                    <a:pt x="26" y="82"/>
                    <a:pt x="31" y="88"/>
                  </a:cubicBezTo>
                  <a:cubicBezTo>
                    <a:pt x="36" y="95"/>
                    <a:pt x="46" y="91"/>
                    <a:pt x="49" y="70"/>
                  </a:cubicBezTo>
                  <a:cubicBezTo>
                    <a:pt x="53" y="50"/>
                    <a:pt x="66" y="14"/>
                    <a:pt x="93" y="8"/>
                  </a:cubicBezTo>
                  <a:cubicBezTo>
                    <a:pt x="123" y="0"/>
                    <a:pt x="107" y="35"/>
                    <a:pt x="99" y="49"/>
                  </a:cubicBezTo>
                  <a:cubicBezTo>
                    <a:pt x="92" y="63"/>
                    <a:pt x="86" y="81"/>
                    <a:pt x="91" y="87"/>
                  </a:cubicBezTo>
                  <a:cubicBezTo>
                    <a:pt x="96" y="92"/>
                    <a:pt x="104" y="82"/>
                    <a:pt x="111" y="91"/>
                  </a:cubicBezTo>
                  <a:cubicBezTo>
                    <a:pt x="120" y="101"/>
                    <a:pt x="92" y="139"/>
                    <a:pt x="76" y="148"/>
                  </a:cubicBezTo>
                  <a:lnTo>
                    <a:pt x="21" y="180"/>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ṩḷí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AEF9C72-37A4-4E9F-9899-E50DBAB41A93}"/>
                </a:ext>
              </a:extLst>
            </p:cNvPr>
            <p:cNvSpPr/>
            <p:nvPr/>
          </p:nvSpPr>
          <p:spPr bwMode="auto">
            <a:xfrm>
              <a:off x="7048501" y="3592513"/>
              <a:ext cx="161925" cy="468313"/>
            </a:xfrm>
            <a:custGeom>
              <a:avLst/>
              <a:gdLst>
                <a:gd name="T0" fmla="*/ 2 w 49"/>
                <a:gd name="T1" fmla="*/ 142 h 142"/>
                <a:gd name="T2" fmla="*/ 2 w 49"/>
                <a:gd name="T3" fmla="*/ 142 h 142"/>
                <a:gd name="T4" fmla="*/ 0 w 49"/>
                <a:gd name="T5" fmla="*/ 140 h 142"/>
                <a:gd name="T6" fmla="*/ 45 w 49"/>
                <a:gd name="T7" fmla="*/ 1 h 142"/>
                <a:gd name="T8" fmla="*/ 48 w 49"/>
                <a:gd name="T9" fmla="*/ 1 h 142"/>
                <a:gd name="T10" fmla="*/ 48 w 49"/>
                <a:gd name="T11" fmla="*/ 3 h 142"/>
                <a:gd name="T12" fmla="*/ 4 w 49"/>
                <a:gd name="T13" fmla="*/ 141 h 142"/>
                <a:gd name="T14" fmla="*/ 2 w 49"/>
                <a:gd name="T15" fmla="*/ 14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42">
                  <a:moveTo>
                    <a:pt x="2" y="142"/>
                  </a:moveTo>
                  <a:cubicBezTo>
                    <a:pt x="2" y="142"/>
                    <a:pt x="2" y="142"/>
                    <a:pt x="2" y="142"/>
                  </a:cubicBezTo>
                  <a:cubicBezTo>
                    <a:pt x="1" y="142"/>
                    <a:pt x="0" y="141"/>
                    <a:pt x="0" y="140"/>
                  </a:cubicBezTo>
                  <a:cubicBezTo>
                    <a:pt x="5" y="58"/>
                    <a:pt x="45" y="2"/>
                    <a:pt x="45" y="1"/>
                  </a:cubicBezTo>
                  <a:cubicBezTo>
                    <a:pt x="46" y="0"/>
                    <a:pt x="47" y="0"/>
                    <a:pt x="48" y="1"/>
                  </a:cubicBezTo>
                  <a:cubicBezTo>
                    <a:pt x="49" y="1"/>
                    <a:pt x="49" y="3"/>
                    <a:pt x="48" y="3"/>
                  </a:cubicBezTo>
                  <a:cubicBezTo>
                    <a:pt x="48" y="4"/>
                    <a:pt x="9" y="60"/>
                    <a:pt x="4" y="141"/>
                  </a:cubicBezTo>
                  <a:cubicBezTo>
                    <a:pt x="4" y="142"/>
                    <a:pt x="3" y="142"/>
                    <a:pt x="2" y="1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iṧļi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C1E25B5-4806-4145-B199-D8A78917FE71}"/>
                </a:ext>
              </a:extLst>
            </p:cNvPr>
            <p:cNvSpPr/>
            <p:nvPr/>
          </p:nvSpPr>
          <p:spPr bwMode="auto">
            <a:xfrm>
              <a:off x="6999288" y="3889376"/>
              <a:ext cx="71438" cy="95250"/>
            </a:xfrm>
            <a:custGeom>
              <a:avLst/>
              <a:gdLst>
                <a:gd name="T0" fmla="*/ 19 w 22"/>
                <a:gd name="T1" fmla="*/ 29 h 29"/>
                <a:gd name="T2" fmla="*/ 18 w 22"/>
                <a:gd name="T3" fmla="*/ 29 h 29"/>
                <a:gd name="T4" fmla="*/ 1 w 22"/>
                <a:gd name="T5" fmla="*/ 3 h 29"/>
                <a:gd name="T6" fmla="*/ 2 w 22"/>
                <a:gd name="T7" fmla="*/ 1 h 29"/>
                <a:gd name="T8" fmla="*/ 5 w 22"/>
                <a:gd name="T9" fmla="*/ 2 h 29"/>
                <a:gd name="T10" fmla="*/ 20 w 22"/>
                <a:gd name="T11" fmla="*/ 25 h 29"/>
                <a:gd name="T12" fmla="*/ 21 w 22"/>
                <a:gd name="T13" fmla="*/ 28 h 29"/>
                <a:gd name="T14" fmla="*/ 19 w 22"/>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19" y="29"/>
                  </a:moveTo>
                  <a:cubicBezTo>
                    <a:pt x="18" y="29"/>
                    <a:pt x="18" y="29"/>
                    <a:pt x="18" y="29"/>
                  </a:cubicBezTo>
                  <a:cubicBezTo>
                    <a:pt x="7" y="22"/>
                    <a:pt x="1" y="4"/>
                    <a:pt x="1" y="3"/>
                  </a:cubicBezTo>
                  <a:cubicBezTo>
                    <a:pt x="0" y="2"/>
                    <a:pt x="1" y="1"/>
                    <a:pt x="2" y="1"/>
                  </a:cubicBezTo>
                  <a:cubicBezTo>
                    <a:pt x="3" y="0"/>
                    <a:pt x="4" y="1"/>
                    <a:pt x="5" y="2"/>
                  </a:cubicBezTo>
                  <a:cubicBezTo>
                    <a:pt x="5" y="2"/>
                    <a:pt x="11" y="20"/>
                    <a:pt x="20" y="25"/>
                  </a:cubicBezTo>
                  <a:cubicBezTo>
                    <a:pt x="21" y="26"/>
                    <a:pt x="22" y="27"/>
                    <a:pt x="21" y="28"/>
                  </a:cubicBezTo>
                  <a:cubicBezTo>
                    <a:pt x="21" y="28"/>
                    <a:pt x="20" y="29"/>
                    <a:pt x="19"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sļï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4C3763A-AA39-49E0-B889-05E369DDBC1F}"/>
                </a:ext>
              </a:extLst>
            </p:cNvPr>
            <p:cNvSpPr/>
            <p:nvPr/>
          </p:nvSpPr>
          <p:spPr bwMode="auto">
            <a:xfrm>
              <a:off x="7061201" y="3852863"/>
              <a:ext cx="149225" cy="92075"/>
            </a:xfrm>
            <a:custGeom>
              <a:avLst/>
              <a:gdLst>
                <a:gd name="T0" fmla="*/ 2 w 45"/>
                <a:gd name="T1" fmla="*/ 28 h 28"/>
                <a:gd name="T2" fmla="*/ 0 w 45"/>
                <a:gd name="T3" fmla="*/ 26 h 28"/>
                <a:gd name="T4" fmla="*/ 2 w 45"/>
                <a:gd name="T5" fmla="*/ 24 h 28"/>
                <a:gd name="T6" fmla="*/ 41 w 45"/>
                <a:gd name="T7" fmla="*/ 1 h 28"/>
                <a:gd name="T8" fmla="*/ 44 w 45"/>
                <a:gd name="T9" fmla="*/ 1 h 28"/>
                <a:gd name="T10" fmla="*/ 44 w 45"/>
                <a:gd name="T11" fmla="*/ 3 h 28"/>
                <a:gd name="T12" fmla="*/ 3 w 45"/>
                <a:gd name="T13" fmla="*/ 28 h 28"/>
                <a:gd name="T14" fmla="*/ 2 w 45"/>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8">
                  <a:moveTo>
                    <a:pt x="2" y="28"/>
                  </a:moveTo>
                  <a:cubicBezTo>
                    <a:pt x="2" y="28"/>
                    <a:pt x="1" y="27"/>
                    <a:pt x="0" y="26"/>
                  </a:cubicBezTo>
                  <a:cubicBezTo>
                    <a:pt x="0" y="25"/>
                    <a:pt x="1" y="24"/>
                    <a:pt x="2" y="24"/>
                  </a:cubicBezTo>
                  <a:cubicBezTo>
                    <a:pt x="31" y="16"/>
                    <a:pt x="41" y="1"/>
                    <a:pt x="41" y="1"/>
                  </a:cubicBezTo>
                  <a:cubicBezTo>
                    <a:pt x="41" y="0"/>
                    <a:pt x="43" y="0"/>
                    <a:pt x="44" y="1"/>
                  </a:cubicBezTo>
                  <a:cubicBezTo>
                    <a:pt x="45" y="1"/>
                    <a:pt x="45" y="2"/>
                    <a:pt x="44" y="3"/>
                  </a:cubicBezTo>
                  <a:cubicBezTo>
                    <a:pt x="44" y="4"/>
                    <a:pt x="33" y="20"/>
                    <a:pt x="3" y="28"/>
                  </a:cubicBezTo>
                  <a:lnTo>
                    <a:pt x="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ṩľí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A719579-9E06-499C-A3DA-F7C6C8BA622B}"/>
                </a:ext>
              </a:extLst>
            </p:cNvPr>
            <p:cNvSpPr/>
            <p:nvPr/>
          </p:nvSpPr>
          <p:spPr bwMode="auto">
            <a:xfrm>
              <a:off x="5054601" y="3025776"/>
              <a:ext cx="485775" cy="1066800"/>
            </a:xfrm>
            <a:custGeom>
              <a:avLst/>
              <a:gdLst>
                <a:gd name="T0" fmla="*/ 147 w 147"/>
                <a:gd name="T1" fmla="*/ 264 h 324"/>
                <a:gd name="T2" fmla="*/ 107 w 147"/>
                <a:gd name="T3" fmla="*/ 183 h 324"/>
                <a:gd name="T4" fmla="*/ 71 w 147"/>
                <a:gd name="T5" fmla="*/ 8 h 324"/>
                <a:gd name="T6" fmla="*/ 1 w 147"/>
                <a:gd name="T7" fmla="*/ 120 h 324"/>
                <a:gd name="T8" fmla="*/ 147 w 147"/>
                <a:gd name="T9" fmla="*/ 324 h 324"/>
                <a:gd name="T10" fmla="*/ 147 w 147"/>
                <a:gd name="T11" fmla="*/ 264 h 324"/>
              </a:gdLst>
              <a:ahLst/>
              <a:cxnLst>
                <a:cxn ang="0">
                  <a:pos x="T0" y="T1"/>
                </a:cxn>
                <a:cxn ang="0">
                  <a:pos x="T2" y="T3"/>
                </a:cxn>
                <a:cxn ang="0">
                  <a:pos x="T4" y="T5"/>
                </a:cxn>
                <a:cxn ang="0">
                  <a:pos x="T6" y="T7"/>
                </a:cxn>
                <a:cxn ang="0">
                  <a:pos x="T8" y="T9"/>
                </a:cxn>
                <a:cxn ang="0">
                  <a:pos x="T10" y="T11"/>
                </a:cxn>
              </a:cxnLst>
              <a:rect l="0" t="0" r="r" b="b"/>
              <a:pathLst>
                <a:path w="147" h="324">
                  <a:moveTo>
                    <a:pt x="147" y="264"/>
                  </a:moveTo>
                  <a:cubicBezTo>
                    <a:pt x="147" y="264"/>
                    <a:pt x="109" y="255"/>
                    <a:pt x="107" y="183"/>
                  </a:cubicBezTo>
                  <a:cubicBezTo>
                    <a:pt x="105" y="105"/>
                    <a:pt x="116" y="15"/>
                    <a:pt x="71" y="8"/>
                  </a:cubicBezTo>
                  <a:cubicBezTo>
                    <a:pt x="26" y="0"/>
                    <a:pt x="0" y="56"/>
                    <a:pt x="1" y="120"/>
                  </a:cubicBezTo>
                  <a:cubicBezTo>
                    <a:pt x="1" y="177"/>
                    <a:pt x="24" y="300"/>
                    <a:pt x="147" y="324"/>
                  </a:cubicBezTo>
                  <a:lnTo>
                    <a:pt x="147" y="264"/>
                  </a:lnTo>
                  <a:close/>
                </a:path>
              </a:pathLst>
            </a:custGeom>
            <a:solidFill>
              <a:srgbClr val="1BBC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şļï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EE1C9E2-FFD7-4C96-9FD0-DB8E7303D82C}"/>
                </a:ext>
              </a:extLst>
            </p:cNvPr>
            <p:cNvSpPr/>
            <p:nvPr/>
          </p:nvSpPr>
          <p:spPr bwMode="auto">
            <a:xfrm>
              <a:off x="5153026" y="3133726"/>
              <a:ext cx="393700" cy="933450"/>
            </a:xfrm>
            <a:custGeom>
              <a:avLst/>
              <a:gdLst>
                <a:gd name="T0" fmla="*/ 117 w 119"/>
                <a:gd name="T1" fmla="*/ 283 h 283"/>
                <a:gd name="T2" fmla="*/ 117 w 119"/>
                <a:gd name="T3" fmla="*/ 283 h 283"/>
                <a:gd name="T4" fmla="*/ 50 w 119"/>
                <a:gd name="T5" fmla="*/ 238 h 283"/>
                <a:gd name="T6" fmla="*/ 21 w 119"/>
                <a:gd name="T7" fmla="*/ 1 h 283"/>
                <a:gd name="T8" fmla="*/ 23 w 119"/>
                <a:gd name="T9" fmla="*/ 0 h 283"/>
                <a:gd name="T10" fmla="*/ 25 w 119"/>
                <a:gd name="T11" fmla="*/ 2 h 283"/>
                <a:gd name="T12" fmla="*/ 53 w 119"/>
                <a:gd name="T13" fmla="*/ 236 h 283"/>
                <a:gd name="T14" fmla="*/ 117 w 119"/>
                <a:gd name="T15" fmla="*/ 279 h 283"/>
                <a:gd name="T16" fmla="*/ 119 w 119"/>
                <a:gd name="T17" fmla="*/ 282 h 283"/>
                <a:gd name="T18" fmla="*/ 117 w 119"/>
                <a:gd name="T19"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283">
                  <a:moveTo>
                    <a:pt x="117" y="283"/>
                  </a:moveTo>
                  <a:cubicBezTo>
                    <a:pt x="117" y="283"/>
                    <a:pt x="117" y="283"/>
                    <a:pt x="117" y="283"/>
                  </a:cubicBezTo>
                  <a:cubicBezTo>
                    <a:pt x="89" y="278"/>
                    <a:pt x="67" y="263"/>
                    <a:pt x="50" y="238"/>
                  </a:cubicBezTo>
                  <a:cubicBezTo>
                    <a:pt x="0" y="164"/>
                    <a:pt x="16" y="26"/>
                    <a:pt x="21" y="1"/>
                  </a:cubicBezTo>
                  <a:cubicBezTo>
                    <a:pt x="21" y="0"/>
                    <a:pt x="22" y="0"/>
                    <a:pt x="23" y="0"/>
                  </a:cubicBezTo>
                  <a:cubicBezTo>
                    <a:pt x="24" y="0"/>
                    <a:pt x="25" y="1"/>
                    <a:pt x="25" y="2"/>
                  </a:cubicBezTo>
                  <a:cubicBezTo>
                    <a:pt x="20" y="26"/>
                    <a:pt x="4" y="163"/>
                    <a:pt x="53" y="236"/>
                  </a:cubicBezTo>
                  <a:cubicBezTo>
                    <a:pt x="69" y="260"/>
                    <a:pt x="91" y="274"/>
                    <a:pt x="117" y="279"/>
                  </a:cubicBezTo>
                  <a:cubicBezTo>
                    <a:pt x="119" y="280"/>
                    <a:pt x="119" y="281"/>
                    <a:pt x="119" y="282"/>
                  </a:cubicBezTo>
                  <a:cubicBezTo>
                    <a:pt x="119" y="283"/>
                    <a:pt x="118" y="283"/>
                    <a:pt x="117" y="2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sḻi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50CF169-6183-4E86-8AE9-22608FDF19FA}"/>
                </a:ext>
              </a:extLst>
            </p:cNvPr>
            <p:cNvSpPr/>
            <p:nvPr/>
          </p:nvSpPr>
          <p:spPr bwMode="auto">
            <a:xfrm>
              <a:off x="4733926" y="3467101"/>
              <a:ext cx="806450" cy="1225550"/>
            </a:xfrm>
            <a:custGeom>
              <a:avLst/>
              <a:gdLst>
                <a:gd name="T0" fmla="*/ 244 w 244"/>
                <a:gd name="T1" fmla="*/ 367 h 372"/>
                <a:gd name="T2" fmla="*/ 103 w 244"/>
                <a:gd name="T3" fmla="*/ 343 h 372"/>
                <a:gd name="T4" fmla="*/ 88 w 244"/>
                <a:gd name="T5" fmla="*/ 278 h 372"/>
                <a:gd name="T6" fmla="*/ 90 w 244"/>
                <a:gd name="T7" fmla="*/ 232 h 372"/>
                <a:gd name="T8" fmla="*/ 13 w 244"/>
                <a:gd name="T9" fmla="*/ 115 h 372"/>
                <a:gd name="T10" fmla="*/ 32 w 244"/>
                <a:gd name="T11" fmla="*/ 11 h 372"/>
                <a:gd name="T12" fmla="*/ 77 w 244"/>
                <a:gd name="T13" fmla="*/ 55 h 372"/>
                <a:gd name="T14" fmla="*/ 155 w 244"/>
                <a:gd name="T15" fmla="*/ 72 h 372"/>
                <a:gd name="T16" fmla="*/ 184 w 244"/>
                <a:gd name="T17" fmla="*/ 127 h 372"/>
                <a:gd name="T18" fmla="*/ 212 w 244"/>
                <a:gd name="T19" fmla="*/ 152 h 372"/>
                <a:gd name="T20" fmla="*/ 244 w 244"/>
                <a:gd name="T21" fmla="*/ 180 h 372"/>
                <a:gd name="T22" fmla="*/ 244 w 244"/>
                <a:gd name="T23" fmla="*/ 36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372">
                  <a:moveTo>
                    <a:pt x="244" y="367"/>
                  </a:moveTo>
                  <a:cubicBezTo>
                    <a:pt x="204" y="372"/>
                    <a:pt x="140" y="372"/>
                    <a:pt x="103" y="343"/>
                  </a:cubicBezTo>
                  <a:cubicBezTo>
                    <a:pt x="66" y="313"/>
                    <a:pt x="74" y="288"/>
                    <a:pt x="88" y="278"/>
                  </a:cubicBezTo>
                  <a:cubicBezTo>
                    <a:pt x="102" y="267"/>
                    <a:pt x="114" y="255"/>
                    <a:pt x="90" y="232"/>
                  </a:cubicBezTo>
                  <a:cubicBezTo>
                    <a:pt x="65" y="208"/>
                    <a:pt x="26" y="171"/>
                    <a:pt x="13" y="115"/>
                  </a:cubicBezTo>
                  <a:cubicBezTo>
                    <a:pt x="0" y="58"/>
                    <a:pt x="7" y="23"/>
                    <a:pt x="32" y="11"/>
                  </a:cubicBezTo>
                  <a:cubicBezTo>
                    <a:pt x="56" y="0"/>
                    <a:pt x="63" y="18"/>
                    <a:pt x="77" y="55"/>
                  </a:cubicBezTo>
                  <a:cubicBezTo>
                    <a:pt x="92" y="93"/>
                    <a:pt x="126" y="61"/>
                    <a:pt x="155" y="72"/>
                  </a:cubicBezTo>
                  <a:cubicBezTo>
                    <a:pt x="183" y="84"/>
                    <a:pt x="182" y="107"/>
                    <a:pt x="184" y="127"/>
                  </a:cubicBezTo>
                  <a:cubicBezTo>
                    <a:pt x="186" y="147"/>
                    <a:pt x="195" y="152"/>
                    <a:pt x="212" y="152"/>
                  </a:cubicBezTo>
                  <a:cubicBezTo>
                    <a:pt x="228" y="152"/>
                    <a:pt x="244" y="162"/>
                    <a:pt x="244" y="180"/>
                  </a:cubicBezTo>
                  <a:lnTo>
                    <a:pt x="244" y="367"/>
                  </a:lnTo>
                  <a:close/>
                </a:path>
              </a:pathLst>
            </a:custGeom>
            <a:solidFill>
              <a:srgbClr val="27DE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Sļí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3C009D0-4696-4C05-BF76-852242567087}"/>
                </a:ext>
              </a:extLst>
            </p:cNvPr>
            <p:cNvSpPr/>
            <p:nvPr/>
          </p:nvSpPr>
          <p:spPr bwMode="auto">
            <a:xfrm>
              <a:off x="4889501" y="3743326"/>
              <a:ext cx="657225" cy="715963"/>
            </a:xfrm>
            <a:custGeom>
              <a:avLst/>
              <a:gdLst>
                <a:gd name="T0" fmla="*/ 197 w 199"/>
                <a:gd name="T1" fmla="*/ 217 h 217"/>
                <a:gd name="T2" fmla="*/ 197 w 199"/>
                <a:gd name="T3" fmla="*/ 217 h 217"/>
                <a:gd name="T4" fmla="*/ 94 w 199"/>
                <a:gd name="T5" fmla="*/ 150 h 217"/>
                <a:gd name="T6" fmla="*/ 0 w 199"/>
                <a:gd name="T7" fmla="*/ 3 h 217"/>
                <a:gd name="T8" fmla="*/ 1 w 199"/>
                <a:gd name="T9" fmla="*/ 1 h 217"/>
                <a:gd name="T10" fmla="*/ 4 w 199"/>
                <a:gd name="T11" fmla="*/ 2 h 217"/>
                <a:gd name="T12" fmla="*/ 97 w 199"/>
                <a:gd name="T13" fmla="*/ 147 h 217"/>
                <a:gd name="T14" fmla="*/ 198 w 199"/>
                <a:gd name="T15" fmla="*/ 213 h 217"/>
                <a:gd name="T16" fmla="*/ 199 w 199"/>
                <a:gd name="T17" fmla="*/ 216 h 217"/>
                <a:gd name="T18" fmla="*/ 197 w 199"/>
                <a:gd name="T1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217">
                  <a:moveTo>
                    <a:pt x="197" y="217"/>
                  </a:moveTo>
                  <a:cubicBezTo>
                    <a:pt x="197" y="217"/>
                    <a:pt x="197" y="217"/>
                    <a:pt x="197" y="217"/>
                  </a:cubicBezTo>
                  <a:cubicBezTo>
                    <a:pt x="195" y="217"/>
                    <a:pt x="154" y="205"/>
                    <a:pt x="94" y="150"/>
                  </a:cubicBezTo>
                  <a:cubicBezTo>
                    <a:pt x="31" y="92"/>
                    <a:pt x="1" y="4"/>
                    <a:pt x="0" y="3"/>
                  </a:cubicBezTo>
                  <a:cubicBezTo>
                    <a:pt x="0" y="2"/>
                    <a:pt x="0" y="1"/>
                    <a:pt x="1" y="1"/>
                  </a:cubicBezTo>
                  <a:cubicBezTo>
                    <a:pt x="3" y="0"/>
                    <a:pt x="4" y="1"/>
                    <a:pt x="4" y="2"/>
                  </a:cubicBezTo>
                  <a:cubicBezTo>
                    <a:pt x="4" y="3"/>
                    <a:pt x="34" y="89"/>
                    <a:pt x="97" y="147"/>
                  </a:cubicBezTo>
                  <a:cubicBezTo>
                    <a:pt x="156" y="201"/>
                    <a:pt x="197" y="213"/>
                    <a:pt x="198" y="213"/>
                  </a:cubicBezTo>
                  <a:cubicBezTo>
                    <a:pt x="199" y="214"/>
                    <a:pt x="199" y="215"/>
                    <a:pt x="199" y="216"/>
                  </a:cubicBezTo>
                  <a:cubicBezTo>
                    <a:pt x="199" y="217"/>
                    <a:pt x="198" y="217"/>
                    <a:pt x="197"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íṣḷï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D997ADB-F706-4A04-B360-549005AADD82}"/>
                </a:ext>
              </a:extLst>
            </p:cNvPr>
            <p:cNvSpPr/>
            <p:nvPr/>
          </p:nvSpPr>
          <p:spPr bwMode="auto">
            <a:xfrm>
              <a:off x="5195888" y="3921126"/>
              <a:ext cx="66675" cy="363538"/>
            </a:xfrm>
            <a:custGeom>
              <a:avLst/>
              <a:gdLst>
                <a:gd name="T0" fmla="*/ 18 w 20"/>
                <a:gd name="T1" fmla="*/ 110 h 110"/>
                <a:gd name="T2" fmla="*/ 16 w 20"/>
                <a:gd name="T3" fmla="*/ 109 h 110"/>
                <a:gd name="T4" fmla="*/ 0 w 20"/>
                <a:gd name="T5" fmla="*/ 2 h 110"/>
                <a:gd name="T6" fmla="*/ 2 w 20"/>
                <a:gd name="T7" fmla="*/ 0 h 110"/>
                <a:gd name="T8" fmla="*/ 4 w 20"/>
                <a:gd name="T9" fmla="*/ 2 h 110"/>
                <a:gd name="T10" fmla="*/ 20 w 20"/>
                <a:gd name="T11" fmla="*/ 107 h 110"/>
                <a:gd name="T12" fmla="*/ 18 w 20"/>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0" h="110">
                  <a:moveTo>
                    <a:pt x="18" y="110"/>
                  </a:moveTo>
                  <a:cubicBezTo>
                    <a:pt x="17" y="110"/>
                    <a:pt x="16" y="109"/>
                    <a:pt x="16" y="109"/>
                  </a:cubicBezTo>
                  <a:cubicBezTo>
                    <a:pt x="3" y="76"/>
                    <a:pt x="0" y="5"/>
                    <a:pt x="0" y="2"/>
                  </a:cubicBezTo>
                  <a:cubicBezTo>
                    <a:pt x="0" y="1"/>
                    <a:pt x="1" y="0"/>
                    <a:pt x="2" y="0"/>
                  </a:cubicBezTo>
                  <a:cubicBezTo>
                    <a:pt x="3" y="0"/>
                    <a:pt x="4" y="1"/>
                    <a:pt x="4" y="2"/>
                  </a:cubicBezTo>
                  <a:cubicBezTo>
                    <a:pt x="4" y="3"/>
                    <a:pt x="7" y="75"/>
                    <a:pt x="20" y="107"/>
                  </a:cubicBezTo>
                  <a:cubicBezTo>
                    <a:pt x="20" y="108"/>
                    <a:pt x="19" y="109"/>
                    <a:pt x="18"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ṣ1í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A66824A-6378-4B91-B544-43145FB71F82}"/>
                </a:ext>
              </a:extLst>
            </p:cNvPr>
            <p:cNvSpPr/>
            <p:nvPr/>
          </p:nvSpPr>
          <p:spPr bwMode="auto">
            <a:xfrm>
              <a:off x="5210176" y="4379913"/>
              <a:ext cx="201613" cy="58738"/>
            </a:xfrm>
            <a:custGeom>
              <a:avLst/>
              <a:gdLst>
                <a:gd name="T0" fmla="*/ 13 w 61"/>
                <a:gd name="T1" fmla="*/ 18 h 18"/>
                <a:gd name="T2" fmla="*/ 2 w 61"/>
                <a:gd name="T3" fmla="*/ 18 h 18"/>
                <a:gd name="T4" fmla="*/ 1 w 61"/>
                <a:gd name="T5" fmla="*/ 16 h 18"/>
                <a:gd name="T6" fmla="*/ 3 w 61"/>
                <a:gd name="T7" fmla="*/ 14 h 18"/>
                <a:gd name="T8" fmla="*/ 58 w 61"/>
                <a:gd name="T9" fmla="*/ 1 h 18"/>
                <a:gd name="T10" fmla="*/ 60 w 61"/>
                <a:gd name="T11" fmla="*/ 1 h 18"/>
                <a:gd name="T12" fmla="*/ 60 w 61"/>
                <a:gd name="T13" fmla="*/ 4 h 18"/>
                <a:gd name="T14" fmla="*/ 13 w 61"/>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8">
                  <a:moveTo>
                    <a:pt x="13" y="18"/>
                  </a:moveTo>
                  <a:cubicBezTo>
                    <a:pt x="7" y="18"/>
                    <a:pt x="3" y="18"/>
                    <a:pt x="2" y="18"/>
                  </a:cubicBezTo>
                  <a:cubicBezTo>
                    <a:pt x="1" y="18"/>
                    <a:pt x="0" y="17"/>
                    <a:pt x="1" y="16"/>
                  </a:cubicBezTo>
                  <a:cubicBezTo>
                    <a:pt x="1" y="15"/>
                    <a:pt x="2" y="14"/>
                    <a:pt x="3" y="14"/>
                  </a:cubicBezTo>
                  <a:cubicBezTo>
                    <a:pt x="3" y="14"/>
                    <a:pt x="40" y="18"/>
                    <a:pt x="58" y="1"/>
                  </a:cubicBezTo>
                  <a:cubicBezTo>
                    <a:pt x="58" y="0"/>
                    <a:pt x="60" y="0"/>
                    <a:pt x="60" y="1"/>
                  </a:cubicBezTo>
                  <a:cubicBezTo>
                    <a:pt x="61" y="1"/>
                    <a:pt x="61" y="3"/>
                    <a:pt x="60" y="4"/>
                  </a:cubicBezTo>
                  <a:cubicBezTo>
                    <a:pt x="48" y="16"/>
                    <a:pt x="26" y="18"/>
                    <a:pt x="1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ṩli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7DA1604-D3BF-45C3-BE84-F22B6A78792E}"/>
                </a:ext>
              </a:extLst>
            </p:cNvPr>
            <p:cNvSpPr/>
            <p:nvPr/>
          </p:nvSpPr>
          <p:spPr bwMode="auto">
            <a:xfrm>
              <a:off x="5700713" y="1354138"/>
              <a:ext cx="1235075" cy="3463925"/>
            </a:xfrm>
            <a:custGeom>
              <a:avLst/>
              <a:gdLst>
                <a:gd name="T0" fmla="*/ 356 w 374"/>
                <a:gd name="T1" fmla="*/ 6 h 1051"/>
                <a:gd name="T2" fmla="*/ 17 w 374"/>
                <a:gd name="T3" fmla="*/ 202 h 1051"/>
                <a:gd name="T4" fmla="*/ 0 w 374"/>
                <a:gd name="T5" fmla="*/ 232 h 1051"/>
                <a:gd name="T6" fmla="*/ 0 w 374"/>
                <a:gd name="T7" fmla="*/ 1036 h 1051"/>
                <a:gd name="T8" fmla="*/ 17 w 374"/>
                <a:gd name="T9" fmla="*/ 1046 h 1051"/>
                <a:gd name="T10" fmla="*/ 356 w 374"/>
                <a:gd name="T11" fmla="*/ 850 h 1051"/>
                <a:gd name="T12" fmla="*/ 374 w 374"/>
                <a:gd name="T13" fmla="*/ 820 h 1051"/>
                <a:gd name="T14" fmla="*/ 374 w 374"/>
                <a:gd name="T15" fmla="*/ 16 h 1051"/>
                <a:gd name="T16" fmla="*/ 356 w 374"/>
                <a:gd name="T17" fmla="*/ 6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1051">
                  <a:moveTo>
                    <a:pt x="356" y="6"/>
                  </a:moveTo>
                  <a:cubicBezTo>
                    <a:pt x="17" y="202"/>
                    <a:pt x="17" y="202"/>
                    <a:pt x="17" y="202"/>
                  </a:cubicBezTo>
                  <a:cubicBezTo>
                    <a:pt x="8" y="207"/>
                    <a:pt x="0" y="221"/>
                    <a:pt x="0" y="232"/>
                  </a:cubicBezTo>
                  <a:cubicBezTo>
                    <a:pt x="0" y="1036"/>
                    <a:pt x="0" y="1036"/>
                    <a:pt x="0" y="1036"/>
                  </a:cubicBezTo>
                  <a:cubicBezTo>
                    <a:pt x="0" y="1047"/>
                    <a:pt x="8" y="1051"/>
                    <a:pt x="17" y="1046"/>
                  </a:cubicBezTo>
                  <a:cubicBezTo>
                    <a:pt x="356" y="850"/>
                    <a:pt x="356" y="850"/>
                    <a:pt x="356" y="850"/>
                  </a:cubicBezTo>
                  <a:cubicBezTo>
                    <a:pt x="366" y="845"/>
                    <a:pt x="374" y="831"/>
                    <a:pt x="374" y="820"/>
                  </a:cubicBezTo>
                  <a:cubicBezTo>
                    <a:pt x="374" y="16"/>
                    <a:pt x="374" y="16"/>
                    <a:pt x="374" y="16"/>
                  </a:cubicBezTo>
                  <a:cubicBezTo>
                    <a:pt x="374" y="5"/>
                    <a:pt x="366" y="0"/>
                    <a:pt x="356" y="6"/>
                  </a:cubicBezTo>
                  <a:close/>
                </a:path>
              </a:pathLst>
            </a:custGeom>
            <a:solidFill>
              <a:srgbClr val="2460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1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0D50383-DFC8-46B9-925D-252F2906AF1C}"/>
                </a:ext>
              </a:extLst>
            </p:cNvPr>
            <p:cNvSpPr/>
            <p:nvPr/>
          </p:nvSpPr>
          <p:spPr bwMode="auto">
            <a:xfrm>
              <a:off x="5556251" y="1262063"/>
              <a:ext cx="1376363" cy="796925"/>
            </a:xfrm>
            <a:custGeom>
              <a:avLst/>
              <a:gdLst>
                <a:gd name="T0" fmla="*/ 61 w 417"/>
                <a:gd name="T1" fmla="*/ 230 h 242"/>
                <a:gd name="T2" fmla="*/ 400 w 417"/>
                <a:gd name="T3" fmla="*/ 34 h 242"/>
                <a:gd name="T4" fmla="*/ 417 w 417"/>
                <a:gd name="T5" fmla="*/ 41 h 242"/>
                <a:gd name="T6" fmla="*/ 400 w 417"/>
                <a:gd name="T7" fmla="*/ 14 h 242"/>
                <a:gd name="T8" fmla="*/ 386 w 417"/>
                <a:gd name="T9" fmla="*/ 6 h 242"/>
                <a:gd name="T10" fmla="*/ 351 w 417"/>
                <a:gd name="T11" fmla="*/ 6 h 242"/>
                <a:gd name="T12" fmla="*/ 12 w 417"/>
                <a:gd name="T13" fmla="*/ 201 h 242"/>
                <a:gd name="T14" fmla="*/ 0 w 417"/>
                <a:gd name="T15" fmla="*/ 214 h 242"/>
                <a:gd name="T16" fmla="*/ 49 w 417"/>
                <a:gd name="T17" fmla="*/ 242 h 242"/>
                <a:gd name="T18" fmla="*/ 61 w 417"/>
                <a:gd name="T19" fmla="*/ 23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242">
                  <a:moveTo>
                    <a:pt x="61" y="230"/>
                  </a:moveTo>
                  <a:cubicBezTo>
                    <a:pt x="400" y="34"/>
                    <a:pt x="400" y="34"/>
                    <a:pt x="400" y="34"/>
                  </a:cubicBezTo>
                  <a:cubicBezTo>
                    <a:pt x="409" y="29"/>
                    <a:pt x="416" y="32"/>
                    <a:pt x="417" y="41"/>
                  </a:cubicBezTo>
                  <a:cubicBezTo>
                    <a:pt x="416" y="30"/>
                    <a:pt x="409" y="19"/>
                    <a:pt x="400" y="14"/>
                  </a:cubicBezTo>
                  <a:cubicBezTo>
                    <a:pt x="386" y="6"/>
                    <a:pt x="386" y="6"/>
                    <a:pt x="386" y="6"/>
                  </a:cubicBezTo>
                  <a:cubicBezTo>
                    <a:pt x="377" y="0"/>
                    <a:pt x="361" y="0"/>
                    <a:pt x="351" y="6"/>
                  </a:cubicBezTo>
                  <a:cubicBezTo>
                    <a:pt x="12" y="201"/>
                    <a:pt x="12" y="201"/>
                    <a:pt x="12" y="201"/>
                  </a:cubicBezTo>
                  <a:cubicBezTo>
                    <a:pt x="8" y="204"/>
                    <a:pt x="3" y="209"/>
                    <a:pt x="0" y="214"/>
                  </a:cubicBezTo>
                  <a:cubicBezTo>
                    <a:pt x="49" y="242"/>
                    <a:pt x="49" y="242"/>
                    <a:pt x="49" y="242"/>
                  </a:cubicBezTo>
                  <a:cubicBezTo>
                    <a:pt x="52" y="237"/>
                    <a:pt x="56" y="232"/>
                    <a:pt x="61" y="230"/>
                  </a:cubicBezTo>
                  <a:close/>
                </a:path>
              </a:pathLst>
            </a:custGeom>
            <a:solidFill>
              <a:srgbClr val="4C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ļ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D7E0FDC-648D-42EA-ABBD-5EB6C2C53BC3}"/>
                </a:ext>
              </a:extLst>
            </p:cNvPr>
            <p:cNvSpPr/>
            <p:nvPr/>
          </p:nvSpPr>
          <p:spPr bwMode="auto">
            <a:xfrm>
              <a:off x="5540376" y="1966913"/>
              <a:ext cx="207963" cy="2851150"/>
            </a:xfrm>
            <a:custGeom>
              <a:avLst/>
              <a:gdLst>
                <a:gd name="T0" fmla="*/ 0 w 63"/>
                <a:gd name="T1" fmla="*/ 822 h 865"/>
                <a:gd name="T2" fmla="*/ 17 w 63"/>
                <a:gd name="T3" fmla="*/ 852 h 865"/>
                <a:gd name="T4" fmla="*/ 32 w 63"/>
                <a:gd name="T5" fmla="*/ 860 h 865"/>
                <a:gd name="T6" fmla="*/ 63 w 63"/>
                <a:gd name="T7" fmla="*/ 861 h 865"/>
                <a:gd name="T8" fmla="*/ 49 w 63"/>
                <a:gd name="T9" fmla="*/ 850 h 865"/>
                <a:gd name="T10" fmla="*/ 49 w 63"/>
                <a:gd name="T11" fmla="*/ 46 h 865"/>
                <a:gd name="T12" fmla="*/ 54 w 63"/>
                <a:gd name="T13" fmla="*/ 28 h 865"/>
                <a:gd name="T14" fmla="*/ 5 w 63"/>
                <a:gd name="T15" fmla="*/ 0 h 865"/>
                <a:gd name="T16" fmla="*/ 0 w 63"/>
                <a:gd name="T17" fmla="*/ 17 h 865"/>
                <a:gd name="T18" fmla="*/ 0 w 63"/>
                <a:gd name="T19" fmla="*/ 822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865">
                  <a:moveTo>
                    <a:pt x="0" y="822"/>
                  </a:moveTo>
                  <a:cubicBezTo>
                    <a:pt x="0" y="833"/>
                    <a:pt x="8" y="846"/>
                    <a:pt x="17" y="852"/>
                  </a:cubicBezTo>
                  <a:cubicBezTo>
                    <a:pt x="32" y="860"/>
                    <a:pt x="32" y="860"/>
                    <a:pt x="32" y="860"/>
                  </a:cubicBezTo>
                  <a:cubicBezTo>
                    <a:pt x="40" y="865"/>
                    <a:pt x="54" y="865"/>
                    <a:pt x="63" y="861"/>
                  </a:cubicBezTo>
                  <a:cubicBezTo>
                    <a:pt x="55" y="864"/>
                    <a:pt x="49" y="860"/>
                    <a:pt x="49" y="850"/>
                  </a:cubicBezTo>
                  <a:cubicBezTo>
                    <a:pt x="49" y="46"/>
                    <a:pt x="49" y="46"/>
                    <a:pt x="49" y="46"/>
                  </a:cubicBezTo>
                  <a:cubicBezTo>
                    <a:pt x="49" y="40"/>
                    <a:pt x="51" y="34"/>
                    <a:pt x="54" y="28"/>
                  </a:cubicBezTo>
                  <a:cubicBezTo>
                    <a:pt x="5" y="0"/>
                    <a:pt x="5" y="0"/>
                    <a:pt x="5" y="0"/>
                  </a:cubicBezTo>
                  <a:cubicBezTo>
                    <a:pt x="2" y="6"/>
                    <a:pt x="0" y="12"/>
                    <a:pt x="0" y="17"/>
                  </a:cubicBezTo>
                  <a:lnTo>
                    <a:pt x="0" y="822"/>
                  </a:lnTo>
                  <a:close/>
                </a:path>
              </a:pathLst>
            </a:custGeom>
            <a:solidFill>
              <a:srgbClr val="2343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Sľ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00A68D9-F267-4089-9B4D-6B3348DBDA84}"/>
                </a:ext>
              </a:extLst>
            </p:cNvPr>
            <p:cNvSpPr/>
            <p:nvPr/>
          </p:nvSpPr>
          <p:spPr bwMode="auto">
            <a:xfrm>
              <a:off x="5754688" y="1749426"/>
              <a:ext cx="1125538" cy="2673350"/>
            </a:xfrm>
            <a:custGeom>
              <a:avLst/>
              <a:gdLst>
                <a:gd name="T0" fmla="*/ 10 w 341"/>
                <a:gd name="T1" fmla="*/ 189 h 811"/>
                <a:gd name="T2" fmla="*/ 331 w 341"/>
                <a:gd name="T3" fmla="*/ 4 h 811"/>
                <a:gd name="T4" fmla="*/ 341 w 341"/>
                <a:gd name="T5" fmla="*/ 10 h 811"/>
                <a:gd name="T6" fmla="*/ 341 w 341"/>
                <a:gd name="T7" fmla="*/ 605 h 811"/>
                <a:gd name="T8" fmla="*/ 331 w 341"/>
                <a:gd name="T9" fmla="*/ 623 h 811"/>
                <a:gd name="T10" fmla="*/ 10 w 341"/>
                <a:gd name="T11" fmla="*/ 808 h 811"/>
                <a:gd name="T12" fmla="*/ 0 w 341"/>
                <a:gd name="T13" fmla="*/ 802 h 811"/>
                <a:gd name="T14" fmla="*/ 0 w 341"/>
                <a:gd name="T15" fmla="*/ 207 h 811"/>
                <a:gd name="T16" fmla="*/ 10 w 341"/>
                <a:gd name="T17" fmla="*/ 189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811">
                  <a:moveTo>
                    <a:pt x="10" y="189"/>
                  </a:moveTo>
                  <a:cubicBezTo>
                    <a:pt x="331" y="4"/>
                    <a:pt x="331" y="4"/>
                    <a:pt x="331" y="4"/>
                  </a:cubicBezTo>
                  <a:cubicBezTo>
                    <a:pt x="337" y="0"/>
                    <a:pt x="341" y="3"/>
                    <a:pt x="341" y="10"/>
                  </a:cubicBezTo>
                  <a:cubicBezTo>
                    <a:pt x="341" y="605"/>
                    <a:pt x="341" y="605"/>
                    <a:pt x="341" y="605"/>
                  </a:cubicBezTo>
                  <a:cubicBezTo>
                    <a:pt x="341" y="612"/>
                    <a:pt x="337" y="620"/>
                    <a:pt x="331" y="623"/>
                  </a:cubicBezTo>
                  <a:cubicBezTo>
                    <a:pt x="10" y="808"/>
                    <a:pt x="10" y="808"/>
                    <a:pt x="10" y="808"/>
                  </a:cubicBezTo>
                  <a:cubicBezTo>
                    <a:pt x="5" y="811"/>
                    <a:pt x="0" y="809"/>
                    <a:pt x="0" y="802"/>
                  </a:cubicBezTo>
                  <a:cubicBezTo>
                    <a:pt x="0" y="207"/>
                    <a:pt x="0" y="207"/>
                    <a:pt x="0" y="207"/>
                  </a:cubicBezTo>
                  <a:cubicBezTo>
                    <a:pt x="0" y="200"/>
                    <a:pt x="5" y="192"/>
                    <a:pt x="10" y="1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ṡlî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F981E3C-B7FF-4A33-8686-94998BCD06DA}"/>
                </a:ext>
              </a:extLst>
            </p:cNvPr>
            <p:cNvSpPr/>
            <p:nvPr/>
          </p:nvSpPr>
          <p:spPr bwMode="auto">
            <a:xfrm>
              <a:off x="6299201" y="1789113"/>
              <a:ext cx="39688" cy="58738"/>
            </a:xfrm>
            <a:custGeom>
              <a:avLst/>
              <a:gdLst>
                <a:gd name="T0" fmla="*/ 6 w 12"/>
                <a:gd name="T1" fmla="*/ 2 h 18"/>
                <a:gd name="T2" fmla="*/ 0 w 12"/>
                <a:gd name="T3" fmla="*/ 13 h 18"/>
                <a:gd name="T4" fmla="*/ 6 w 12"/>
                <a:gd name="T5" fmla="*/ 16 h 18"/>
                <a:gd name="T6" fmla="*/ 12 w 12"/>
                <a:gd name="T7" fmla="*/ 6 h 18"/>
                <a:gd name="T8" fmla="*/ 6 w 12"/>
                <a:gd name="T9" fmla="*/ 2 h 18"/>
              </a:gdLst>
              <a:ahLst/>
              <a:cxnLst>
                <a:cxn ang="0">
                  <a:pos x="T0" y="T1"/>
                </a:cxn>
                <a:cxn ang="0">
                  <a:pos x="T2" y="T3"/>
                </a:cxn>
                <a:cxn ang="0">
                  <a:pos x="T4" y="T5"/>
                </a:cxn>
                <a:cxn ang="0">
                  <a:pos x="T6" y="T7"/>
                </a:cxn>
                <a:cxn ang="0">
                  <a:pos x="T8" y="T9"/>
                </a:cxn>
              </a:cxnLst>
              <a:rect l="0" t="0" r="r" b="b"/>
              <a:pathLst>
                <a:path w="12" h="18">
                  <a:moveTo>
                    <a:pt x="6" y="2"/>
                  </a:moveTo>
                  <a:cubicBezTo>
                    <a:pt x="2" y="4"/>
                    <a:pt x="0" y="9"/>
                    <a:pt x="0" y="13"/>
                  </a:cubicBezTo>
                  <a:cubicBezTo>
                    <a:pt x="0" y="17"/>
                    <a:pt x="2" y="18"/>
                    <a:pt x="6" y="16"/>
                  </a:cubicBezTo>
                  <a:cubicBezTo>
                    <a:pt x="9" y="14"/>
                    <a:pt x="12" y="10"/>
                    <a:pt x="12" y="6"/>
                  </a:cubicBezTo>
                  <a:cubicBezTo>
                    <a:pt x="12" y="2"/>
                    <a:pt x="9" y="0"/>
                    <a:pt x="6" y="2"/>
                  </a:cubicBezTo>
                  <a:close/>
                </a:path>
              </a:pathLst>
            </a:custGeom>
            <a:solidFill>
              <a:srgbClr val="00217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ṣḷî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D54FC37-243B-45F8-8413-18DE922ECD1F}"/>
                </a:ext>
              </a:extLst>
            </p:cNvPr>
            <p:cNvSpPr/>
            <p:nvPr/>
          </p:nvSpPr>
          <p:spPr bwMode="auto">
            <a:xfrm>
              <a:off x="6238876" y="4175126"/>
              <a:ext cx="158750" cy="234950"/>
            </a:xfrm>
            <a:custGeom>
              <a:avLst/>
              <a:gdLst>
                <a:gd name="T0" fmla="*/ 24 w 48"/>
                <a:gd name="T1" fmla="*/ 8 h 71"/>
                <a:gd name="T2" fmla="*/ 0 w 48"/>
                <a:gd name="T3" fmla="*/ 50 h 71"/>
                <a:gd name="T4" fmla="*/ 24 w 48"/>
                <a:gd name="T5" fmla="*/ 64 h 71"/>
                <a:gd name="T6" fmla="*/ 48 w 48"/>
                <a:gd name="T7" fmla="*/ 22 h 71"/>
                <a:gd name="T8" fmla="*/ 24 w 48"/>
                <a:gd name="T9" fmla="*/ 8 h 71"/>
              </a:gdLst>
              <a:ahLst/>
              <a:cxnLst>
                <a:cxn ang="0">
                  <a:pos x="T0" y="T1"/>
                </a:cxn>
                <a:cxn ang="0">
                  <a:pos x="T2" y="T3"/>
                </a:cxn>
                <a:cxn ang="0">
                  <a:pos x="T4" y="T5"/>
                </a:cxn>
                <a:cxn ang="0">
                  <a:pos x="T6" y="T7"/>
                </a:cxn>
                <a:cxn ang="0">
                  <a:pos x="T8" y="T9"/>
                </a:cxn>
              </a:cxnLst>
              <a:rect l="0" t="0" r="r" b="b"/>
              <a:pathLst>
                <a:path w="48" h="71">
                  <a:moveTo>
                    <a:pt x="24" y="8"/>
                  </a:moveTo>
                  <a:cubicBezTo>
                    <a:pt x="10" y="16"/>
                    <a:pt x="0" y="34"/>
                    <a:pt x="0" y="50"/>
                  </a:cubicBezTo>
                  <a:cubicBezTo>
                    <a:pt x="0" y="65"/>
                    <a:pt x="10" y="71"/>
                    <a:pt x="24" y="64"/>
                  </a:cubicBezTo>
                  <a:cubicBezTo>
                    <a:pt x="37" y="56"/>
                    <a:pt x="48" y="37"/>
                    <a:pt x="48" y="22"/>
                  </a:cubicBezTo>
                  <a:cubicBezTo>
                    <a:pt x="48" y="7"/>
                    <a:pt x="37" y="0"/>
                    <a:pt x="24" y="8"/>
                  </a:cubicBezTo>
                  <a:close/>
                </a:path>
              </a:pathLst>
            </a:custGeom>
            <a:solidFill>
              <a:srgbClr val="2343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ŝlí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F88D52E-8F0B-476E-BBAD-848838C8AEDF}"/>
                </a:ext>
              </a:extLst>
            </p:cNvPr>
            <p:cNvSpPr/>
            <p:nvPr/>
          </p:nvSpPr>
          <p:spPr bwMode="auto">
            <a:xfrm>
              <a:off x="6088063" y="1987551"/>
              <a:ext cx="79375" cy="117475"/>
            </a:xfrm>
            <a:custGeom>
              <a:avLst/>
              <a:gdLst>
                <a:gd name="T0" fmla="*/ 12 w 24"/>
                <a:gd name="T1" fmla="*/ 4 h 36"/>
                <a:gd name="T2" fmla="*/ 0 w 24"/>
                <a:gd name="T3" fmla="*/ 25 h 36"/>
                <a:gd name="T4" fmla="*/ 12 w 24"/>
                <a:gd name="T5" fmla="*/ 32 h 36"/>
                <a:gd name="T6" fmla="*/ 24 w 24"/>
                <a:gd name="T7" fmla="*/ 11 h 36"/>
                <a:gd name="T8" fmla="*/ 12 w 24"/>
                <a:gd name="T9" fmla="*/ 4 h 36"/>
              </a:gdLst>
              <a:ahLst/>
              <a:cxnLst>
                <a:cxn ang="0">
                  <a:pos x="T0" y="T1"/>
                </a:cxn>
                <a:cxn ang="0">
                  <a:pos x="T2" y="T3"/>
                </a:cxn>
                <a:cxn ang="0">
                  <a:pos x="T4" y="T5"/>
                </a:cxn>
                <a:cxn ang="0">
                  <a:pos x="T6" y="T7"/>
                </a:cxn>
                <a:cxn ang="0">
                  <a:pos x="T8" y="T9"/>
                </a:cxn>
              </a:cxnLst>
              <a:rect l="0" t="0" r="r" b="b"/>
              <a:pathLst>
                <a:path w="24" h="36">
                  <a:moveTo>
                    <a:pt x="12" y="4"/>
                  </a:moveTo>
                  <a:cubicBezTo>
                    <a:pt x="5" y="8"/>
                    <a:pt x="0" y="17"/>
                    <a:pt x="0" y="25"/>
                  </a:cubicBezTo>
                  <a:cubicBezTo>
                    <a:pt x="0" y="33"/>
                    <a:pt x="5" y="36"/>
                    <a:pt x="12" y="32"/>
                  </a:cubicBezTo>
                  <a:cubicBezTo>
                    <a:pt x="19" y="28"/>
                    <a:pt x="24" y="19"/>
                    <a:pt x="24" y="11"/>
                  </a:cubicBezTo>
                  <a:cubicBezTo>
                    <a:pt x="24" y="3"/>
                    <a:pt x="19" y="0"/>
                    <a:pt x="12" y="4"/>
                  </a:cubicBezTo>
                  <a:close/>
                </a:path>
              </a:pathLst>
            </a:custGeom>
            <a:solidFill>
              <a:srgbClr val="00217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sļi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DCF080B-27BD-41A7-B0D5-581D3C534998}"/>
                </a:ext>
              </a:extLst>
            </p:cNvPr>
            <p:cNvSpPr/>
            <p:nvPr/>
          </p:nvSpPr>
          <p:spPr bwMode="auto">
            <a:xfrm>
              <a:off x="6226176" y="1782763"/>
              <a:ext cx="320675" cy="233363"/>
            </a:xfrm>
            <a:custGeom>
              <a:avLst/>
              <a:gdLst>
                <a:gd name="T0" fmla="*/ 0 w 97"/>
                <a:gd name="T1" fmla="*/ 63 h 71"/>
                <a:gd name="T2" fmla="*/ 9 w 97"/>
                <a:gd name="T3" fmla="*/ 68 h 71"/>
                <a:gd name="T4" fmla="*/ 89 w 97"/>
                <a:gd name="T5" fmla="*/ 22 h 71"/>
                <a:gd name="T6" fmla="*/ 97 w 97"/>
                <a:gd name="T7" fmla="*/ 7 h 71"/>
                <a:gd name="T8" fmla="*/ 89 w 97"/>
                <a:gd name="T9" fmla="*/ 3 h 71"/>
                <a:gd name="T10" fmla="*/ 9 w 97"/>
                <a:gd name="T11" fmla="*/ 49 h 71"/>
                <a:gd name="T12" fmla="*/ 0 w 97"/>
                <a:gd name="T13" fmla="*/ 63 h 71"/>
              </a:gdLst>
              <a:ahLst/>
              <a:cxnLst>
                <a:cxn ang="0">
                  <a:pos x="T0" y="T1"/>
                </a:cxn>
                <a:cxn ang="0">
                  <a:pos x="T2" y="T3"/>
                </a:cxn>
                <a:cxn ang="0">
                  <a:pos x="T4" y="T5"/>
                </a:cxn>
                <a:cxn ang="0">
                  <a:pos x="T6" y="T7"/>
                </a:cxn>
                <a:cxn ang="0">
                  <a:pos x="T8" y="T9"/>
                </a:cxn>
                <a:cxn ang="0">
                  <a:pos x="T10" y="T11"/>
                </a:cxn>
                <a:cxn ang="0">
                  <a:pos x="T12" y="T13"/>
                </a:cxn>
              </a:cxnLst>
              <a:rect l="0" t="0" r="r" b="b"/>
              <a:pathLst>
                <a:path w="97" h="71">
                  <a:moveTo>
                    <a:pt x="0" y="63"/>
                  </a:moveTo>
                  <a:cubicBezTo>
                    <a:pt x="0" y="69"/>
                    <a:pt x="4" y="71"/>
                    <a:pt x="9" y="68"/>
                  </a:cubicBezTo>
                  <a:cubicBezTo>
                    <a:pt x="89" y="22"/>
                    <a:pt x="89" y="22"/>
                    <a:pt x="89" y="22"/>
                  </a:cubicBezTo>
                  <a:cubicBezTo>
                    <a:pt x="94" y="19"/>
                    <a:pt x="97" y="12"/>
                    <a:pt x="97" y="7"/>
                  </a:cubicBezTo>
                  <a:cubicBezTo>
                    <a:pt x="97" y="2"/>
                    <a:pt x="94" y="0"/>
                    <a:pt x="89" y="3"/>
                  </a:cubicBezTo>
                  <a:cubicBezTo>
                    <a:pt x="9" y="49"/>
                    <a:pt x="9" y="49"/>
                    <a:pt x="9" y="49"/>
                  </a:cubicBezTo>
                  <a:cubicBezTo>
                    <a:pt x="4" y="52"/>
                    <a:pt x="0" y="58"/>
                    <a:pt x="0" y="63"/>
                  </a:cubicBezTo>
                  <a:close/>
                </a:path>
              </a:pathLst>
            </a:custGeom>
            <a:solidFill>
              <a:srgbClr val="00217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sļî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8AAF6D2-6417-46BF-A430-953B765CEEE5}"/>
                </a:ext>
              </a:extLst>
            </p:cNvPr>
            <p:cNvSpPr/>
            <p:nvPr/>
          </p:nvSpPr>
          <p:spPr bwMode="auto">
            <a:xfrm>
              <a:off x="5595938" y="2444751"/>
              <a:ext cx="66675" cy="95250"/>
            </a:xfrm>
            <a:custGeom>
              <a:avLst/>
              <a:gdLst>
                <a:gd name="T0" fmla="*/ 10 w 20"/>
                <a:gd name="T1" fmla="*/ 3 h 29"/>
                <a:gd name="T2" fmla="*/ 20 w 20"/>
                <a:gd name="T3" fmla="*/ 20 h 29"/>
                <a:gd name="T4" fmla="*/ 10 w 20"/>
                <a:gd name="T5" fmla="*/ 26 h 29"/>
                <a:gd name="T6" fmla="*/ 0 w 20"/>
                <a:gd name="T7" fmla="*/ 9 h 29"/>
                <a:gd name="T8" fmla="*/ 10 w 20"/>
                <a:gd name="T9" fmla="*/ 3 h 29"/>
              </a:gdLst>
              <a:ahLst/>
              <a:cxnLst>
                <a:cxn ang="0">
                  <a:pos x="T0" y="T1"/>
                </a:cxn>
                <a:cxn ang="0">
                  <a:pos x="T2" y="T3"/>
                </a:cxn>
                <a:cxn ang="0">
                  <a:pos x="T4" y="T5"/>
                </a:cxn>
                <a:cxn ang="0">
                  <a:pos x="T6" y="T7"/>
                </a:cxn>
                <a:cxn ang="0">
                  <a:pos x="T8" y="T9"/>
                </a:cxn>
              </a:cxnLst>
              <a:rect l="0" t="0" r="r" b="b"/>
              <a:pathLst>
                <a:path w="20" h="29">
                  <a:moveTo>
                    <a:pt x="10" y="3"/>
                  </a:moveTo>
                  <a:cubicBezTo>
                    <a:pt x="15" y="7"/>
                    <a:pt x="20" y="14"/>
                    <a:pt x="20" y="20"/>
                  </a:cubicBezTo>
                  <a:cubicBezTo>
                    <a:pt x="20" y="27"/>
                    <a:pt x="15" y="29"/>
                    <a:pt x="10" y="26"/>
                  </a:cubicBezTo>
                  <a:cubicBezTo>
                    <a:pt x="5" y="23"/>
                    <a:pt x="0" y="15"/>
                    <a:pt x="0" y="9"/>
                  </a:cubicBezTo>
                  <a:cubicBezTo>
                    <a:pt x="0" y="3"/>
                    <a:pt x="5" y="0"/>
                    <a:pt x="10" y="3"/>
                  </a:cubicBezTo>
                  <a:close/>
                </a:path>
              </a:pathLst>
            </a:custGeom>
            <a:solidFill>
              <a:srgbClr val="00217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lï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9E3D0C2-BCE2-48D4-B869-84CE55613E10}"/>
                </a:ext>
              </a:extLst>
            </p:cNvPr>
            <p:cNvSpPr/>
            <p:nvPr/>
          </p:nvSpPr>
          <p:spPr bwMode="auto">
            <a:xfrm>
              <a:off x="5595938" y="2692401"/>
              <a:ext cx="66675" cy="95250"/>
            </a:xfrm>
            <a:custGeom>
              <a:avLst/>
              <a:gdLst>
                <a:gd name="T0" fmla="*/ 10 w 20"/>
                <a:gd name="T1" fmla="*/ 4 h 29"/>
                <a:gd name="T2" fmla="*/ 20 w 20"/>
                <a:gd name="T3" fmla="*/ 20 h 29"/>
                <a:gd name="T4" fmla="*/ 10 w 20"/>
                <a:gd name="T5" fmla="*/ 26 h 29"/>
                <a:gd name="T6" fmla="*/ 0 w 20"/>
                <a:gd name="T7" fmla="*/ 9 h 29"/>
                <a:gd name="T8" fmla="*/ 10 w 20"/>
                <a:gd name="T9" fmla="*/ 4 h 29"/>
              </a:gdLst>
              <a:ahLst/>
              <a:cxnLst>
                <a:cxn ang="0">
                  <a:pos x="T0" y="T1"/>
                </a:cxn>
                <a:cxn ang="0">
                  <a:pos x="T2" y="T3"/>
                </a:cxn>
                <a:cxn ang="0">
                  <a:pos x="T4" y="T5"/>
                </a:cxn>
                <a:cxn ang="0">
                  <a:pos x="T6" y="T7"/>
                </a:cxn>
                <a:cxn ang="0">
                  <a:pos x="T8" y="T9"/>
                </a:cxn>
              </a:cxnLst>
              <a:rect l="0" t="0" r="r" b="b"/>
              <a:pathLst>
                <a:path w="20" h="29">
                  <a:moveTo>
                    <a:pt x="10" y="4"/>
                  </a:moveTo>
                  <a:cubicBezTo>
                    <a:pt x="15" y="7"/>
                    <a:pt x="20" y="14"/>
                    <a:pt x="20" y="20"/>
                  </a:cubicBezTo>
                  <a:cubicBezTo>
                    <a:pt x="20" y="27"/>
                    <a:pt x="15" y="29"/>
                    <a:pt x="10" y="26"/>
                  </a:cubicBezTo>
                  <a:cubicBezTo>
                    <a:pt x="5" y="23"/>
                    <a:pt x="0" y="15"/>
                    <a:pt x="0" y="9"/>
                  </a:cubicBezTo>
                  <a:cubicBezTo>
                    <a:pt x="0" y="3"/>
                    <a:pt x="5" y="0"/>
                    <a:pt x="10" y="4"/>
                  </a:cubicBezTo>
                  <a:close/>
                </a:path>
              </a:pathLst>
            </a:custGeom>
            <a:solidFill>
              <a:srgbClr val="00217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ṥļi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29DEC87-D0D4-4B10-9949-00F673091B58}"/>
                </a:ext>
              </a:extLst>
            </p:cNvPr>
            <p:cNvSpPr/>
            <p:nvPr/>
          </p:nvSpPr>
          <p:spPr bwMode="auto">
            <a:xfrm>
              <a:off x="5586413" y="2451101"/>
              <a:ext cx="65088" cy="96838"/>
            </a:xfrm>
            <a:custGeom>
              <a:avLst/>
              <a:gdLst>
                <a:gd name="T0" fmla="*/ 10 w 20"/>
                <a:gd name="T1" fmla="*/ 3 h 29"/>
                <a:gd name="T2" fmla="*/ 20 w 20"/>
                <a:gd name="T3" fmla="*/ 20 h 29"/>
                <a:gd name="T4" fmla="*/ 10 w 20"/>
                <a:gd name="T5" fmla="*/ 26 h 29"/>
                <a:gd name="T6" fmla="*/ 0 w 20"/>
                <a:gd name="T7" fmla="*/ 9 h 29"/>
                <a:gd name="T8" fmla="*/ 10 w 20"/>
                <a:gd name="T9" fmla="*/ 3 h 29"/>
              </a:gdLst>
              <a:ahLst/>
              <a:cxnLst>
                <a:cxn ang="0">
                  <a:pos x="T0" y="T1"/>
                </a:cxn>
                <a:cxn ang="0">
                  <a:pos x="T2" y="T3"/>
                </a:cxn>
                <a:cxn ang="0">
                  <a:pos x="T4" y="T5"/>
                </a:cxn>
                <a:cxn ang="0">
                  <a:pos x="T6" y="T7"/>
                </a:cxn>
                <a:cxn ang="0">
                  <a:pos x="T8" y="T9"/>
                </a:cxn>
              </a:cxnLst>
              <a:rect l="0" t="0" r="r" b="b"/>
              <a:pathLst>
                <a:path w="20" h="29">
                  <a:moveTo>
                    <a:pt x="10" y="3"/>
                  </a:moveTo>
                  <a:cubicBezTo>
                    <a:pt x="15" y="6"/>
                    <a:pt x="20" y="14"/>
                    <a:pt x="20" y="20"/>
                  </a:cubicBezTo>
                  <a:cubicBezTo>
                    <a:pt x="20" y="26"/>
                    <a:pt x="15" y="29"/>
                    <a:pt x="10" y="26"/>
                  </a:cubicBezTo>
                  <a:cubicBezTo>
                    <a:pt x="5" y="22"/>
                    <a:pt x="0" y="15"/>
                    <a:pt x="0" y="9"/>
                  </a:cubicBezTo>
                  <a:cubicBezTo>
                    <a:pt x="0" y="2"/>
                    <a:pt x="5" y="0"/>
                    <a:pt x="10" y="3"/>
                  </a:cubicBezTo>
                  <a:close/>
                </a:path>
              </a:pathLst>
            </a:custGeom>
            <a:solidFill>
              <a:srgbClr val="2460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ŝľí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B4C3B58-AF02-46E7-875C-225DE27B2732}"/>
                </a:ext>
              </a:extLst>
            </p:cNvPr>
            <p:cNvSpPr/>
            <p:nvPr/>
          </p:nvSpPr>
          <p:spPr bwMode="auto">
            <a:xfrm>
              <a:off x="5586413" y="2698751"/>
              <a:ext cx="65088" cy="95250"/>
            </a:xfrm>
            <a:custGeom>
              <a:avLst/>
              <a:gdLst>
                <a:gd name="T0" fmla="*/ 10 w 20"/>
                <a:gd name="T1" fmla="*/ 3 h 29"/>
                <a:gd name="T2" fmla="*/ 20 w 20"/>
                <a:gd name="T3" fmla="*/ 20 h 29"/>
                <a:gd name="T4" fmla="*/ 10 w 20"/>
                <a:gd name="T5" fmla="*/ 26 h 29"/>
                <a:gd name="T6" fmla="*/ 0 w 20"/>
                <a:gd name="T7" fmla="*/ 9 h 29"/>
                <a:gd name="T8" fmla="*/ 10 w 20"/>
                <a:gd name="T9" fmla="*/ 3 h 29"/>
              </a:gdLst>
              <a:ahLst/>
              <a:cxnLst>
                <a:cxn ang="0">
                  <a:pos x="T0" y="T1"/>
                </a:cxn>
                <a:cxn ang="0">
                  <a:pos x="T2" y="T3"/>
                </a:cxn>
                <a:cxn ang="0">
                  <a:pos x="T4" y="T5"/>
                </a:cxn>
                <a:cxn ang="0">
                  <a:pos x="T6" y="T7"/>
                </a:cxn>
                <a:cxn ang="0">
                  <a:pos x="T8" y="T9"/>
                </a:cxn>
              </a:cxnLst>
              <a:rect l="0" t="0" r="r" b="b"/>
              <a:pathLst>
                <a:path w="20" h="29">
                  <a:moveTo>
                    <a:pt x="10" y="3"/>
                  </a:moveTo>
                  <a:cubicBezTo>
                    <a:pt x="15" y="6"/>
                    <a:pt x="20" y="14"/>
                    <a:pt x="20" y="20"/>
                  </a:cubicBezTo>
                  <a:cubicBezTo>
                    <a:pt x="20" y="26"/>
                    <a:pt x="15" y="29"/>
                    <a:pt x="10" y="26"/>
                  </a:cubicBezTo>
                  <a:cubicBezTo>
                    <a:pt x="5" y="23"/>
                    <a:pt x="0" y="15"/>
                    <a:pt x="0" y="9"/>
                  </a:cubicBezTo>
                  <a:cubicBezTo>
                    <a:pt x="0" y="3"/>
                    <a:pt x="5" y="0"/>
                    <a:pt x="10" y="3"/>
                  </a:cubicBezTo>
                  <a:close/>
                </a:path>
              </a:pathLst>
            </a:custGeom>
            <a:solidFill>
              <a:srgbClr val="2460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ŝḻî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F30E635-CB28-4A2F-8A7C-E0CD778C5FFD}"/>
                </a:ext>
              </a:extLst>
            </p:cNvPr>
            <p:cNvSpPr/>
            <p:nvPr/>
          </p:nvSpPr>
          <p:spPr bwMode="auto">
            <a:xfrm>
              <a:off x="5969001" y="1812926"/>
              <a:ext cx="1125538" cy="2671763"/>
            </a:xfrm>
            <a:custGeom>
              <a:avLst/>
              <a:gdLst>
                <a:gd name="T0" fmla="*/ 341 w 341"/>
                <a:gd name="T1" fmla="*/ 10 h 811"/>
                <a:gd name="T2" fmla="*/ 331 w 341"/>
                <a:gd name="T3" fmla="*/ 4 h 811"/>
                <a:gd name="T4" fmla="*/ 293 w 341"/>
                <a:gd name="T5" fmla="*/ 26 h 811"/>
                <a:gd name="T6" fmla="*/ 10 w 341"/>
                <a:gd name="T7" fmla="*/ 189 h 811"/>
                <a:gd name="T8" fmla="*/ 0 w 341"/>
                <a:gd name="T9" fmla="*/ 207 h 811"/>
                <a:gd name="T10" fmla="*/ 0 w 341"/>
                <a:gd name="T11" fmla="*/ 802 h 811"/>
                <a:gd name="T12" fmla="*/ 10 w 341"/>
                <a:gd name="T13" fmla="*/ 808 h 811"/>
                <a:gd name="T14" fmla="*/ 293 w 341"/>
                <a:gd name="T15" fmla="*/ 645 h 811"/>
                <a:gd name="T16" fmla="*/ 331 w 341"/>
                <a:gd name="T17" fmla="*/ 623 h 811"/>
                <a:gd name="T18" fmla="*/ 341 w 341"/>
                <a:gd name="T19" fmla="*/ 605 h 811"/>
                <a:gd name="T20" fmla="*/ 341 w 341"/>
                <a:gd name="T21" fmla="*/ 1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811">
                  <a:moveTo>
                    <a:pt x="341" y="10"/>
                  </a:moveTo>
                  <a:cubicBezTo>
                    <a:pt x="341" y="3"/>
                    <a:pt x="337" y="0"/>
                    <a:pt x="331" y="4"/>
                  </a:cubicBezTo>
                  <a:cubicBezTo>
                    <a:pt x="293" y="26"/>
                    <a:pt x="293" y="26"/>
                    <a:pt x="293" y="26"/>
                  </a:cubicBezTo>
                  <a:cubicBezTo>
                    <a:pt x="10" y="189"/>
                    <a:pt x="10" y="189"/>
                    <a:pt x="10" y="189"/>
                  </a:cubicBezTo>
                  <a:cubicBezTo>
                    <a:pt x="5" y="192"/>
                    <a:pt x="0" y="200"/>
                    <a:pt x="0" y="207"/>
                  </a:cubicBezTo>
                  <a:cubicBezTo>
                    <a:pt x="0" y="802"/>
                    <a:pt x="0" y="802"/>
                    <a:pt x="0" y="802"/>
                  </a:cubicBezTo>
                  <a:cubicBezTo>
                    <a:pt x="0" y="808"/>
                    <a:pt x="5" y="811"/>
                    <a:pt x="10" y="808"/>
                  </a:cubicBezTo>
                  <a:cubicBezTo>
                    <a:pt x="293" y="645"/>
                    <a:pt x="293" y="645"/>
                    <a:pt x="293" y="645"/>
                  </a:cubicBezTo>
                  <a:cubicBezTo>
                    <a:pt x="331" y="623"/>
                    <a:pt x="331" y="623"/>
                    <a:pt x="331" y="623"/>
                  </a:cubicBezTo>
                  <a:cubicBezTo>
                    <a:pt x="337" y="619"/>
                    <a:pt x="341" y="611"/>
                    <a:pt x="341" y="605"/>
                  </a:cubicBezTo>
                  <a:lnTo>
                    <a:pt x="34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ïṥḷï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8A87B5F-FDF5-4A1D-B7AE-928AE00BC519}"/>
                </a:ext>
              </a:extLst>
            </p:cNvPr>
            <p:cNvSpPr/>
            <p:nvPr/>
          </p:nvSpPr>
          <p:spPr bwMode="auto">
            <a:xfrm>
              <a:off x="5962651" y="1890713"/>
              <a:ext cx="976313" cy="2593975"/>
            </a:xfrm>
            <a:custGeom>
              <a:avLst/>
              <a:gdLst>
                <a:gd name="T0" fmla="*/ 8 w 296"/>
                <a:gd name="T1" fmla="*/ 787 h 787"/>
                <a:gd name="T2" fmla="*/ 4 w 296"/>
                <a:gd name="T3" fmla="*/ 786 h 787"/>
                <a:gd name="T4" fmla="*/ 0 w 296"/>
                <a:gd name="T5" fmla="*/ 778 h 787"/>
                <a:gd name="T6" fmla="*/ 0 w 296"/>
                <a:gd name="T7" fmla="*/ 183 h 787"/>
                <a:gd name="T8" fmla="*/ 11 w 296"/>
                <a:gd name="T9" fmla="*/ 163 h 787"/>
                <a:gd name="T10" fmla="*/ 294 w 296"/>
                <a:gd name="T11" fmla="*/ 0 h 787"/>
                <a:gd name="T12" fmla="*/ 296 w 296"/>
                <a:gd name="T13" fmla="*/ 3 h 787"/>
                <a:gd name="T14" fmla="*/ 13 w 296"/>
                <a:gd name="T15" fmla="*/ 166 h 787"/>
                <a:gd name="T16" fmla="*/ 4 w 296"/>
                <a:gd name="T17" fmla="*/ 183 h 787"/>
                <a:gd name="T18" fmla="*/ 4 w 296"/>
                <a:gd name="T19" fmla="*/ 778 h 787"/>
                <a:gd name="T20" fmla="*/ 6 w 296"/>
                <a:gd name="T21" fmla="*/ 783 h 787"/>
                <a:gd name="T22" fmla="*/ 11 w 296"/>
                <a:gd name="T23" fmla="*/ 782 h 787"/>
                <a:gd name="T24" fmla="*/ 294 w 296"/>
                <a:gd name="T25" fmla="*/ 619 h 787"/>
                <a:gd name="T26" fmla="*/ 296 w 296"/>
                <a:gd name="T27" fmla="*/ 623 h 787"/>
                <a:gd name="T28" fmla="*/ 13 w 296"/>
                <a:gd name="T29" fmla="*/ 785 h 787"/>
                <a:gd name="T30" fmla="*/ 8 w 296"/>
                <a:gd name="T31" fmla="*/ 787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787">
                  <a:moveTo>
                    <a:pt x="8" y="787"/>
                  </a:moveTo>
                  <a:cubicBezTo>
                    <a:pt x="6" y="787"/>
                    <a:pt x="5" y="787"/>
                    <a:pt x="4" y="786"/>
                  </a:cubicBezTo>
                  <a:cubicBezTo>
                    <a:pt x="2" y="785"/>
                    <a:pt x="0" y="782"/>
                    <a:pt x="0" y="778"/>
                  </a:cubicBezTo>
                  <a:cubicBezTo>
                    <a:pt x="0" y="183"/>
                    <a:pt x="0" y="183"/>
                    <a:pt x="0" y="183"/>
                  </a:cubicBezTo>
                  <a:cubicBezTo>
                    <a:pt x="0" y="175"/>
                    <a:pt x="5" y="167"/>
                    <a:pt x="11" y="163"/>
                  </a:cubicBezTo>
                  <a:cubicBezTo>
                    <a:pt x="294" y="0"/>
                    <a:pt x="294" y="0"/>
                    <a:pt x="294" y="0"/>
                  </a:cubicBezTo>
                  <a:cubicBezTo>
                    <a:pt x="296" y="3"/>
                    <a:pt x="296" y="3"/>
                    <a:pt x="296" y="3"/>
                  </a:cubicBezTo>
                  <a:cubicBezTo>
                    <a:pt x="13" y="166"/>
                    <a:pt x="13" y="166"/>
                    <a:pt x="13" y="166"/>
                  </a:cubicBezTo>
                  <a:cubicBezTo>
                    <a:pt x="8" y="169"/>
                    <a:pt x="4" y="177"/>
                    <a:pt x="4" y="183"/>
                  </a:cubicBezTo>
                  <a:cubicBezTo>
                    <a:pt x="4" y="778"/>
                    <a:pt x="4" y="778"/>
                    <a:pt x="4" y="778"/>
                  </a:cubicBezTo>
                  <a:cubicBezTo>
                    <a:pt x="4" y="780"/>
                    <a:pt x="5" y="782"/>
                    <a:pt x="6" y="783"/>
                  </a:cubicBezTo>
                  <a:cubicBezTo>
                    <a:pt x="7" y="783"/>
                    <a:pt x="9" y="783"/>
                    <a:pt x="11" y="782"/>
                  </a:cubicBezTo>
                  <a:cubicBezTo>
                    <a:pt x="294" y="619"/>
                    <a:pt x="294" y="619"/>
                    <a:pt x="294" y="619"/>
                  </a:cubicBezTo>
                  <a:cubicBezTo>
                    <a:pt x="296" y="623"/>
                    <a:pt x="296" y="623"/>
                    <a:pt x="296" y="623"/>
                  </a:cubicBezTo>
                  <a:cubicBezTo>
                    <a:pt x="13" y="785"/>
                    <a:pt x="13" y="785"/>
                    <a:pt x="13" y="785"/>
                  </a:cubicBezTo>
                  <a:cubicBezTo>
                    <a:pt x="12" y="787"/>
                    <a:pt x="10" y="787"/>
                    <a:pt x="8" y="787"/>
                  </a:cubicBez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ŝlí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49020FC-DF7F-43ED-B02B-63C4BEAFE099}"/>
                </a:ext>
              </a:extLst>
            </p:cNvPr>
            <p:cNvSpPr/>
            <p:nvPr/>
          </p:nvSpPr>
          <p:spPr bwMode="auto">
            <a:xfrm>
              <a:off x="6932613" y="1812926"/>
              <a:ext cx="168275" cy="2132013"/>
            </a:xfrm>
            <a:custGeom>
              <a:avLst/>
              <a:gdLst>
                <a:gd name="T0" fmla="*/ 2 w 51"/>
                <a:gd name="T1" fmla="*/ 647 h 647"/>
                <a:gd name="T2" fmla="*/ 0 w 51"/>
                <a:gd name="T3" fmla="*/ 643 h 647"/>
                <a:gd name="T4" fmla="*/ 38 w 51"/>
                <a:gd name="T5" fmla="*/ 621 h 647"/>
                <a:gd name="T6" fmla="*/ 47 w 51"/>
                <a:gd name="T7" fmla="*/ 605 h 647"/>
                <a:gd name="T8" fmla="*/ 47 w 51"/>
                <a:gd name="T9" fmla="*/ 10 h 647"/>
                <a:gd name="T10" fmla="*/ 45 w 51"/>
                <a:gd name="T11" fmla="*/ 5 h 647"/>
                <a:gd name="T12" fmla="*/ 40 w 51"/>
                <a:gd name="T13" fmla="*/ 5 h 647"/>
                <a:gd name="T14" fmla="*/ 2 w 51"/>
                <a:gd name="T15" fmla="*/ 27 h 647"/>
                <a:gd name="T16" fmla="*/ 0 w 51"/>
                <a:gd name="T17" fmla="*/ 24 h 647"/>
                <a:gd name="T18" fmla="*/ 38 w 51"/>
                <a:gd name="T19" fmla="*/ 2 h 647"/>
                <a:gd name="T20" fmla="*/ 47 w 51"/>
                <a:gd name="T21" fmla="*/ 1 h 647"/>
                <a:gd name="T22" fmla="*/ 51 w 51"/>
                <a:gd name="T23" fmla="*/ 10 h 647"/>
                <a:gd name="T24" fmla="*/ 51 w 51"/>
                <a:gd name="T25" fmla="*/ 605 h 647"/>
                <a:gd name="T26" fmla="*/ 40 w 51"/>
                <a:gd name="T27" fmla="*/ 624 h 647"/>
                <a:gd name="T28" fmla="*/ 2 w 51"/>
                <a:gd name="T29"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647">
                  <a:moveTo>
                    <a:pt x="2" y="647"/>
                  </a:moveTo>
                  <a:cubicBezTo>
                    <a:pt x="0" y="643"/>
                    <a:pt x="0" y="643"/>
                    <a:pt x="0" y="643"/>
                  </a:cubicBezTo>
                  <a:cubicBezTo>
                    <a:pt x="38" y="621"/>
                    <a:pt x="38" y="621"/>
                    <a:pt x="38" y="621"/>
                  </a:cubicBezTo>
                  <a:cubicBezTo>
                    <a:pt x="43" y="618"/>
                    <a:pt x="47" y="611"/>
                    <a:pt x="47" y="605"/>
                  </a:cubicBezTo>
                  <a:cubicBezTo>
                    <a:pt x="47" y="10"/>
                    <a:pt x="47" y="10"/>
                    <a:pt x="47" y="10"/>
                  </a:cubicBezTo>
                  <a:cubicBezTo>
                    <a:pt x="47" y="7"/>
                    <a:pt x="47" y="5"/>
                    <a:pt x="45" y="5"/>
                  </a:cubicBezTo>
                  <a:cubicBezTo>
                    <a:pt x="44" y="4"/>
                    <a:pt x="42" y="4"/>
                    <a:pt x="40" y="5"/>
                  </a:cubicBezTo>
                  <a:cubicBezTo>
                    <a:pt x="2" y="27"/>
                    <a:pt x="2" y="27"/>
                    <a:pt x="2" y="27"/>
                  </a:cubicBezTo>
                  <a:cubicBezTo>
                    <a:pt x="0" y="24"/>
                    <a:pt x="0" y="24"/>
                    <a:pt x="0" y="24"/>
                  </a:cubicBezTo>
                  <a:cubicBezTo>
                    <a:pt x="38" y="2"/>
                    <a:pt x="38" y="2"/>
                    <a:pt x="38" y="2"/>
                  </a:cubicBezTo>
                  <a:cubicBezTo>
                    <a:pt x="41" y="0"/>
                    <a:pt x="45" y="0"/>
                    <a:pt x="47" y="1"/>
                  </a:cubicBezTo>
                  <a:cubicBezTo>
                    <a:pt x="50" y="3"/>
                    <a:pt x="51" y="6"/>
                    <a:pt x="51" y="10"/>
                  </a:cubicBezTo>
                  <a:cubicBezTo>
                    <a:pt x="51" y="605"/>
                    <a:pt x="51" y="605"/>
                    <a:pt x="51" y="605"/>
                  </a:cubicBezTo>
                  <a:cubicBezTo>
                    <a:pt x="51" y="612"/>
                    <a:pt x="46" y="621"/>
                    <a:pt x="40" y="624"/>
                  </a:cubicBezTo>
                  <a:lnTo>
                    <a:pt x="2" y="647"/>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ïślï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CD82D79-EA3A-4743-A7F3-F6B15131BE33}"/>
                </a:ext>
              </a:extLst>
            </p:cNvPr>
            <p:cNvSpPr/>
            <p:nvPr/>
          </p:nvSpPr>
          <p:spPr bwMode="auto">
            <a:xfrm>
              <a:off x="7486651" y="1470026"/>
              <a:ext cx="538163" cy="463550"/>
            </a:xfrm>
            <a:custGeom>
              <a:avLst/>
              <a:gdLst>
                <a:gd name="T0" fmla="*/ 146 w 163"/>
                <a:gd name="T1" fmla="*/ 33 h 141"/>
                <a:gd name="T2" fmla="*/ 139 w 163"/>
                <a:gd name="T3" fmla="*/ 37 h 141"/>
                <a:gd name="T4" fmla="*/ 140 w 163"/>
                <a:gd name="T5" fmla="*/ 30 h 141"/>
                <a:gd name="T6" fmla="*/ 119 w 163"/>
                <a:gd name="T7" fmla="*/ 18 h 141"/>
                <a:gd name="T8" fmla="*/ 110 w 163"/>
                <a:gd name="T9" fmla="*/ 26 h 141"/>
                <a:gd name="T10" fmla="*/ 110 w 163"/>
                <a:gd name="T11" fmla="*/ 26 h 141"/>
                <a:gd name="T12" fmla="*/ 81 w 163"/>
                <a:gd name="T13" fmla="*/ 9 h 141"/>
                <a:gd name="T14" fmla="*/ 53 w 163"/>
                <a:gd name="T15" fmla="*/ 58 h 141"/>
                <a:gd name="T16" fmla="*/ 53 w 163"/>
                <a:gd name="T17" fmla="*/ 61 h 141"/>
                <a:gd name="T18" fmla="*/ 42 w 163"/>
                <a:gd name="T19" fmla="*/ 64 h 141"/>
                <a:gd name="T20" fmla="*/ 21 w 163"/>
                <a:gd name="T21" fmla="*/ 100 h 141"/>
                <a:gd name="T22" fmla="*/ 21 w 163"/>
                <a:gd name="T23" fmla="*/ 105 h 141"/>
                <a:gd name="T24" fmla="*/ 18 w 163"/>
                <a:gd name="T25" fmla="*/ 107 h 141"/>
                <a:gd name="T26" fmla="*/ 0 w 163"/>
                <a:gd name="T27" fmla="*/ 131 h 141"/>
                <a:gd name="T28" fmla="*/ 18 w 163"/>
                <a:gd name="T29" fmla="*/ 135 h 141"/>
                <a:gd name="T30" fmla="*/ 146 w 163"/>
                <a:gd name="T31" fmla="*/ 61 h 141"/>
                <a:gd name="T32" fmla="*/ 163 w 163"/>
                <a:gd name="T33" fmla="*/ 37 h 141"/>
                <a:gd name="T34" fmla="*/ 146 w 163"/>
                <a:gd name="T35" fmla="*/ 3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41">
                  <a:moveTo>
                    <a:pt x="146" y="33"/>
                  </a:moveTo>
                  <a:cubicBezTo>
                    <a:pt x="139" y="37"/>
                    <a:pt x="139" y="37"/>
                    <a:pt x="139" y="37"/>
                  </a:cubicBezTo>
                  <a:cubicBezTo>
                    <a:pt x="140" y="35"/>
                    <a:pt x="140" y="32"/>
                    <a:pt x="140" y="30"/>
                  </a:cubicBezTo>
                  <a:cubicBezTo>
                    <a:pt x="140" y="17"/>
                    <a:pt x="131" y="11"/>
                    <a:pt x="119" y="18"/>
                  </a:cubicBezTo>
                  <a:cubicBezTo>
                    <a:pt x="116" y="20"/>
                    <a:pt x="112" y="23"/>
                    <a:pt x="110" y="26"/>
                  </a:cubicBezTo>
                  <a:cubicBezTo>
                    <a:pt x="110" y="26"/>
                    <a:pt x="110" y="26"/>
                    <a:pt x="110" y="26"/>
                  </a:cubicBezTo>
                  <a:cubicBezTo>
                    <a:pt x="110" y="8"/>
                    <a:pt x="97" y="0"/>
                    <a:pt x="81" y="9"/>
                  </a:cubicBezTo>
                  <a:cubicBezTo>
                    <a:pt x="66" y="18"/>
                    <a:pt x="53" y="40"/>
                    <a:pt x="53" y="58"/>
                  </a:cubicBezTo>
                  <a:cubicBezTo>
                    <a:pt x="53" y="59"/>
                    <a:pt x="53" y="60"/>
                    <a:pt x="53" y="61"/>
                  </a:cubicBezTo>
                  <a:cubicBezTo>
                    <a:pt x="50" y="60"/>
                    <a:pt x="46" y="61"/>
                    <a:pt x="42" y="64"/>
                  </a:cubicBezTo>
                  <a:cubicBezTo>
                    <a:pt x="30" y="70"/>
                    <a:pt x="21" y="87"/>
                    <a:pt x="21" y="100"/>
                  </a:cubicBezTo>
                  <a:cubicBezTo>
                    <a:pt x="21" y="102"/>
                    <a:pt x="21" y="104"/>
                    <a:pt x="21" y="105"/>
                  </a:cubicBezTo>
                  <a:cubicBezTo>
                    <a:pt x="18" y="107"/>
                    <a:pt x="18" y="107"/>
                    <a:pt x="18" y="107"/>
                  </a:cubicBezTo>
                  <a:cubicBezTo>
                    <a:pt x="8" y="113"/>
                    <a:pt x="0" y="123"/>
                    <a:pt x="0" y="131"/>
                  </a:cubicBezTo>
                  <a:cubicBezTo>
                    <a:pt x="0" y="139"/>
                    <a:pt x="8" y="141"/>
                    <a:pt x="18" y="135"/>
                  </a:cubicBezTo>
                  <a:cubicBezTo>
                    <a:pt x="146" y="61"/>
                    <a:pt x="146" y="61"/>
                    <a:pt x="146" y="61"/>
                  </a:cubicBezTo>
                  <a:cubicBezTo>
                    <a:pt x="155" y="56"/>
                    <a:pt x="163" y="45"/>
                    <a:pt x="163" y="37"/>
                  </a:cubicBezTo>
                  <a:cubicBezTo>
                    <a:pt x="163" y="30"/>
                    <a:pt x="155" y="28"/>
                    <a:pt x="146" y="33"/>
                  </a:cubicBez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Sli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5A83CA5-4E0A-4FA4-B9F5-BC0258E1E142}"/>
                </a:ext>
              </a:extLst>
            </p:cNvPr>
            <p:cNvSpPr/>
            <p:nvPr/>
          </p:nvSpPr>
          <p:spPr bwMode="auto">
            <a:xfrm>
              <a:off x="6318251" y="2230438"/>
              <a:ext cx="430213" cy="633413"/>
            </a:xfrm>
            <a:custGeom>
              <a:avLst/>
              <a:gdLst>
                <a:gd name="T0" fmla="*/ 65 w 130"/>
                <a:gd name="T1" fmla="*/ 21 h 192"/>
                <a:gd name="T2" fmla="*/ 130 w 130"/>
                <a:gd name="T3" fmla="*/ 58 h 192"/>
                <a:gd name="T4" fmla="*/ 65 w 130"/>
                <a:gd name="T5" fmla="*/ 171 h 192"/>
                <a:gd name="T6" fmla="*/ 0 w 130"/>
                <a:gd name="T7" fmla="*/ 133 h 192"/>
                <a:gd name="T8" fmla="*/ 65 w 130"/>
                <a:gd name="T9" fmla="*/ 21 h 192"/>
              </a:gdLst>
              <a:ahLst/>
              <a:cxnLst>
                <a:cxn ang="0">
                  <a:pos x="T0" y="T1"/>
                </a:cxn>
                <a:cxn ang="0">
                  <a:pos x="T2" y="T3"/>
                </a:cxn>
                <a:cxn ang="0">
                  <a:pos x="T4" y="T5"/>
                </a:cxn>
                <a:cxn ang="0">
                  <a:pos x="T6" y="T7"/>
                </a:cxn>
                <a:cxn ang="0">
                  <a:pos x="T8" y="T9"/>
                </a:cxn>
              </a:cxnLst>
              <a:rect l="0" t="0" r="r" b="b"/>
              <a:pathLst>
                <a:path w="130" h="192">
                  <a:moveTo>
                    <a:pt x="65" y="21"/>
                  </a:moveTo>
                  <a:cubicBezTo>
                    <a:pt x="101" y="0"/>
                    <a:pt x="130" y="17"/>
                    <a:pt x="130" y="58"/>
                  </a:cubicBezTo>
                  <a:cubicBezTo>
                    <a:pt x="130" y="100"/>
                    <a:pt x="101" y="150"/>
                    <a:pt x="65" y="171"/>
                  </a:cubicBezTo>
                  <a:cubicBezTo>
                    <a:pt x="29" y="192"/>
                    <a:pt x="0" y="175"/>
                    <a:pt x="0" y="133"/>
                  </a:cubicBezTo>
                  <a:cubicBezTo>
                    <a:pt x="0" y="92"/>
                    <a:pt x="29" y="42"/>
                    <a:pt x="65" y="21"/>
                  </a:cubicBez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š1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2035925-3049-415C-996A-D220383C9BA1}"/>
                </a:ext>
              </a:extLst>
            </p:cNvPr>
            <p:cNvSpPr/>
            <p:nvPr/>
          </p:nvSpPr>
          <p:spPr bwMode="auto">
            <a:xfrm>
              <a:off x="6464301" y="2386013"/>
              <a:ext cx="138113" cy="204788"/>
            </a:xfrm>
            <a:custGeom>
              <a:avLst/>
              <a:gdLst>
                <a:gd name="T0" fmla="*/ 21 w 42"/>
                <a:gd name="T1" fmla="*/ 6 h 62"/>
                <a:gd name="T2" fmla="*/ 42 w 42"/>
                <a:gd name="T3" fmla="*/ 19 h 62"/>
                <a:gd name="T4" fmla="*/ 21 w 42"/>
                <a:gd name="T5" fmla="*/ 55 h 62"/>
                <a:gd name="T6" fmla="*/ 0 w 42"/>
                <a:gd name="T7" fmla="*/ 43 h 62"/>
                <a:gd name="T8" fmla="*/ 21 w 42"/>
                <a:gd name="T9" fmla="*/ 6 h 62"/>
              </a:gdLst>
              <a:ahLst/>
              <a:cxnLst>
                <a:cxn ang="0">
                  <a:pos x="T0" y="T1"/>
                </a:cxn>
                <a:cxn ang="0">
                  <a:pos x="T2" y="T3"/>
                </a:cxn>
                <a:cxn ang="0">
                  <a:pos x="T4" y="T5"/>
                </a:cxn>
                <a:cxn ang="0">
                  <a:pos x="T6" y="T7"/>
                </a:cxn>
                <a:cxn ang="0">
                  <a:pos x="T8" y="T9"/>
                </a:cxn>
              </a:cxnLst>
              <a:rect l="0" t="0" r="r" b="b"/>
              <a:pathLst>
                <a:path w="42" h="62">
                  <a:moveTo>
                    <a:pt x="21" y="6"/>
                  </a:moveTo>
                  <a:cubicBezTo>
                    <a:pt x="32" y="0"/>
                    <a:pt x="42" y="5"/>
                    <a:pt x="42" y="19"/>
                  </a:cubicBezTo>
                  <a:cubicBezTo>
                    <a:pt x="42" y="32"/>
                    <a:pt x="32" y="48"/>
                    <a:pt x="21" y="55"/>
                  </a:cubicBezTo>
                  <a:cubicBezTo>
                    <a:pt x="9" y="62"/>
                    <a:pt x="0" y="56"/>
                    <a:pt x="0" y="43"/>
                  </a:cubicBezTo>
                  <a:cubicBezTo>
                    <a:pt x="0" y="30"/>
                    <a:pt x="9" y="13"/>
                    <a:pt x="21" y="6"/>
                  </a:cubicBez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íS1í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475D333-F9C5-40A2-8C5C-17E271855D39}"/>
                </a:ext>
              </a:extLst>
            </p:cNvPr>
            <p:cNvSpPr/>
            <p:nvPr/>
          </p:nvSpPr>
          <p:spPr bwMode="auto">
            <a:xfrm>
              <a:off x="6400801" y="2540001"/>
              <a:ext cx="268288" cy="290513"/>
            </a:xfrm>
            <a:custGeom>
              <a:avLst/>
              <a:gdLst>
                <a:gd name="T0" fmla="*/ 81 w 81"/>
                <a:gd name="T1" fmla="*/ 31 h 88"/>
                <a:gd name="T2" fmla="*/ 46 w 81"/>
                <a:gd name="T3" fmla="*/ 11 h 88"/>
                <a:gd name="T4" fmla="*/ 34 w 81"/>
                <a:gd name="T5" fmla="*/ 18 h 88"/>
                <a:gd name="T6" fmla="*/ 0 w 81"/>
                <a:gd name="T7" fmla="*/ 78 h 88"/>
                <a:gd name="T8" fmla="*/ 0 w 81"/>
                <a:gd name="T9" fmla="*/ 84 h 88"/>
                <a:gd name="T10" fmla="*/ 40 w 81"/>
                <a:gd name="T11" fmla="*/ 77 h 88"/>
                <a:gd name="T12" fmla="*/ 81 w 81"/>
                <a:gd name="T13" fmla="*/ 36 h 88"/>
                <a:gd name="T14" fmla="*/ 81 w 81"/>
                <a:gd name="T15" fmla="*/ 31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88">
                  <a:moveTo>
                    <a:pt x="81" y="31"/>
                  </a:moveTo>
                  <a:cubicBezTo>
                    <a:pt x="81" y="9"/>
                    <a:pt x="65" y="0"/>
                    <a:pt x="46" y="11"/>
                  </a:cubicBezTo>
                  <a:cubicBezTo>
                    <a:pt x="34" y="18"/>
                    <a:pt x="34" y="18"/>
                    <a:pt x="34" y="18"/>
                  </a:cubicBezTo>
                  <a:cubicBezTo>
                    <a:pt x="15" y="29"/>
                    <a:pt x="0" y="56"/>
                    <a:pt x="0" y="78"/>
                  </a:cubicBezTo>
                  <a:cubicBezTo>
                    <a:pt x="0" y="84"/>
                    <a:pt x="0" y="84"/>
                    <a:pt x="0" y="84"/>
                  </a:cubicBezTo>
                  <a:cubicBezTo>
                    <a:pt x="11" y="88"/>
                    <a:pt x="25" y="86"/>
                    <a:pt x="40" y="77"/>
                  </a:cubicBezTo>
                  <a:cubicBezTo>
                    <a:pt x="55" y="68"/>
                    <a:pt x="70" y="53"/>
                    <a:pt x="81" y="36"/>
                  </a:cubicBezTo>
                  <a:lnTo>
                    <a:pt x="81" y="31"/>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1i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1B2A7B6-4BE1-4C9A-8018-BB28B6ED6CD5}"/>
                </a:ext>
              </a:extLst>
            </p:cNvPr>
            <p:cNvSpPr/>
            <p:nvPr/>
          </p:nvSpPr>
          <p:spPr bwMode="auto">
            <a:xfrm>
              <a:off x="6094413" y="2928938"/>
              <a:ext cx="320675" cy="234950"/>
            </a:xfrm>
            <a:custGeom>
              <a:avLst/>
              <a:gdLst>
                <a:gd name="T0" fmla="*/ 7 w 97"/>
                <a:gd name="T1" fmla="*/ 50 h 71"/>
                <a:gd name="T2" fmla="*/ 91 w 97"/>
                <a:gd name="T3" fmla="*/ 2 h 71"/>
                <a:gd name="T4" fmla="*/ 97 w 97"/>
                <a:gd name="T5" fmla="*/ 6 h 71"/>
                <a:gd name="T6" fmla="*/ 97 w 97"/>
                <a:gd name="T7" fmla="*/ 9 h 71"/>
                <a:gd name="T8" fmla="*/ 91 w 97"/>
                <a:gd name="T9" fmla="*/ 21 h 71"/>
                <a:gd name="T10" fmla="*/ 7 w 97"/>
                <a:gd name="T11" fmla="*/ 69 h 71"/>
                <a:gd name="T12" fmla="*/ 0 w 97"/>
                <a:gd name="T13" fmla="*/ 65 h 71"/>
                <a:gd name="T14" fmla="*/ 0 w 97"/>
                <a:gd name="T15" fmla="*/ 62 h 71"/>
                <a:gd name="T16" fmla="*/ 7 w 97"/>
                <a:gd name="T17" fmla="*/ 5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71">
                  <a:moveTo>
                    <a:pt x="7" y="50"/>
                  </a:moveTo>
                  <a:cubicBezTo>
                    <a:pt x="91" y="2"/>
                    <a:pt x="91" y="2"/>
                    <a:pt x="91" y="2"/>
                  </a:cubicBezTo>
                  <a:cubicBezTo>
                    <a:pt x="94" y="0"/>
                    <a:pt x="97" y="2"/>
                    <a:pt x="97" y="6"/>
                  </a:cubicBezTo>
                  <a:cubicBezTo>
                    <a:pt x="97" y="9"/>
                    <a:pt x="97" y="9"/>
                    <a:pt x="97" y="9"/>
                  </a:cubicBezTo>
                  <a:cubicBezTo>
                    <a:pt x="97" y="13"/>
                    <a:pt x="94" y="19"/>
                    <a:pt x="91" y="21"/>
                  </a:cubicBezTo>
                  <a:cubicBezTo>
                    <a:pt x="7" y="69"/>
                    <a:pt x="7" y="69"/>
                    <a:pt x="7" y="69"/>
                  </a:cubicBezTo>
                  <a:cubicBezTo>
                    <a:pt x="3" y="71"/>
                    <a:pt x="0" y="70"/>
                    <a:pt x="0" y="65"/>
                  </a:cubicBezTo>
                  <a:cubicBezTo>
                    <a:pt x="0" y="62"/>
                    <a:pt x="0" y="62"/>
                    <a:pt x="0" y="62"/>
                  </a:cubicBezTo>
                  <a:cubicBezTo>
                    <a:pt x="0" y="58"/>
                    <a:pt x="3" y="53"/>
                    <a:pt x="7" y="50"/>
                  </a:cubicBezTo>
                  <a:close/>
                </a:path>
              </a:pathLst>
            </a:custGeom>
            <a:solidFill>
              <a:srgbClr val="4C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ṩḷï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7D36FB7-2CB6-41B0-8351-C3AA05E90BDB}"/>
                </a:ext>
              </a:extLst>
            </p:cNvPr>
            <p:cNvSpPr/>
            <p:nvPr/>
          </p:nvSpPr>
          <p:spPr bwMode="auto">
            <a:xfrm>
              <a:off x="6094413" y="2800351"/>
              <a:ext cx="858838" cy="614363"/>
            </a:xfrm>
            <a:custGeom>
              <a:avLst/>
              <a:gdLst>
                <a:gd name="T0" fmla="*/ 3 w 260"/>
                <a:gd name="T1" fmla="*/ 148 h 186"/>
                <a:gd name="T2" fmla="*/ 257 w 260"/>
                <a:gd name="T3" fmla="*/ 2 h 186"/>
                <a:gd name="T4" fmla="*/ 260 w 260"/>
                <a:gd name="T5" fmla="*/ 4 h 186"/>
                <a:gd name="T6" fmla="*/ 260 w 260"/>
                <a:gd name="T7" fmla="*/ 33 h 186"/>
                <a:gd name="T8" fmla="*/ 257 w 260"/>
                <a:gd name="T9" fmla="*/ 39 h 186"/>
                <a:gd name="T10" fmla="*/ 3 w 260"/>
                <a:gd name="T11" fmla="*/ 185 h 186"/>
                <a:gd name="T12" fmla="*/ 0 w 260"/>
                <a:gd name="T13" fmla="*/ 183 h 186"/>
                <a:gd name="T14" fmla="*/ 0 w 260"/>
                <a:gd name="T15" fmla="*/ 154 h 186"/>
                <a:gd name="T16" fmla="*/ 3 w 260"/>
                <a:gd name="T17" fmla="*/ 14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6">
                  <a:moveTo>
                    <a:pt x="3" y="148"/>
                  </a:moveTo>
                  <a:cubicBezTo>
                    <a:pt x="257" y="2"/>
                    <a:pt x="257" y="2"/>
                    <a:pt x="257" y="2"/>
                  </a:cubicBezTo>
                  <a:cubicBezTo>
                    <a:pt x="258" y="0"/>
                    <a:pt x="260" y="1"/>
                    <a:pt x="260" y="4"/>
                  </a:cubicBezTo>
                  <a:cubicBezTo>
                    <a:pt x="260" y="33"/>
                    <a:pt x="260" y="33"/>
                    <a:pt x="260" y="33"/>
                  </a:cubicBezTo>
                  <a:cubicBezTo>
                    <a:pt x="260" y="35"/>
                    <a:pt x="258" y="38"/>
                    <a:pt x="257" y="39"/>
                  </a:cubicBezTo>
                  <a:cubicBezTo>
                    <a:pt x="3" y="185"/>
                    <a:pt x="3" y="185"/>
                    <a:pt x="3" y="185"/>
                  </a:cubicBezTo>
                  <a:cubicBezTo>
                    <a:pt x="2" y="186"/>
                    <a:pt x="0" y="185"/>
                    <a:pt x="0" y="183"/>
                  </a:cubicBezTo>
                  <a:cubicBezTo>
                    <a:pt x="0" y="154"/>
                    <a:pt x="0" y="154"/>
                    <a:pt x="0" y="154"/>
                  </a:cubicBezTo>
                  <a:cubicBezTo>
                    <a:pt x="0" y="151"/>
                    <a:pt x="2" y="149"/>
                    <a:pt x="3" y="148"/>
                  </a:cubicBezTo>
                  <a:close/>
                </a:path>
              </a:pathLst>
            </a:custGeom>
            <a:solidFill>
              <a:srgbClr val="C1E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ṥlî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9514931-08A4-4A42-8C66-FFB40F43DE61}"/>
                </a:ext>
              </a:extLst>
            </p:cNvPr>
            <p:cNvSpPr/>
            <p:nvPr/>
          </p:nvSpPr>
          <p:spPr bwMode="auto">
            <a:xfrm>
              <a:off x="6094413" y="3360738"/>
              <a:ext cx="320675" cy="238125"/>
            </a:xfrm>
            <a:custGeom>
              <a:avLst/>
              <a:gdLst>
                <a:gd name="T0" fmla="*/ 7 w 97"/>
                <a:gd name="T1" fmla="*/ 51 h 72"/>
                <a:gd name="T2" fmla="*/ 91 w 97"/>
                <a:gd name="T3" fmla="*/ 2 h 72"/>
                <a:gd name="T4" fmla="*/ 97 w 97"/>
                <a:gd name="T5" fmla="*/ 6 h 72"/>
                <a:gd name="T6" fmla="*/ 97 w 97"/>
                <a:gd name="T7" fmla="*/ 9 h 72"/>
                <a:gd name="T8" fmla="*/ 91 w 97"/>
                <a:gd name="T9" fmla="*/ 21 h 72"/>
                <a:gd name="T10" fmla="*/ 7 w 97"/>
                <a:gd name="T11" fmla="*/ 69 h 72"/>
                <a:gd name="T12" fmla="*/ 0 w 97"/>
                <a:gd name="T13" fmla="*/ 65 h 72"/>
                <a:gd name="T14" fmla="*/ 0 w 97"/>
                <a:gd name="T15" fmla="*/ 63 h 72"/>
                <a:gd name="T16" fmla="*/ 7 w 97"/>
                <a:gd name="T17" fmla="*/ 5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72">
                  <a:moveTo>
                    <a:pt x="7" y="51"/>
                  </a:moveTo>
                  <a:cubicBezTo>
                    <a:pt x="91" y="2"/>
                    <a:pt x="91" y="2"/>
                    <a:pt x="91" y="2"/>
                  </a:cubicBezTo>
                  <a:cubicBezTo>
                    <a:pt x="94" y="0"/>
                    <a:pt x="97" y="2"/>
                    <a:pt x="97" y="6"/>
                  </a:cubicBezTo>
                  <a:cubicBezTo>
                    <a:pt x="97" y="9"/>
                    <a:pt x="97" y="9"/>
                    <a:pt x="97" y="9"/>
                  </a:cubicBezTo>
                  <a:cubicBezTo>
                    <a:pt x="97" y="14"/>
                    <a:pt x="94" y="19"/>
                    <a:pt x="91" y="21"/>
                  </a:cubicBezTo>
                  <a:cubicBezTo>
                    <a:pt x="7" y="69"/>
                    <a:pt x="7" y="69"/>
                    <a:pt x="7" y="69"/>
                  </a:cubicBezTo>
                  <a:cubicBezTo>
                    <a:pt x="3" y="72"/>
                    <a:pt x="0" y="70"/>
                    <a:pt x="0" y="65"/>
                  </a:cubicBezTo>
                  <a:cubicBezTo>
                    <a:pt x="0" y="63"/>
                    <a:pt x="0" y="63"/>
                    <a:pt x="0" y="63"/>
                  </a:cubicBezTo>
                  <a:cubicBezTo>
                    <a:pt x="0" y="58"/>
                    <a:pt x="3" y="53"/>
                    <a:pt x="7" y="51"/>
                  </a:cubicBezTo>
                  <a:close/>
                </a:path>
              </a:pathLst>
            </a:custGeom>
            <a:solidFill>
              <a:srgbClr val="4C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šlï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650E319-9D8F-4EC6-8DB7-8F998909A10B}"/>
                </a:ext>
              </a:extLst>
            </p:cNvPr>
            <p:cNvSpPr/>
            <p:nvPr/>
          </p:nvSpPr>
          <p:spPr bwMode="auto">
            <a:xfrm>
              <a:off x="6094413" y="3235326"/>
              <a:ext cx="858838" cy="614363"/>
            </a:xfrm>
            <a:custGeom>
              <a:avLst/>
              <a:gdLst>
                <a:gd name="T0" fmla="*/ 3 w 260"/>
                <a:gd name="T1" fmla="*/ 147 h 186"/>
                <a:gd name="T2" fmla="*/ 257 w 260"/>
                <a:gd name="T3" fmla="*/ 1 h 186"/>
                <a:gd name="T4" fmla="*/ 260 w 260"/>
                <a:gd name="T5" fmla="*/ 3 h 186"/>
                <a:gd name="T6" fmla="*/ 260 w 260"/>
                <a:gd name="T7" fmla="*/ 32 h 186"/>
                <a:gd name="T8" fmla="*/ 257 w 260"/>
                <a:gd name="T9" fmla="*/ 38 h 186"/>
                <a:gd name="T10" fmla="*/ 3 w 260"/>
                <a:gd name="T11" fmla="*/ 184 h 186"/>
                <a:gd name="T12" fmla="*/ 0 w 260"/>
                <a:gd name="T13" fmla="*/ 182 h 186"/>
                <a:gd name="T14" fmla="*/ 0 w 260"/>
                <a:gd name="T15" fmla="*/ 153 h 186"/>
                <a:gd name="T16" fmla="*/ 3 w 260"/>
                <a:gd name="T17" fmla="*/ 14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6">
                  <a:moveTo>
                    <a:pt x="3" y="147"/>
                  </a:moveTo>
                  <a:cubicBezTo>
                    <a:pt x="257" y="1"/>
                    <a:pt x="257" y="1"/>
                    <a:pt x="257" y="1"/>
                  </a:cubicBezTo>
                  <a:cubicBezTo>
                    <a:pt x="258" y="0"/>
                    <a:pt x="260" y="1"/>
                    <a:pt x="260" y="3"/>
                  </a:cubicBezTo>
                  <a:cubicBezTo>
                    <a:pt x="260" y="32"/>
                    <a:pt x="260" y="32"/>
                    <a:pt x="260" y="32"/>
                  </a:cubicBezTo>
                  <a:cubicBezTo>
                    <a:pt x="260" y="35"/>
                    <a:pt x="258" y="37"/>
                    <a:pt x="257" y="38"/>
                  </a:cubicBezTo>
                  <a:cubicBezTo>
                    <a:pt x="3" y="184"/>
                    <a:pt x="3" y="184"/>
                    <a:pt x="3" y="184"/>
                  </a:cubicBezTo>
                  <a:cubicBezTo>
                    <a:pt x="2" y="186"/>
                    <a:pt x="0" y="185"/>
                    <a:pt x="0" y="182"/>
                  </a:cubicBezTo>
                  <a:cubicBezTo>
                    <a:pt x="0" y="153"/>
                    <a:pt x="0" y="153"/>
                    <a:pt x="0" y="153"/>
                  </a:cubicBezTo>
                  <a:cubicBezTo>
                    <a:pt x="0" y="151"/>
                    <a:pt x="2" y="148"/>
                    <a:pt x="3" y="147"/>
                  </a:cubicBezTo>
                  <a:close/>
                </a:path>
              </a:pathLst>
            </a:custGeom>
            <a:solidFill>
              <a:srgbClr val="C1E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sľî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D02DA48-8B96-4B59-A71B-617A08996763}"/>
                </a:ext>
              </a:extLst>
            </p:cNvPr>
            <p:cNvSpPr/>
            <p:nvPr/>
          </p:nvSpPr>
          <p:spPr bwMode="auto">
            <a:xfrm>
              <a:off x="6415088" y="3578226"/>
              <a:ext cx="376238" cy="360363"/>
            </a:xfrm>
            <a:custGeom>
              <a:avLst/>
              <a:gdLst>
                <a:gd name="T0" fmla="*/ 7 w 114"/>
                <a:gd name="T1" fmla="*/ 60 h 109"/>
                <a:gd name="T2" fmla="*/ 107 w 114"/>
                <a:gd name="T3" fmla="*/ 2 h 109"/>
                <a:gd name="T4" fmla="*/ 114 w 114"/>
                <a:gd name="T5" fmla="*/ 6 h 109"/>
                <a:gd name="T6" fmla="*/ 114 w 114"/>
                <a:gd name="T7" fmla="*/ 37 h 109"/>
                <a:gd name="T8" fmla="*/ 107 w 114"/>
                <a:gd name="T9" fmla="*/ 49 h 109"/>
                <a:gd name="T10" fmla="*/ 7 w 114"/>
                <a:gd name="T11" fmla="*/ 107 h 109"/>
                <a:gd name="T12" fmla="*/ 0 w 114"/>
                <a:gd name="T13" fmla="*/ 103 h 109"/>
                <a:gd name="T14" fmla="*/ 0 w 114"/>
                <a:gd name="T15" fmla="*/ 72 h 109"/>
                <a:gd name="T16" fmla="*/ 7 w 114"/>
                <a:gd name="T17" fmla="*/ 6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09">
                  <a:moveTo>
                    <a:pt x="7" y="60"/>
                  </a:moveTo>
                  <a:cubicBezTo>
                    <a:pt x="107" y="2"/>
                    <a:pt x="107" y="2"/>
                    <a:pt x="107" y="2"/>
                  </a:cubicBezTo>
                  <a:cubicBezTo>
                    <a:pt x="111" y="0"/>
                    <a:pt x="114" y="2"/>
                    <a:pt x="114" y="6"/>
                  </a:cubicBezTo>
                  <a:cubicBezTo>
                    <a:pt x="114" y="37"/>
                    <a:pt x="114" y="37"/>
                    <a:pt x="114" y="37"/>
                  </a:cubicBezTo>
                  <a:cubicBezTo>
                    <a:pt x="114" y="41"/>
                    <a:pt x="111" y="47"/>
                    <a:pt x="107" y="49"/>
                  </a:cubicBezTo>
                  <a:cubicBezTo>
                    <a:pt x="7" y="107"/>
                    <a:pt x="7" y="107"/>
                    <a:pt x="7" y="107"/>
                  </a:cubicBezTo>
                  <a:cubicBezTo>
                    <a:pt x="4" y="109"/>
                    <a:pt x="0" y="107"/>
                    <a:pt x="0" y="103"/>
                  </a:cubicBezTo>
                  <a:cubicBezTo>
                    <a:pt x="0" y="72"/>
                    <a:pt x="0" y="72"/>
                    <a:pt x="0" y="72"/>
                  </a:cubicBezTo>
                  <a:cubicBezTo>
                    <a:pt x="0" y="67"/>
                    <a:pt x="4" y="62"/>
                    <a:pt x="7" y="60"/>
                  </a:cubicBezTo>
                  <a:close/>
                </a:path>
              </a:pathLst>
            </a:custGeom>
            <a:solidFill>
              <a:srgbClr val="4C9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íṩľí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EB6D799-D176-4395-B3AB-430DD7BDCFD3}"/>
                </a:ext>
              </a:extLst>
            </p:cNvPr>
            <p:cNvSpPr/>
            <p:nvPr/>
          </p:nvSpPr>
          <p:spPr bwMode="auto">
            <a:xfrm>
              <a:off x="6880226" y="2894013"/>
              <a:ext cx="1000125" cy="631825"/>
            </a:xfrm>
            <a:custGeom>
              <a:avLst/>
              <a:gdLst>
                <a:gd name="T0" fmla="*/ 103 w 303"/>
                <a:gd name="T1" fmla="*/ 137 h 192"/>
                <a:gd name="T2" fmla="*/ 51 w 303"/>
                <a:gd name="T3" fmla="*/ 62 h 192"/>
                <a:gd name="T4" fmla="*/ 52 w 303"/>
                <a:gd name="T5" fmla="*/ 42 h 192"/>
                <a:gd name="T6" fmla="*/ 54 w 303"/>
                <a:gd name="T7" fmla="*/ 26 h 192"/>
                <a:gd name="T8" fmla="*/ 46 w 303"/>
                <a:gd name="T9" fmla="*/ 27 h 192"/>
                <a:gd name="T10" fmla="*/ 40 w 303"/>
                <a:gd name="T11" fmla="*/ 40 h 192"/>
                <a:gd name="T12" fmla="*/ 18 w 303"/>
                <a:gd name="T13" fmla="*/ 14 h 192"/>
                <a:gd name="T14" fmla="*/ 3 w 303"/>
                <a:gd name="T15" fmla="*/ 3 h 192"/>
                <a:gd name="T16" fmla="*/ 7 w 303"/>
                <a:gd name="T17" fmla="*/ 18 h 192"/>
                <a:gd name="T18" fmla="*/ 15 w 303"/>
                <a:gd name="T19" fmla="*/ 31 h 192"/>
                <a:gd name="T20" fmla="*/ 9 w 303"/>
                <a:gd name="T21" fmla="*/ 36 h 192"/>
                <a:gd name="T22" fmla="*/ 7 w 303"/>
                <a:gd name="T23" fmla="*/ 45 h 192"/>
                <a:gd name="T24" fmla="*/ 5 w 303"/>
                <a:gd name="T25" fmla="*/ 55 h 192"/>
                <a:gd name="T26" fmla="*/ 22 w 303"/>
                <a:gd name="T27" fmla="*/ 73 h 192"/>
                <a:gd name="T28" fmla="*/ 37 w 303"/>
                <a:gd name="T29" fmla="*/ 86 h 192"/>
                <a:gd name="T30" fmla="*/ 83 w 303"/>
                <a:gd name="T31" fmla="*/ 168 h 192"/>
                <a:gd name="T32" fmla="*/ 98 w 303"/>
                <a:gd name="T33" fmla="*/ 181 h 192"/>
                <a:gd name="T34" fmla="*/ 172 w 303"/>
                <a:gd name="T35" fmla="*/ 124 h 192"/>
                <a:gd name="T36" fmla="*/ 188 w 303"/>
                <a:gd name="T37" fmla="*/ 122 h 192"/>
                <a:gd name="T38" fmla="*/ 189 w 303"/>
                <a:gd name="T39" fmla="*/ 131 h 192"/>
                <a:gd name="T40" fmla="*/ 197 w 303"/>
                <a:gd name="T41" fmla="*/ 176 h 192"/>
                <a:gd name="T42" fmla="*/ 255 w 303"/>
                <a:gd name="T43" fmla="*/ 184 h 192"/>
                <a:gd name="T44" fmla="*/ 291 w 303"/>
                <a:gd name="T45" fmla="*/ 165 h 192"/>
                <a:gd name="T46" fmla="*/ 277 w 303"/>
                <a:gd name="T47" fmla="*/ 144 h 192"/>
                <a:gd name="T48" fmla="*/ 303 w 303"/>
                <a:gd name="T49" fmla="*/ 74 h 192"/>
                <a:gd name="T50" fmla="*/ 220 w 303"/>
                <a:gd name="T51" fmla="*/ 61 h 192"/>
                <a:gd name="T52" fmla="*/ 213 w 303"/>
                <a:gd name="T53" fmla="*/ 59 h 192"/>
                <a:gd name="T54" fmla="*/ 188 w 303"/>
                <a:gd name="T55" fmla="*/ 61 h 192"/>
                <a:gd name="T56" fmla="*/ 103 w 303"/>
                <a:gd name="T57" fmla="*/ 13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3" h="192">
                  <a:moveTo>
                    <a:pt x="103" y="137"/>
                  </a:moveTo>
                  <a:cubicBezTo>
                    <a:pt x="103" y="137"/>
                    <a:pt x="54" y="70"/>
                    <a:pt x="51" y="62"/>
                  </a:cubicBezTo>
                  <a:cubicBezTo>
                    <a:pt x="49" y="55"/>
                    <a:pt x="51" y="46"/>
                    <a:pt x="52" y="42"/>
                  </a:cubicBezTo>
                  <a:cubicBezTo>
                    <a:pt x="52" y="38"/>
                    <a:pt x="53" y="29"/>
                    <a:pt x="54" y="26"/>
                  </a:cubicBezTo>
                  <a:cubicBezTo>
                    <a:pt x="55" y="22"/>
                    <a:pt x="49" y="22"/>
                    <a:pt x="46" y="27"/>
                  </a:cubicBezTo>
                  <a:cubicBezTo>
                    <a:pt x="43" y="31"/>
                    <a:pt x="41" y="39"/>
                    <a:pt x="40" y="40"/>
                  </a:cubicBezTo>
                  <a:cubicBezTo>
                    <a:pt x="38" y="42"/>
                    <a:pt x="25" y="23"/>
                    <a:pt x="18" y="14"/>
                  </a:cubicBezTo>
                  <a:cubicBezTo>
                    <a:pt x="11" y="5"/>
                    <a:pt x="7" y="0"/>
                    <a:pt x="3" y="3"/>
                  </a:cubicBezTo>
                  <a:cubicBezTo>
                    <a:pt x="0" y="5"/>
                    <a:pt x="2" y="11"/>
                    <a:pt x="7" y="18"/>
                  </a:cubicBezTo>
                  <a:cubicBezTo>
                    <a:pt x="12" y="26"/>
                    <a:pt x="14" y="29"/>
                    <a:pt x="15" y="31"/>
                  </a:cubicBezTo>
                  <a:cubicBezTo>
                    <a:pt x="16" y="32"/>
                    <a:pt x="12" y="32"/>
                    <a:pt x="9" y="36"/>
                  </a:cubicBezTo>
                  <a:cubicBezTo>
                    <a:pt x="8" y="38"/>
                    <a:pt x="9" y="43"/>
                    <a:pt x="7" y="45"/>
                  </a:cubicBezTo>
                  <a:cubicBezTo>
                    <a:pt x="5" y="47"/>
                    <a:pt x="3" y="50"/>
                    <a:pt x="5" y="55"/>
                  </a:cubicBezTo>
                  <a:cubicBezTo>
                    <a:pt x="8" y="60"/>
                    <a:pt x="15" y="67"/>
                    <a:pt x="22" y="73"/>
                  </a:cubicBezTo>
                  <a:cubicBezTo>
                    <a:pt x="29" y="78"/>
                    <a:pt x="32" y="79"/>
                    <a:pt x="37" y="86"/>
                  </a:cubicBezTo>
                  <a:cubicBezTo>
                    <a:pt x="41" y="93"/>
                    <a:pt x="80" y="164"/>
                    <a:pt x="83" y="168"/>
                  </a:cubicBezTo>
                  <a:cubicBezTo>
                    <a:pt x="85" y="172"/>
                    <a:pt x="90" y="181"/>
                    <a:pt x="98" y="181"/>
                  </a:cubicBezTo>
                  <a:cubicBezTo>
                    <a:pt x="106" y="182"/>
                    <a:pt x="169" y="127"/>
                    <a:pt x="172" y="124"/>
                  </a:cubicBezTo>
                  <a:cubicBezTo>
                    <a:pt x="183" y="116"/>
                    <a:pt x="186" y="115"/>
                    <a:pt x="188" y="122"/>
                  </a:cubicBezTo>
                  <a:cubicBezTo>
                    <a:pt x="188" y="125"/>
                    <a:pt x="189" y="128"/>
                    <a:pt x="189" y="131"/>
                  </a:cubicBezTo>
                  <a:cubicBezTo>
                    <a:pt x="190" y="141"/>
                    <a:pt x="197" y="176"/>
                    <a:pt x="197" y="176"/>
                  </a:cubicBezTo>
                  <a:cubicBezTo>
                    <a:pt x="197" y="176"/>
                    <a:pt x="229" y="192"/>
                    <a:pt x="255" y="184"/>
                  </a:cubicBezTo>
                  <a:cubicBezTo>
                    <a:pt x="282" y="176"/>
                    <a:pt x="291" y="165"/>
                    <a:pt x="291" y="165"/>
                  </a:cubicBezTo>
                  <a:cubicBezTo>
                    <a:pt x="277" y="144"/>
                    <a:pt x="277" y="144"/>
                    <a:pt x="277" y="144"/>
                  </a:cubicBezTo>
                  <a:cubicBezTo>
                    <a:pt x="281" y="135"/>
                    <a:pt x="298" y="99"/>
                    <a:pt x="303" y="74"/>
                  </a:cubicBezTo>
                  <a:cubicBezTo>
                    <a:pt x="220" y="61"/>
                    <a:pt x="220" y="61"/>
                    <a:pt x="220" y="61"/>
                  </a:cubicBezTo>
                  <a:cubicBezTo>
                    <a:pt x="219" y="60"/>
                    <a:pt x="216" y="60"/>
                    <a:pt x="213" y="59"/>
                  </a:cubicBezTo>
                  <a:cubicBezTo>
                    <a:pt x="208" y="58"/>
                    <a:pt x="197" y="54"/>
                    <a:pt x="188" y="61"/>
                  </a:cubicBezTo>
                  <a:cubicBezTo>
                    <a:pt x="160" y="86"/>
                    <a:pt x="103" y="137"/>
                    <a:pt x="103" y="137"/>
                  </a:cubicBezTo>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šľi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D5E812A-9EAE-4DEE-AB0E-1DB58E28E399}"/>
                </a:ext>
              </a:extLst>
            </p:cNvPr>
            <p:cNvSpPr/>
            <p:nvPr/>
          </p:nvSpPr>
          <p:spPr bwMode="auto">
            <a:xfrm>
              <a:off x="7712076" y="4716463"/>
              <a:ext cx="134938" cy="85725"/>
            </a:xfrm>
            <a:custGeom>
              <a:avLst/>
              <a:gdLst>
                <a:gd name="T0" fmla="*/ 15 w 41"/>
                <a:gd name="T1" fmla="*/ 0 h 26"/>
                <a:gd name="T2" fmla="*/ 0 w 41"/>
                <a:gd name="T3" fmla="*/ 21 h 26"/>
                <a:gd name="T4" fmla="*/ 21 w 41"/>
                <a:gd name="T5" fmla="*/ 25 h 26"/>
                <a:gd name="T6" fmla="*/ 39 w 41"/>
                <a:gd name="T7" fmla="*/ 20 h 26"/>
                <a:gd name="T8" fmla="*/ 36 w 41"/>
                <a:gd name="T9" fmla="*/ 0 h 26"/>
                <a:gd name="T10" fmla="*/ 15 w 41"/>
                <a:gd name="T11" fmla="*/ 0 h 26"/>
              </a:gdLst>
              <a:ahLst/>
              <a:cxnLst>
                <a:cxn ang="0">
                  <a:pos x="T0" y="T1"/>
                </a:cxn>
                <a:cxn ang="0">
                  <a:pos x="T2" y="T3"/>
                </a:cxn>
                <a:cxn ang="0">
                  <a:pos x="T4" y="T5"/>
                </a:cxn>
                <a:cxn ang="0">
                  <a:pos x="T6" y="T7"/>
                </a:cxn>
                <a:cxn ang="0">
                  <a:pos x="T8" y="T9"/>
                </a:cxn>
                <a:cxn ang="0">
                  <a:pos x="T10" y="T11"/>
                </a:cxn>
              </a:cxnLst>
              <a:rect l="0" t="0" r="r" b="b"/>
              <a:pathLst>
                <a:path w="41" h="26">
                  <a:moveTo>
                    <a:pt x="15" y="0"/>
                  </a:moveTo>
                  <a:cubicBezTo>
                    <a:pt x="0" y="21"/>
                    <a:pt x="0" y="21"/>
                    <a:pt x="0" y="21"/>
                  </a:cubicBezTo>
                  <a:cubicBezTo>
                    <a:pt x="0" y="21"/>
                    <a:pt x="7" y="25"/>
                    <a:pt x="21" y="25"/>
                  </a:cubicBezTo>
                  <a:cubicBezTo>
                    <a:pt x="34" y="26"/>
                    <a:pt x="38" y="21"/>
                    <a:pt x="39" y="20"/>
                  </a:cubicBezTo>
                  <a:cubicBezTo>
                    <a:pt x="41" y="16"/>
                    <a:pt x="37" y="7"/>
                    <a:pt x="36" y="0"/>
                  </a:cubicBezTo>
                  <a:lnTo>
                    <a:pt x="15" y="0"/>
                  </a:lnTo>
                  <a:close/>
                </a:path>
              </a:pathLst>
            </a:custGeom>
            <a:solidFill>
              <a:srgbClr val="00217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isl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5CF2AB1-7F6B-40CD-B407-18431AA19575}"/>
                </a:ext>
              </a:extLst>
            </p:cNvPr>
            <p:cNvSpPr/>
            <p:nvPr/>
          </p:nvSpPr>
          <p:spPr bwMode="auto">
            <a:xfrm>
              <a:off x="7540626" y="4738688"/>
              <a:ext cx="273050" cy="125413"/>
            </a:xfrm>
            <a:custGeom>
              <a:avLst/>
              <a:gdLst>
                <a:gd name="T0" fmla="*/ 53 w 83"/>
                <a:gd name="T1" fmla="*/ 4 h 38"/>
                <a:gd name="T2" fmla="*/ 22 w 83"/>
                <a:gd name="T3" fmla="*/ 1 h 38"/>
                <a:gd name="T4" fmla="*/ 3 w 83"/>
                <a:gd name="T5" fmla="*/ 11 h 38"/>
                <a:gd name="T6" fmla="*/ 23 w 83"/>
                <a:gd name="T7" fmla="*/ 24 h 38"/>
                <a:gd name="T8" fmla="*/ 53 w 83"/>
                <a:gd name="T9" fmla="*/ 32 h 38"/>
                <a:gd name="T10" fmla="*/ 74 w 83"/>
                <a:gd name="T11" fmla="*/ 36 h 38"/>
                <a:gd name="T12" fmla="*/ 83 w 83"/>
                <a:gd name="T13" fmla="*/ 27 h 38"/>
                <a:gd name="T14" fmla="*/ 78 w 83"/>
                <a:gd name="T15" fmla="*/ 8 h 38"/>
                <a:gd name="T16" fmla="*/ 53 w 83"/>
                <a:gd name="T1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38">
                  <a:moveTo>
                    <a:pt x="53" y="4"/>
                  </a:moveTo>
                  <a:cubicBezTo>
                    <a:pt x="53" y="4"/>
                    <a:pt x="35" y="3"/>
                    <a:pt x="22" y="1"/>
                  </a:cubicBezTo>
                  <a:cubicBezTo>
                    <a:pt x="10" y="0"/>
                    <a:pt x="0" y="6"/>
                    <a:pt x="3" y="11"/>
                  </a:cubicBezTo>
                  <a:cubicBezTo>
                    <a:pt x="6" y="16"/>
                    <a:pt x="13" y="20"/>
                    <a:pt x="23" y="24"/>
                  </a:cubicBezTo>
                  <a:cubicBezTo>
                    <a:pt x="33" y="27"/>
                    <a:pt x="43" y="29"/>
                    <a:pt x="53" y="32"/>
                  </a:cubicBezTo>
                  <a:cubicBezTo>
                    <a:pt x="63" y="35"/>
                    <a:pt x="69" y="38"/>
                    <a:pt x="74" y="36"/>
                  </a:cubicBezTo>
                  <a:cubicBezTo>
                    <a:pt x="80" y="34"/>
                    <a:pt x="83" y="32"/>
                    <a:pt x="83" y="27"/>
                  </a:cubicBezTo>
                  <a:cubicBezTo>
                    <a:pt x="82" y="23"/>
                    <a:pt x="78" y="8"/>
                    <a:pt x="78" y="8"/>
                  </a:cubicBezTo>
                  <a:lnTo>
                    <a:pt x="53" y="4"/>
                  </a:lnTo>
                  <a:close/>
                </a:path>
              </a:pathLst>
            </a:custGeom>
            <a:solidFill>
              <a:srgbClr val="00217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ṧľi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F962437-BD28-4028-B020-1A16C3D783E0}"/>
                </a:ext>
              </a:extLst>
            </p:cNvPr>
            <p:cNvSpPr/>
            <p:nvPr/>
          </p:nvSpPr>
          <p:spPr bwMode="auto">
            <a:xfrm>
              <a:off x="7758113" y="4640263"/>
              <a:ext cx="82550" cy="98425"/>
            </a:xfrm>
            <a:custGeom>
              <a:avLst/>
              <a:gdLst>
                <a:gd name="T0" fmla="*/ 25 w 25"/>
                <a:gd name="T1" fmla="*/ 3 h 30"/>
                <a:gd name="T2" fmla="*/ 22 w 25"/>
                <a:gd name="T3" fmla="*/ 25 h 30"/>
                <a:gd name="T4" fmla="*/ 1 w 25"/>
                <a:gd name="T5" fmla="*/ 23 h 30"/>
                <a:gd name="T6" fmla="*/ 0 w 25"/>
                <a:gd name="T7" fmla="*/ 0 h 30"/>
                <a:gd name="T8" fmla="*/ 25 w 25"/>
                <a:gd name="T9" fmla="*/ 3 h 30"/>
              </a:gdLst>
              <a:ahLst/>
              <a:cxnLst>
                <a:cxn ang="0">
                  <a:pos x="T0" y="T1"/>
                </a:cxn>
                <a:cxn ang="0">
                  <a:pos x="T2" y="T3"/>
                </a:cxn>
                <a:cxn ang="0">
                  <a:pos x="T4" y="T5"/>
                </a:cxn>
                <a:cxn ang="0">
                  <a:pos x="T6" y="T7"/>
                </a:cxn>
                <a:cxn ang="0">
                  <a:pos x="T8" y="T9"/>
                </a:cxn>
              </a:cxnLst>
              <a:rect l="0" t="0" r="r" b="b"/>
              <a:pathLst>
                <a:path w="25" h="30">
                  <a:moveTo>
                    <a:pt x="25" y="3"/>
                  </a:moveTo>
                  <a:cubicBezTo>
                    <a:pt x="25" y="3"/>
                    <a:pt x="22" y="21"/>
                    <a:pt x="22" y="25"/>
                  </a:cubicBezTo>
                  <a:cubicBezTo>
                    <a:pt x="22" y="29"/>
                    <a:pt x="4" y="30"/>
                    <a:pt x="1" y="23"/>
                  </a:cubicBezTo>
                  <a:cubicBezTo>
                    <a:pt x="0" y="0"/>
                    <a:pt x="0" y="0"/>
                    <a:pt x="0" y="0"/>
                  </a:cubicBezTo>
                  <a:lnTo>
                    <a:pt x="25" y="3"/>
                  </a:lnTo>
                  <a:close/>
                </a:path>
              </a:pathLst>
            </a:custGeom>
            <a:solidFill>
              <a:srgbClr val="F28F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îŝľ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34D2A8B-4924-4682-B97A-D8EEFCFAB120}"/>
                </a:ext>
              </a:extLst>
            </p:cNvPr>
            <p:cNvSpPr/>
            <p:nvPr/>
          </p:nvSpPr>
          <p:spPr bwMode="auto">
            <a:xfrm>
              <a:off x="7602538" y="4686301"/>
              <a:ext cx="198438" cy="119063"/>
            </a:xfrm>
            <a:custGeom>
              <a:avLst/>
              <a:gdLst>
                <a:gd name="T0" fmla="*/ 53 w 60"/>
                <a:gd name="T1" fmla="*/ 0 h 36"/>
                <a:gd name="T2" fmla="*/ 60 w 60"/>
                <a:gd name="T3" fmla="*/ 28 h 36"/>
                <a:gd name="T4" fmla="*/ 46 w 60"/>
                <a:gd name="T5" fmla="*/ 34 h 36"/>
                <a:gd name="T6" fmla="*/ 4 w 60"/>
                <a:gd name="T7" fmla="*/ 24 h 36"/>
                <a:gd name="T8" fmla="*/ 14 w 60"/>
                <a:gd name="T9" fmla="*/ 19 h 36"/>
                <a:gd name="T10" fmla="*/ 34 w 60"/>
                <a:gd name="T11" fmla="*/ 20 h 36"/>
                <a:gd name="T12" fmla="*/ 29 w 60"/>
                <a:gd name="T13" fmla="*/ 7 h 36"/>
                <a:gd name="T14" fmla="*/ 53 w 60"/>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6">
                  <a:moveTo>
                    <a:pt x="53" y="0"/>
                  </a:moveTo>
                  <a:cubicBezTo>
                    <a:pt x="60" y="28"/>
                    <a:pt x="60" y="28"/>
                    <a:pt x="60" y="28"/>
                  </a:cubicBezTo>
                  <a:cubicBezTo>
                    <a:pt x="60" y="28"/>
                    <a:pt x="60" y="32"/>
                    <a:pt x="46" y="34"/>
                  </a:cubicBezTo>
                  <a:cubicBezTo>
                    <a:pt x="31" y="36"/>
                    <a:pt x="8" y="26"/>
                    <a:pt x="4" y="24"/>
                  </a:cubicBezTo>
                  <a:cubicBezTo>
                    <a:pt x="0" y="22"/>
                    <a:pt x="0" y="18"/>
                    <a:pt x="14" y="19"/>
                  </a:cubicBezTo>
                  <a:cubicBezTo>
                    <a:pt x="29" y="20"/>
                    <a:pt x="34" y="20"/>
                    <a:pt x="34" y="20"/>
                  </a:cubicBezTo>
                  <a:cubicBezTo>
                    <a:pt x="29" y="7"/>
                    <a:pt x="29" y="7"/>
                    <a:pt x="29" y="7"/>
                  </a:cubicBezTo>
                  <a:lnTo>
                    <a:pt x="53" y="0"/>
                  </a:ln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ṩľî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09AA58F-F8E3-4BCA-AF87-0BC13811C5CE}"/>
                </a:ext>
              </a:extLst>
            </p:cNvPr>
            <p:cNvSpPr/>
            <p:nvPr/>
          </p:nvSpPr>
          <p:spPr bwMode="auto">
            <a:xfrm>
              <a:off x="7816851" y="3127376"/>
              <a:ext cx="192088" cy="474663"/>
            </a:xfrm>
            <a:custGeom>
              <a:avLst/>
              <a:gdLst>
                <a:gd name="T0" fmla="*/ 19 w 58"/>
                <a:gd name="T1" fmla="*/ 3 h 144"/>
                <a:gd name="T2" fmla="*/ 29 w 58"/>
                <a:gd name="T3" fmla="*/ 0 h 144"/>
                <a:gd name="T4" fmla="*/ 53 w 58"/>
                <a:gd name="T5" fmla="*/ 74 h 144"/>
                <a:gd name="T6" fmla="*/ 53 w 58"/>
                <a:gd name="T7" fmla="*/ 96 h 144"/>
                <a:gd name="T8" fmla="*/ 19 w 58"/>
                <a:gd name="T9" fmla="*/ 144 h 144"/>
                <a:gd name="T10" fmla="*/ 0 w 58"/>
                <a:gd name="T11" fmla="*/ 126 h 144"/>
                <a:gd name="T12" fmla="*/ 21 w 58"/>
                <a:gd name="T13" fmla="*/ 88 h 144"/>
                <a:gd name="T14" fmla="*/ 3 w 58"/>
                <a:gd name="T15" fmla="*/ 51 h 144"/>
                <a:gd name="T16" fmla="*/ 19 w 58"/>
                <a:gd name="T17" fmla="*/ 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44">
                  <a:moveTo>
                    <a:pt x="19" y="3"/>
                  </a:moveTo>
                  <a:cubicBezTo>
                    <a:pt x="29" y="0"/>
                    <a:pt x="29" y="0"/>
                    <a:pt x="29" y="0"/>
                  </a:cubicBezTo>
                  <a:cubicBezTo>
                    <a:pt x="29" y="0"/>
                    <a:pt x="50" y="68"/>
                    <a:pt x="53" y="74"/>
                  </a:cubicBezTo>
                  <a:cubicBezTo>
                    <a:pt x="55" y="81"/>
                    <a:pt x="58" y="88"/>
                    <a:pt x="53" y="96"/>
                  </a:cubicBezTo>
                  <a:cubicBezTo>
                    <a:pt x="48" y="105"/>
                    <a:pt x="19" y="144"/>
                    <a:pt x="19" y="144"/>
                  </a:cubicBezTo>
                  <a:cubicBezTo>
                    <a:pt x="0" y="126"/>
                    <a:pt x="0" y="126"/>
                    <a:pt x="0" y="126"/>
                  </a:cubicBezTo>
                  <a:cubicBezTo>
                    <a:pt x="21" y="88"/>
                    <a:pt x="21" y="88"/>
                    <a:pt x="21" y="88"/>
                  </a:cubicBezTo>
                  <a:cubicBezTo>
                    <a:pt x="3" y="51"/>
                    <a:pt x="3" y="51"/>
                    <a:pt x="3" y="51"/>
                  </a:cubicBezTo>
                  <a:lnTo>
                    <a:pt x="19" y="3"/>
                  </a:lnTo>
                  <a:close/>
                </a:path>
              </a:pathLst>
            </a:custGeom>
            <a:solidFill>
              <a:srgbClr val="F28F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ŝľ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A16AD40-1627-497E-8DD5-C54DFD95F47E}"/>
                </a:ext>
              </a:extLst>
            </p:cNvPr>
            <p:cNvSpPr/>
            <p:nvPr/>
          </p:nvSpPr>
          <p:spPr bwMode="auto">
            <a:xfrm>
              <a:off x="7507288" y="2659063"/>
              <a:ext cx="379413" cy="315913"/>
            </a:xfrm>
            <a:custGeom>
              <a:avLst/>
              <a:gdLst>
                <a:gd name="T0" fmla="*/ 8 w 115"/>
                <a:gd name="T1" fmla="*/ 57 h 96"/>
                <a:gd name="T2" fmla="*/ 8 w 115"/>
                <a:gd name="T3" fmla="*/ 28 h 96"/>
                <a:gd name="T4" fmla="*/ 68 w 115"/>
                <a:gd name="T5" fmla="*/ 4 h 96"/>
                <a:gd name="T6" fmla="*/ 103 w 115"/>
                <a:gd name="T7" fmla="*/ 31 h 96"/>
                <a:gd name="T8" fmla="*/ 115 w 115"/>
                <a:gd name="T9" fmla="*/ 96 h 96"/>
                <a:gd name="T10" fmla="*/ 8 w 115"/>
                <a:gd name="T11" fmla="*/ 57 h 96"/>
              </a:gdLst>
              <a:ahLst/>
              <a:cxnLst>
                <a:cxn ang="0">
                  <a:pos x="T0" y="T1"/>
                </a:cxn>
                <a:cxn ang="0">
                  <a:pos x="T2" y="T3"/>
                </a:cxn>
                <a:cxn ang="0">
                  <a:pos x="T4" y="T5"/>
                </a:cxn>
                <a:cxn ang="0">
                  <a:pos x="T6" y="T7"/>
                </a:cxn>
                <a:cxn ang="0">
                  <a:pos x="T8" y="T9"/>
                </a:cxn>
                <a:cxn ang="0">
                  <a:pos x="T10" y="T11"/>
                </a:cxn>
              </a:cxnLst>
              <a:rect l="0" t="0" r="r" b="b"/>
              <a:pathLst>
                <a:path w="115" h="96">
                  <a:moveTo>
                    <a:pt x="8" y="57"/>
                  </a:moveTo>
                  <a:cubicBezTo>
                    <a:pt x="8" y="57"/>
                    <a:pt x="0" y="44"/>
                    <a:pt x="8" y="28"/>
                  </a:cubicBezTo>
                  <a:cubicBezTo>
                    <a:pt x="18" y="9"/>
                    <a:pt x="41" y="0"/>
                    <a:pt x="68" y="4"/>
                  </a:cubicBezTo>
                  <a:cubicBezTo>
                    <a:pt x="81" y="5"/>
                    <a:pt x="95" y="16"/>
                    <a:pt x="103" y="31"/>
                  </a:cubicBezTo>
                  <a:cubicBezTo>
                    <a:pt x="112" y="48"/>
                    <a:pt x="113" y="83"/>
                    <a:pt x="115" y="96"/>
                  </a:cubicBezTo>
                  <a:lnTo>
                    <a:pt x="8" y="57"/>
                  </a:lnTo>
                  <a:close/>
                </a:path>
              </a:pathLst>
            </a:custGeom>
            <a:solidFill>
              <a:srgbClr val="00217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îṣ1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E2B37B4-46BD-4EA7-A9BD-EEE32E1C9284}"/>
                </a:ext>
              </a:extLst>
            </p:cNvPr>
            <p:cNvSpPr/>
            <p:nvPr/>
          </p:nvSpPr>
          <p:spPr bwMode="auto">
            <a:xfrm>
              <a:off x="7510463" y="2873376"/>
              <a:ext cx="19050" cy="49213"/>
            </a:xfrm>
            <a:custGeom>
              <a:avLst/>
              <a:gdLst>
                <a:gd name="T0" fmla="*/ 6 w 6"/>
                <a:gd name="T1" fmla="*/ 0 h 15"/>
                <a:gd name="T2" fmla="*/ 1 w 6"/>
                <a:gd name="T3" fmla="*/ 13 h 15"/>
                <a:gd name="T4" fmla="*/ 6 w 6"/>
                <a:gd name="T5" fmla="*/ 15 h 15"/>
                <a:gd name="T6" fmla="*/ 6 w 6"/>
                <a:gd name="T7" fmla="*/ 0 h 15"/>
              </a:gdLst>
              <a:ahLst/>
              <a:cxnLst>
                <a:cxn ang="0">
                  <a:pos x="T0" y="T1"/>
                </a:cxn>
                <a:cxn ang="0">
                  <a:pos x="T2" y="T3"/>
                </a:cxn>
                <a:cxn ang="0">
                  <a:pos x="T4" y="T5"/>
                </a:cxn>
                <a:cxn ang="0">
                  <a:pos x="T6" y="T7"/>
                </a:cxn>
              </a:cxnLst>
              <a:rect l="0" t="0" r="r" b="b"/>
              <a:pathLst>
                <a:path w="6" h="15">
                  <a:moveTo>
                    <a:pt x="6" y="0"/>
                  </a:moveTo>
                  <a:cubicBezTo>
                    <a:pt x="6" y="0"/>
                    <a:pt x="0" y="12"/>
                    <a:pt x="1" y="13"/>
                  </a:cubicBezTo>
                  <a:cubicBezTo>
                    <a:pt x="2" y="14"/>
                    <a:pt x="6" y="15"/>
                    <a:pt x="6" y="15"/>
                  </a:cubicBezTo>
                  <a:lnTo>
                    <a:pt x="6" y="0"/>
                  </a:ln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ḻî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D7C6908-F2F8-4675-A2D7-4D0056E60651}"/>
                </a:ext>
              </a:extLst>
            </p:cNvPr>
            <p:cNvSpPr/>
            <p:nvPr/>
          </p:nvSpPr>
          <p:spPr bwMode="auto">
            <a:xfrm>
              <a:off x="7529513" y="2714626"/>
              <a:ext cx="255588" cy="303213"/>
            </a:xfrm>
            <a:custGeom>
              <a:avLst/>
              <a:gdLst>
                <a:gd name="T0" fmla="*/ 20 w 77"/>
                <a:gd name="T1" fmla="*/ 9 h 92"/>
                <a:gd name="T2" fmla="*/ 0 w 77"/>
                <a:gd name="T3" fmla="*/ 49 h 92"/>
                <a:gd name="T4" fmla="*/ 8 w 77"/>
                <a:gd name="T5" fmla="*/ 90 h 92"/>
                <a:gd name="T6" fmla="*/ 34 w 77"/>
                <a:gd name="T7" fmla="*/ 89 h 92"/>
                <a:gd name="T8" fmla="*/ 69 w 77"/>
                <a:gd name="T9" fmla="*/ 62 h 92"/>
                <a:gd name="T10" fmla="*/ 63 w 77"/>
                <a:gd name="T11" fmla="*/ 11 h 92"/>
                <a:gd name="T12" fmla="*/ 20 w 77"/>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77" h="92">
                  <a:moveTo>
                    <a:pt x="20" y="9"/>
                  </a:moveTo>
                  <a:cubicBezTo>
                    <a:pt x="13" y="14"/>
                    <a:pt x="1" y="22"/>
                    <a:pt x="0" y="49"/>
                  </a:cubicBezTo>
                  <a:cubicBezTo>
                    <a:pt x="0" y="78"/>
                    <a:pt x="4" y="87"/>
                    <a:pt x="8" y="90"/>
                  </a:cubicBezTo>
                  <a:cubicBezTo>
                    <a:pt x="11" y="92"/>
                    <a:pt x="27" y="91"/>
                    <a:pt x="34" y="89"/>
                  </a:cubicBezTo>
                  <a:cubicBezTo>
                    <a:pt x="41" y="88"/>
                    <a:pt x="61" y="78"/>
                    <a:pt x="69" y="62"/>
                  </a:cubicBezTo>
                  <a:cubicBezTo>
                    <a:pt x="77" y="45"/>
                    <a:pt x="76" y="18"/>
                    <a:pt x="63" y="11"/>
                  </a:cubicBezTo>
                  <a:cubicBezTo>
                    <a:pt x="45" y="0"/>
                    <a:pt x="26" y="5"/>
                    <a:pt x="20" y="9"/>
                  </a:cubicBezTo>
                  <a:close/>
                </a:path>
              </a:pathLst>
            </a:custGeom>
            <a:solidFill>
              <a:srgbClr val="FFA8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îṡḻ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17694AB-6A02-43FC-B908-8A8C0B25744F}"/>
                </a:ext>
              </a:extLst>
            </p:cNvPr>
            <p:cNvSpPr/>
            <p:nvPr/>
          </p:nvSpPr>
          <p:spPr bwMode="auto">
            <a:xfrm>
              <a:off x="7708901" y="3436938"/>
              <a:ext cx="233363" cy="1230313"/>
            </a:xfrm>
            <a:custGeom>
              <a:avLst/>
              <a:gdLst>
                <a:gd name="T0" fmla="*/ 40 w 71"/>
                <a:gd name="T1" fmla="*/ 0 h 373"/>
                <a:gd name="T2" fmla="*/ 66 w 71"/>
                <a:gd name="T3" fmla="*/ 58 h 373"/>
                <a:gd name="T4" fmla="*/ 50 w 71"/>
                <a:gd name="T5" fmla="*/ 189 h 373"/>
                <a:gd name="T6" fmla="*/ 62 w 71"/>
                <a:gd name="T7" fmla="*/ 222 h 373"/>
                <a:gd name="T8" fmla="*/ 40 w 71"/>
                <a:gd name="T9" fmla="*/ 368 h 373"/>
                <a:gd name="T10" fmla="*/ 15 w 71"/>
                <a:gd name="T11" fmla="*/ 365 h 373"/>
                <a:gd name="T12" fmla="*/ 0 w 71"/>
                <a:gd name="T13" fmla="*/ 124 h 373"/>
                <a:gd name="T14" fmla="*/ 8 w 71"/>
                <a:gd name="T15" fmla="*/ 94 h 373"/>
                <a:gd name="T16" fmla="*/ 40 w 71"/>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73">
                  <a:moveTo>
                    <a:pt x="40" y="0"/>
                  </a:moveTo>
                  <a:cubicBezTo>
                    <a:pt x="52" y="19"/>
                    <a:pt x="64" y="36"/>
                    <a:pt x="66" y="58"/>
                  </a:cubicBezTo>
                  <a:cubicBezTo>
                    <a:pt x="71" y="104"/>
                    <a:pt x="54" y="156"/>
                    <a:pt x="50" y="189"/>
                  </a:cubicBezTo>
                  <a:cubicBezTo>
                    <a:pt x="50" y="189"/>
                    <a:pt x="62" y="204"/>
                    <a:pt x="62" y="222"/>
                  </a:cubicBezTo>
                  <a:cubicBezTo>
                    <a:pt x="62" y="236"/>
                    <a:pt x="40" y="368"/>
                    <a:pt x="40" y="368"/>
                  </a:cubicBezTo>
                  <a:cubicBezTo>
                    <a:pt x="40" y="368"/>
                    <a:pt x="23" y="373"/>
                    <a:pt x="15" y="365"/>
                  </a:cubicBezTo>
                  <a:cubicBezTo>
                    <a:pt x="0" y="124"/>
                    <a:pt x="0" y="124"/>
                    <a:pt x="0" y="124"/>
                  </a:cubicBezTo>
                  <a:cubicBezTo>
                    <a:pt x="8" y="94"/>
                    <a:pt x="8" y="94"/>
                    <a:pt x="8" y="94"/>
                  </a:cubicBezTo>
                  <a:lnTo>
                    <a:pt x="40" y="0"/>
                  </a:lnTo>
                  <a:close/>
                </a:path>
              </a:pathLst>
            </a:custGeom>
            <a:solidFill>
              <a:srgbClr val="2460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ş1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1FD7000-742C-4D20-83E1-73F489CE0B81}"/>
                </a:ext>
              </a:extLst>
            </p:cNvPr>
            <p:cNvSpPr/>
            <p:nvPr/>
          </p:nvSpPr>
          <p:spPr bwMode="auto">
            <a:xfrm>
              <a:off x="7708901" y="3690938"/>
              <a:ext cx="171450" cy="487363"/>
            </a:xfrm>
            <a:custGeom>
              <a:avLst/>
              <a:gdLst>
                <a:gd name="T0" fmla="*/ 0 w 52"/>
                <a:gd name="T1" fmla="*/ 47 h 148"/>
                <a:gd name="T2" fmla="*/ 8 w 52"/>
                <a:gd name="T3" fmla="*/ 17 h 148"/>
                <a:gd name="T4" fmla="*/ 52 w 52"/>
                <a:gd name="T5" fmla="*/ 0 h 148"/>
                <a:gd name="T6" fmla="*/ 20 w 52"/>
                <a:gd name="T7" fmla="*/ 23 h 148"/>
                <a:gd name="T8" fmla="*/ 7 w 52"/>
                <a:gd name="T9" fmla="*/ 61 h 148"/>
                <a:gd name="T10" fmla="*/ 6 w 52"/>
                <a:gd name="T11" fmla="*/ 148 h 148"/>
                <a:gd name="T12" fmla="*/ 0 w 52"/>
                <a:gd name="T13" fmla="*/ 47 h 148"/>
              </a:gdLst>
              <a:ahLst/>
              <a:cxnLst>
                <a:cxn ang="0">
                  <a:pos x="T0" y="T1"/>
                </a:cxn>
                <a:cxn ang="0">
                  <a:pos x="T2" y="T3"/>
                </a:cxn>
                <a:cxn ang="0">
                  <a:pos x="T4" y="T5"/>
                </a:cxn>
                <a:cxn ang="0">
                  <a:pos x="T6" y="T7"/>
                </a:cxn>
                <a:cxn ang="0">
                  <a:pos x="T8" y="T9"/>
                </a:cxn>
                <a:cxn ang="0">
                  <a:pos x="T10" y="T11"/>
                </a:cxn>
                <a:cxn ang="0">
                  <a:pos x="T12" y="T13"/>
                </a:cxn>
              </a:cxnLst>
              <a:rect l="0" t="0" r="r" b="b"/>
              <a:pathLst>
                <a:path w="52" h="148">
                  <a:moveTo>
                    <a:pt x="0" y="47"/>
                  </a:moveTo>
                  <a:cubicBezTo>
                    <a:pt x="8" y="17"/>
                    <a:pt x="8" y="17"/>
                    <a:pt x="8" y="17"/>
                  </a:cubicBezTo>
                  <a:cubicBezTo>
                    <a:pt x="8" y="17"/>
                    <a:pt x="30" y="12"/>
                    <a:pt x="52" y="0"/>
                  </a:cubicBezTo>
                  <a:cubicBezTo>
                    <a:pt x="52" y="0"/>
                    <a:pt x="43" y="15"/>
                    <a:pt x="20" y="23"/>
                  </a:cubicBezTo>
                  <a:cubicBezTo>
                    <a:pt x="7" y="61"/>
                    <a:pt x="7" y="61"/>
                    <a:pt x="7" y="61"/>
                  </a:cubicBezTo>
                  <a:cubicBezTo>
                    <a:pt x="6" y="148"/>
                    <a:pt x="6" y="148"/>
                    <a:pt x="6" y="148"/>
                  </a:cubicBezTo>
                  <a:lnTo>
                    <a:pt x="0" y="47"/>
                  </a:lnTo>
                  <a:close/>
                </a:path>
              </a:pathLst>
            </a:custGeom>
            <a:solidFill>
              <a:srgbClr val="2343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ṥļi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4DE71FB-4A1A-4947-99A3-84312EF6547F}"/>
                </a:ext>
              </a:extLst>
            </p:cNvPr>
            <p:cNvSpPr/>
            <p:nvPr/>
          </p:nvSpPr>
          <p:spPr bwMode="auto">
            <a:xfrm>
              <a:off x="7443788" y="3436938"/>
              <a:ext cx="469900" cy="1282700"/>
            </a:xfrm>
            <a:custGeom>
              <a:avLst/>
              <a:gdLst>
                <a:gd name="T0" fmla="*/ 120 w 142"/>
                <a:gd name="T1" fmla="*/ 0 h 389"/>
                <a:gd name="T2" fmla="*/ 139 w 142"/>
                <a:gd name="T3" fmla="*/ 47 h 389"/>
                <a:gd name="T4" fmla="*/ 88 w 142"/>
                <a:gd name="T5" fmla="*/ 94 h 389"/>
                <a:gd name="T6" fmla="*/ 55 w 142"/>
                <a:gd name="T7" fmla="*/ 214 h 389"/>
                <a:gd name="T8" fmla="*/ 77 w 142"/>
                <a:gd name="T9" fmla="*/ 246 h 389"/>
                <a:gd name="T10" fmla="*/ 101 w 142"/>
                <a:gd name="T11" fmla="*/ 379 h 389"/>
                <a:gd name="T12" fmla="*/ 77 w 142"/>
                <a:gd name="T13" fmla="*/ 386 h 389"/>
                <a:gd name="T14" fmla="*/ 8 w 142"/>
                <a:gd name="T15" fmla="*/ 229 h 389"/>
                <a:gd name="T16" fmla="*/ 2 w 142"/>
                <a:gd name="T17" fmla="*/ 196 h 389"/>
                <a:gd name="T18" fmla="*/ 26 w 142"/>
                <a:gd name="T19" fmla="*/ 11 h 389"/>
                <a:gd name="T20" fmla="*/ 120 w 142"/>
                <a:gd name="T21"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389">
                  <a:moveTo>
                    <a:pt x="120" y="0"/>
                  </a:moveTo>
                  <a:cubicBezTo>
                    <a:pt x="126" y="11"/>
                    <a:pt x="142" y="29"/>
                    <a:pt x="139" y="47"/>
                  </a:cubicBezTo>
                  <a:cubicBezTo>
                    <a:pt x="135" y="69"/>
                    <a:pt x="123" y="84"/>
                    <a:pt x="88" y="94"/>
                  </a:cubicBezTo>
                  <a:cubicBezTo>
                    <a:pt x="55" y="214"/>
                    <a:pt x="55" y="214"/>
                    <a:pt x="55" y="214"/>
                  </a:cubicBezTo>
                  <a:cubicBezTo>
                    <a:pt x="55" y="214"/>
                    <a:pt x="72" y="230"/>
                    <a:pt x="77" y="246"/>
                  </a:cubicBezTo>
                  <a:cubicBezTo>
                    <a:pt x="82" y="261"/>
                    <a:pt x="101" y="379"/>
                    <a:pt x="101" y="379"/>
                  </a:cubicBezTo>
                  <a:cubicBezTo>
                    <a:pt x="101" y="379"/>
                    <a:pt x="96" y="389"/>
                    <a:pt x="77" y="386"/>
                  </a:cubicBezTo>
                  <a:cubicBezTo>
                    <a:pt x="77" y="386"/>
                    <a:pt x="12" y="238"/>
                    <a:pt x="8" y="229"/>
                  </a:cubicBezTo>
                  <a:cubicBezTo>
                    <a:pt x="3" y="219"/>
                    <a:pt x="0" y="212"/>
                    <a:pt x="2" y="196"/>
                  </a:cubicBezTo>
                  <a:cubicBezTo>
                    <a:pt x="4" y="181"/>
                    <a:pt x="26" y="11"/>
                    <a:pt x="26" y="11"/>
                  </a:cubicBezTo>
                  <a:lnTo>
                    <a:pt x="120" y="0"/>
                  </a:lnTo>
                  <a:close/>
                </a:path>
              </a:pathLst>
            </a:custGeom>
            <a:solidFill>
              <a:srgbClr val="2460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śḷ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62962EA-90F0-4B16-93DB-1CE9FD706EDB}"/>
                </a:ext>
              </a:extLst>
            </p:cNvPr>
            <p:cNvSpPr/>
            <p:nvPr/>
          </p:nvSpPr>
          <p:spPr bwMode="auto">
            <a:xfrm>
              <a:off x="7500938" y="3087688"/>
              <a:ext cx="379413" cy="438150"/>
            </a:xfrm>
            <a:custGeom>
              <a:avLst/>
              <a:gdLst>
                <a:gd name="T0" fmla="*/ 115 w 115"/>
                <a:gd name="T1" fmla="*/ 15 h 133"/>
                <a:gd name="T2" fmla="*/ 32 w 115"/>
                <a:gd name="T3" fmla="*/ 2 h 133"/>
                <a:gd name="T4" fmla="*/ 25 w 115"/>
                <a:gd name="T5" fmla="*/ 0 h 133"/>
                <a:gd name="T6" fmla="*/ 25 w 115"/>
                <a:gd name="T7" fmla="*/ 0 h 133"/>
                <a:gd name="T8" fmla="*/ 0 w 115"/>
                <a:gd name="T9" fmla="*/ 63 h 133"/>
                <a:gd name="T10" fmla="*/ 0 w 115"/>
                <a:gd name="T11" fmla="*/ 63 h 133"/>
                <a:gd name="T12" fmla="*/ 1 w 115"/>
                <a:gd name="T13" fmla="*/ 72 h 133"/>
                <a:gd name="T14" fmla="*/ 9 w 115"/>
                <a:gd name="T15" fmla="*/ 117 h 133"/>
                <a:gd name="T16" fmla="*/ 67 w 115"/>
                <a:gd name="T17" fmla="*/ 125 h 133"/>
                <a:gd name="T18" fmla="*/ 103 w 115"/>
                <a:gd name="T19" fmla="*/ 106 h 133"/>
                <a:gd name="T20" fmla="*/ 89 w 115"/>
                <a:gd name="T21" fmla="*/ 85 h 133"/>
                <a:gd name="T22" fmla="*/ 115 w 115"/>
                <a:gd name="T23" fmla="*/ 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133">
                  <a:moveTo>
                    <a:pt x="115" y="15"/>
                  </a:moveTo>
                  <a:cubicBezTo>
                    <a:pt x="32" y="2"/>
                    <a:pt x="32" y="2"/>
                    <a:pt x="32" y="2"/>
                  </a:cubicBezTo>
                  <a:cubicBezTo>
                    <a:pt x="31" y="1"/>
                    <a:pt x="28" y="1"/>
                    <a:pt x="25" y="0"/>
                  </a:cubicBezTo>
                  <a:cubicBezTo>
                    <a:pt x="25" y="0"/>
                    <a:pt x="25" y="0"/>
                    <a:pt x="25" y="0"/>
                  </a:cubicBezTo>
                  <a:cubicBezTo>
                    <a:pt x="25" y="0"/>
                    <a:pt x="21" y="51"/>
                    <a:pt x="0" y="63"/>
                  </a:cubicBezTo>
                  <a:cubicBezTo>
                    <a:pt x="0" y="63"/>
                    <a:pt x="0" y="63"/>
                    <a:pt x="0" y="63"/>
                  </a:cubicBezTo>
                  <a:cubicBezTo>
                    <a:pt x="0" y="66"/>
                    <a:pt x="1" y="69"/>
                    <a:pt x="1" y="72"/>
                  </a:cubicBezTo>
                  <a:cubicBezTo>
                    <a:pt x="2" y="82"/>
                    <a:pt x="9" y="117"/>
                    <a:pt x="9" y="117"/>
                  </a:cubicBezTo>
                  <a:cubicBezTo>
                    <a:pt x="9" y="117"/>
                    <a:pt x="41" y="133"/>
                    <a:pt x="67" y="125"/>
                  </a:cubicBezTo>
                  <a:cubicBezTo>
                    <a:pt x="94" y="117"/>
                    <a:pt x="103" y="106"/>
                    <a:pt x="103" y="106"/>
                  </a:cubicBezTo>
                  <a:cubicBezTo>
                    <a:pt x="89" y="85"/>
                    <a:pt x="89" y="85"/>
                    <a:pt x="89" y="85"/>
                  </a:cubicBezTo>
                  <a:cubicBezTo>
                    <a:pt x="93" y="76"/>
                    <a:pt x="110" y="40"/>
                    <a:pt x="115" y="15"/>
                  </a:cubicBezTo>
                  <a:close/>
                </a:path>
              </a:pathLst>
            </a:custGeom>
            <a:solidFill>
              <a:srgbClr val="FFDB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ḻ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E8A128F-8039-40F7-8E33-A2E41DC560C1}"/>
                </a:ext>
              </a:extLst>
            </p:cNvPr>
            <p:cNvSpPr/>
            <p:nvPr/>
          </p:nvSpPr>
          <p:spPr bwMode="auto">
            <a:xfrm>
              <a:off x="7694613" y="3338513"/>
              <a:ext cx="112713" cy="55563"/>
            </a:xfrm>
            <a:custGeom>
              <a:avLst/>
              <a:gdLst>
                <a:gd name="T0" fmla="*/ 34 w 34"/>
                <a:gd name="T1" fmla="*/ 0 h 17"/>
                <a:gd name="T2" fmla="*/ 0 w 34"/>
                <a:gd name="T3" fmla="*/ 17 h 17"/>
                <a:gd name="T4" fmla="*/ 30 w 34"/>
                <a:gd name="T5" fmla="*/ 9 h 17"/>
                <a:gd name="T6" fmla="*/ 34 w 34"/>
                <a:gd name="T7" fmla="*/ 0 h 17"/>
              </a:gdLst>
              <a:ahLst/>
              <a:cxnLst>
                <a:cxn ang="0">
                  <a:pos x="T0" y="T1"/>
                </a:cxn>
                <a:cxn ang="0">
                  <a:pos x="T2" y="T3"/>
                </a:cxn>
                <a:cxn ang="0">
                  <a:pos x="T4" y="T5"/>
                </a:cxn>
                <a:cxn ang="0">
                  <a:pos x="T6" y="T7"/>
                </a:cxn>
              </a:cxnLst>
              <a:rect l="0" t="0" r="r" b="b"/>
              <a:pathLst>
                <a:path w="34" h="17">
                  <a:moveTo>
                    <a:pt x="34" y="0"/>
                  </a:moveTo>
                  <a:cubicBezTo>
                    <a:pt x="34" y="1"/>
                    <a:pt x="8" y="15"/>
                    <a:pt x="0" y="17"/>
                  </a:cubicBezTo>
                  <a:cubicBezTo>
                    <a:pt x="12" y="17"/>
                    <a:pt x="22" y="14"/>
                    <a:pt x="30" y="9"/>
                  </a:cubicBezTo>
                  <a:lnTo>
                    <a:pt x="34"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îS1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2481193-8255-4EB4-BC52-6D12D27C2C46}"/>
                </a:ext>
              </a:extLst>
            </p:cNvPr>
            <p:cNvSpPr/>
            <p:nvPr/>
          </p:nvSpPr>
          <p:spPr bwMode="auto">
            <a:xfrm>
              <a:off x="7577138" y="2689226"/>
              <a:ext cx="385763" cy="636588"/>
            </a:xfrm>
            <a:custGeom>
              <a:avLst/>
              <a:gdLst>
                <a:gd name="T0" fmla="*/ 4 w 117"/>
                <a:gd name="T1" fmla="*/ 19 h 193"/>
                <a:gd name="T2" fmla="*/ 9 w 117"/>
                <a:gd name="T3" fmla="*/ 60 h 193"/>
                <a:gd name="T4" fmla="*/ 21 w 117"/>
                <a:gd name="T5" fmla="*/ 51 h 193"/>
                <a:gd name="T6" fmla="*/ 24 w 117"/>
                <a:gd name="T7" fmla="*/ 71 h 193"/>
                <a:gd name="T8" fmla="*/ 12 w 117"/>
                <a:gd name="T9" fmla="*/ 76 h 193"/>
                <a:gd name="T10" fmla="*/ 9 w 117"/>
                <a:gd name="T11" fmla="*/ 110 h 193"/>
                <a:gd name="T12" fmla="*/ 22 w 117"/>
                <a:gd name="T13" fmla="*/ 174 h 193"/>
                <a:gd name="T14" fmla="*/ 105 w 117"/>
                <a:gd name="T15" fmla="*/ 164 h 193"/>
                <a:gd name="T16" fmla="*/ 94 w 117"/>
                <a:gd name="T17" fmla="*/ 87 h 193"/>
                <a:gd name="T18" fmla="*/ 53 w 117"/>
                <a:gd name="T19" fmla="*/ 7 h 193"/>
                <a:gd name="T20" fmla="*/ 4 w 117"/>
                <a:gd name="T21" fmla="*/ 1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93">
                  <a:moveTo>
                    <a:pt x="4" y="19"/>
                  </a:moveTo>
                  <a:cubicBezTo>
                    <a:pt x="4" y="19"/>
                    <a:pt x="0" y="45"/>
                    <a:pt x="9" y="60"/>
                  </a:cubicBezTo>
                  <a:cubicBezTo>
                    <a:pt x="9" y="60"/>
                    <a:pt x="13" y="49"/>
                    <a:pt x="21" y="51"/>
                  </a:cubicBezTo>
                  <a:cubicBezTo>
                    <a:pt x="30" y="53"/>
                    <a:pt x="31" y="65"/>
                    <a:pt x="24" y="71"/>
                  </a:cubicBezTo>
                  <a:cubicBezTo>
                    <a:pt x="18" y="78"/>
                    <a:pt x="12" y="76"/>
                    <a:pt x="12" y="76"/>
                  </a:cubicBezTo>
                  <a:cubicBezTo>
                    <a:pt x="12" y="76"/>
                    <a:pt x="10" y="94"/>
                    <a:pt x="9" y="110"/>
                  </a:cubicBezTo>
                  <a:cubicBezTo>
                    <a:pt x="9" y="125"/>
                    <a:pt x="4" y="160"/>
                    <a:pt x="22" y="174"/>
                  </a:cubicBezTo>
                  <a:cubicBezTo>
                    <a:pt x="40" y="188"/>
                    <a:pt x="84" y="193"/>
                    <a:pt x="105" y="164"/>
                  </a:cubicBezTo>
                  <a:cubicBezTo>
                    <a:pt x="117" y="148"/>
                    <a:pt x="101" y="119"/>
                    <a:pt x="94" y="87"/>
                  </a:cubicBezTo>
                  <a:cubicBezTo>
                    <a:pt x="88" y="58"/>
                    <a:pt x="84" y="14"/>
                    <a:pt x="53" y="7"/>
                  </a:cubicBezTo>
                  <a:cubicBezTo>
                    <a:pt x="21" y="0"/>
                    <a:pt x="4" y="19"/>
                    <a:pt x="4" y="19"/>
                  </a:cubicBezTo>
                  <a:close/>
                </a:path>
              </a:pathLst>
            </a:custGeom>
            <a:solidFill>
              <a:srgbClr val="00217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šḻ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EFA1E1D-07CB-4CAE-8716-4E3277AD9A42}"/>
                </a:ext>
              </a:extLst>
            </p:cNvPr>
            <p:cNvSpPr/>
            <p:nvPr/>
          </p:nvSpPr>
          <p:spPr bwMode="auto">
            <a:xfrm>
              <a:off x="4641851" y="1765301"/>
              <a:ext cx="517525" cy="669925"/>
            </a:xfrm>
            <a:custGeom>
              <a:avLst/>
              <a:gdLst>
                <a:gd name="T0" fmla="*/ 157 w 157"/>
                <a:gd name="T1" fmla="*/ 54 h 203"/>
                <a:gd name="T2" fmla="*/ 152 w 157"/>
                <a:gd name="T3" fmla="*/ 29 h 203"/>
                <a:gd name="T4" fmla="*/ 130 w 157"/>
                <a:gd name="T5" fmla="*/ 44 h 203"/>
                <a:gd name="T6" fmla="*/ 122 w 157"/>
                <a:gd name="T7" fmla="*/ 33 h 203"/>
                <a:gd name="T8" fmla="*/ 132 w 157"/>
                <a:gd name="T9" fmla="*/ 5 h 203"/>
                <a:gd name="T10" fmla="*/ 112 w 157"/>
                <a:gd name="T11" fmla="*/ 0 h 203"/>
                <a:gd name="T12" fmla="*/ 98 w 157"/>
                <a:gd name="T13" fmla="*/ 28 h 203"/>
                <a:gd name="T14" fmla="*/ 83 w 157"/>
                <a:gd name="T15" fmla="*/ 33 h 203"/>
                <a:gd name="T16" fmla="*/ 76 w 157"/>
                <a:gd name="T17" fmla="*/ 12 h 203"/>
                <a:gd name="T18" fmla="*/ 52 w 157"/>
                <a:gd name="T19" fmla="*/ 31 h 203"/>
                <a:gd name="T20" fmla="*/ 54 w 157"/>
                <a:gd name="T21" fmla="*/ 55 h 203"/>
                <a:gd name="T22" fmla="*/ 41 w 157"/>
                <a:gd name="T23" fmla="*/ 73 h 203"/>
                <a:gd name="T24" fmla="*/ 21 w 157"/>
                <a:gd name="T25" fmla="*/ 72 h 203"/>
                <a:gd name="T26" fmla="*/ 7 w 157"/>
                <a:gd name="T27" fmla="*/ 103 h 203"/>
                <a:gd name="T28" fmla="*/ 24 w 157"/>
                <a:gd name="T29" fmla="*/ 110 h 203"/>
                <a:gd name="T30" fmla="*/ 21 w 157"/>
                <a:gd name="T31" fmla="*/ 129 h 203"/>
                <a:gd name="T32" fmla="*/ 0 w 157"/>
                <a:gd name="T33" fmla="*/ 149 h 203"/>
                <a:gd name="T34" fmla="*/ 4 w 157"/>
                <a:gd name="T35" fmla="*/ 174 h 203"/>
                <a:gd name="T36" fmla="*/ 26 w 157"/>
                <a:gd name="T37" fmla="*/ 159 h 203"/>
                <a:gd name="T38" fmla="*/ 35 w 157"/>
                <a:gd name="T39" fmla="*/ 170 h 203"/>
                <a:gd name="T40" fmla="*/ 24 w 157"/>
                <a:gd name="T41" fmla="*/ 198 h 203"/>
                <a:gd name="T42" fmla="*/ 44 w 157"/>
                <a:gd name="T43" fmla="*/ 203 h 203"/>
                <a:gd name="T44" fmla="*/ 65 w 157"/>
                <a:gd name="T45" fmla="*/ 182 h 203"/>
                <a:gd name="T46" fmla="*/ 74 w 157"/>
                <a:gd name="T47" fmla="*/ 170 h 203"/>
                <a:gd name="T48" fmla="*/ 80 w 157"/>
                <a:gd name="T49" fmla="*/ 191 h 203"/>
                <a:gd name="T50" fmla="*/ 104 w 157"/>
                <a:gd name="T51" fmla="*/ 172 h 203"/>
                <a:gd name="T52" fmla="*/ 103 w 157"/>
                <a:gd name="T53" fmla="*/ 163 h 203"/>
                <a:gd name="T54" fmla="*/ 130 w 157"/>
                <a:gd name="T55" fmla="*/ 139 h 203"/>
                <a:gd name="T56" fmla="*/ 135 w 157"/>
                <a:gd name="T57" fmla="*/ 131 h 203"/>
                <a:gd name="T58" fmla="*/ 149 w 157"/>
                <a:gd name="T59" fmla="*/ 100 h 203"/>
                <a:gd name="T60" fmla="*/ 142 w 157"/>
                <a:gd name="T61" fmla="*/ 89 h 203"/>
                <a:gd name="T62" fmla="*/ 135 w 157"/>
                <a:gd name="T63" fmla="*/ 74 h 203"/>
                <a:gd name="T64" fmla="*/ 157 w 157"/>
                <a:gd name="T65" fmla="*/ 54 h 203"/>
                <a:gd name="T66" fmla="*/ 84 w 157"/>
                <a:gd name="T67" fmla="*/ 136 h 203"/>
                <a:gd name="T68" fmla="*/ 57 w 157"/>
                <a:gd name="T69" fmla="*/ 134 h 203"/>
                <a:gd name="T70" fmla="*/ 83 w 157"/>
                <a:gd name="T71" fmla="*/ 72 h 203"/>
                <a:gd name="T72" fmla="*/ 111 w 157"/>
                <a:gd name="T73" fmla="*/ 76 h 203"/>
                <a:gd name="T74" fmla="*/ 84 w 157"/>
                <a:gd name="T75" fmla="*/ 13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203">
                  <a:moveTo>
                    <a:pt x="157" y="54"/>
                  </a:moveTo>
                  <a:cubicBezTo>
                    <a:pt x="152" y="29"/>
                    <a:pt x="152" y="29"/>
                    <a:pt x="152" y="29"/>
                  </a:cubicBezTo>
                  <a:cubicBezTo>
                    <a:pt x="130" y="44"/>
                    <a:pt x="130" y="44"/>
                    <a:pt x="130" y="44"/>
                  </a:cubicBezTo>
                  <a:cubicBezTo>
                    <a:pt x="128" y="39"/>
                    <a:pt x="125" y="36"/>
                    <a:pt x="122" y="33"/>
                  </a:cubicBezTo>
                  <a:cubicBezTo>
                    <a:pt x="132" y="5"/>
                    <a:pt x="132" y="5"/>
                    <a:pt x="132" y="5"/>
                  </a:cubicBezTo>
                  <a:cubicBezTo>
                    <a:pt x="112" y="0"/>
                    <a:pt x="112" y="0"/>
                    <a:pt x="112" y="0"/>
                  </a:cubicBezTo>
                  <a:cubicBezTo>
                    <a:pt x="98" y="28"/>
                    <a:pt x="98" y="28"/>
                    <a:pt x="98" y="28"/>
                  </a:cubicBezTo>
                  <a:cubicBezTo>
                    <a:pt x="93" y="29"/>
                    <a:pt x="88" y="30"/>
                    <a:pt x="83" y="33"/>
                  </a:cubicBezTo>
                  <a:cubicBezTo>
                    <a:pt x="76" y="12"/>
                    <a:pt x="76" y="12"/>
                    <a:pt x="76" y="12"/>
                  </a:cubicBezTo>
                  <a:cubicBezTo>
                    <a:pt x="52" y="31"/>
                    <a:pt x="52" y="31"/>
                    <a:pt x="52" y="31"/>
                  </a:cubicBezTo>
                  <a:cubicBezTo>
                    <a:pt x="54" y="55"/>
                    <a:pt x="54" y="55"/>
                    <a:pt x="54" y="55"/>
                  </a:cubicBezTo>
                  <a:cubicBezTo>
                    <a:pt x="49" y="61"/>
                    <a:pt x="45" y="67"/>
                    <a:pt x="41" y="73"/>
                  </a:cubicBezTo>
                  <a:cubicBezTo>
                    <a:pt x="21" y="72"/>
                    <a:pt x="21" y="72"/>
                    <a:pt x="21" y="72"/>
                  </a:cubicBezTo>
                  <a:cubicBezTo>
                    <a:pt x="7" y="103"/>
                    <a:pt x="7" y="103"/>
                    <a:pt x="7" y="103"/>
                  </a:cubicBezTo>
                  <a:cubicBezTo>
                    <a:pt x="24" y="110"/>
                    <a:pt x="24" y="110"/>
                    <a:pt x="24" y="110"/>
                  </a:cubicBezTo>
                  <a:cubicBezTo>
                    <a:pt x="23" y="117"/>
                    <a:pt x="21" y="123"/>
                    <a:pt x="21" y="129"/>
                  </a:cubicBezTo>
                  <a:cubicBezTo>
                    <a:pt x="0" y="149"/>
                    <a:pt x="0" y="149"/>
                    <a:pt x="0" y="149"/>
                  </a:cubicBezTo>
                  <a:cubicBezTo>
                    <a:pt x="4" y="174"/>
                    <a:pt x="4" y="174"/>
                    <a:pt x="4" y="174"/>
                  </a:cubicBezTo>
                  <a:cubicBezTo>
                    <a:pt x="26" y="159"/>
                    <a:pt x="26" y="159"/>
                    <a:pt x="26" y="159"/>
                  </a:cubicBezTo>
                  <a:cubicBezTo>
                    <a:pt x="28" y="164"/>
                    <a:pt x="31" y="167"/>
                    <a:pt x="35" y="170"/>
                  </a:cubicBezTo>
                  <a:cubicBezTo>
                    <a:pt x="24" y="198"/>
                    <a:pt x="24" y="198"/>
                    <a:pt x="24" y="198"/>
                  </a:cubicBezTo>
                  <a:cubicBezTo>
                    <a:pt x="44" y="203"/>
                    <a:pt x="44" y="203"/>
                    <a:pt x="44" y="203"/>
                  </a:cubicBezTo>
                  <a:cubicBezTo>
                    <a:pt x="65" y="182"/>
                    <a:pt x="65" y="182"/>
                    <a:pt x="65" y="182"/>
                  </a:cubicBezTo>
                  <a:cubicBezTo>
                    <a:pt x="70" y="182"/>
                    <a:pt x="68" y="173"/>
                    <a:pt x="74" y="170"/>
                  </a:cubicBezTo>
                  <a:cubicBezTo>
                    <a:pt x="80" y="191"/>
                    <a:pt x="80" y="191"/>
                    <a:pt x="80" y="191"/>
                  </a:cubicBezTo>
                  <a:cubicBezTo>
                    <a:pt x="104" y="172"/>
                    <a:pt x="104" y="172"/>
                    <a:pt x="104" y="172"/>
                  </a:cubicBezTo>
                  <a:cubicBezTo>
                    <a:pt x="103" y="163"/>
                    <a:pt x="103" y="163"/>
                    <a:pt x="103" y="163"/>
                  </a:cubicBezTo>
                  <a:cubicBezTo>
                    <a:pt x="108" y="157"/>
                    <a:pt x="126" y="145"/>
                    <a:pt x="130" y="139"/>
                  </a:cubicBezTo>
                  <a:cubicBezTo>
                    <a:pt x="135" y="131"/>
                    <a:pt x="135" y="131"/>
                    <a:pt x="135" y="131"/>
                  </a:cubicBezTo>
                  <a:cubicBezTo>
                    <a:pt x="149" y="100"/>
                    <a:pt x="149" y="100"/>
                    <a:pt x="149" y="100"/>
                  </a:cubicBezTo>
                  <a:cubicBezTo>
                    <a:pt x="142" y="89"/>
                    <a:pt x="142" y="89"/>
                    <a:pt x="142" y="89"/>
                  </a:cubicBezTo>
                  <a:cubicBezTo>
                    <a:pt x="135" y="74"/>
                    <a:pt x="135" y="74"/>
                    <a:pt x="135" y="74"/>
                  </a:cubicBezTo>
                  <a:lnTo>
                    <a:pt x="157" y="54"/>
                  </a:lnTo>
                  <a:close/>
                  <a:moveTo>
                    <a:pt x="84" y="136"/>
                  </a:moveTo>
                  <a:cubicBezTo>
                    <a:pt x="66" y="150"/>
                    <a:pt x="60" y="154"/>
                    <a:pt x="57" y="134"/>
                  </a:cubicBezTo>
                  <a:cubicBezTo>
                    <a:pt x="54" y="115"/>
                    <a:pt x="64" y="86"/>
                    <a:pt x="83" y="72"/>
                  </a:cubicBezTo>
                  <a:cubicBezTo>
                    <a:pt x="101" y="58"/>
                    <a:pt x="108" y="56"/>
                    <a:pt x="111" y="76"/>
                  </a:cubicBezTo>
                  <a:cubicBezTo>
                    <a:pt x="114" y="95"/>
                    <a:pt x="102" y="122"/>
                    <a:pt x="84" y="136"/>
                  </a:cubicBez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ṥlî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12EA77D-7F1B-48D8-AFF8-E8DBAC58B797}"/>
                </a:ext>
              </a:extLst>
            </p:cNvPr>
            <p:cNvSpPr/>
            <p:nvPr/>
          </p:nvSpPr>
          <p:spPr bwMode="auto">
            <a:xfrm>
              <a:off x="4965701" y="1765301"/>
              <a:ext cx="131763" cy="142875"/>
            </a:xfrm>
            <a:custGeom>
              <a:avLst/>
              <a:gdLst>
                <a:gd name="T0" fmla="*/ 29 w 83"/>
                <a:gd name="T1" fmla="*/ 0 h 90"/>
                <a:gd name="T2" fmla="*/ 83 w 83"/>
                <a:gd name="T3" fmla="*/ 32 h 90"/>
                <a:gd name="T4" fmla="*/ 54 w 83"/>
                <a:gd name="T5" fmla="*/ 90 h 90"/>
                <a:gd name="T6" fmla="*/ 0 w 83"/>
                <a:gd name="T7" fmla="*/ 59 h 90"/>
                <a:gd name="T8" fmla="*/ 29 w 83"/>
                <a:gd name="T9" fmla="*/ 0 h 90"/>
              </a:gdLst>
              <a:ahLst/>
              <a:cxnLst>
                <a:cxn ang="0">
                  <a:pos x="T0" y="T1"/>
                </a:cxn>
                <a:cxn ang="0">
                  <a:pos x="T2" y="T3"/>
                </a:cxn>
                <a:cxn ang="0">
                  <a:pos x="T4" y="T5"/>
                </a:cxn>
                <a:cxn ang="0">
                  <a:pos x="T6" y="T7"/>
                </a:cxn>
                <a:cxn ang="0">
                  <a:pos x="T8" y="T9"/>
                </a:cxn>
              </a:cxnLst>
              <a:rect l="0" t="0" r="r" b="b"/>
              <a:pathLst>
                <a:path w="83" h="90">
                  <a:moveTo>
                    <a:pt x="29" y="0"/>
                  </a:moveTo>
                  <a:lnTo>
                    <a:pt x="83" y="32"/>
                  </a:lnTo>
                  <a:lnTo>
                    <a:pt x="54" y="90"/>
                  </a:lnTo>
                  <a:lnTo>
                    <a:pt x="0" y="59"/>
                  </a:lnTo>
                  <a:lnTo>
                    <a:pt x="29" y="0"/>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ľí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894EB64-0515-4DEF-9813-A53BB1E0F667}"/>
                </a:ext>
              </a:extLst>
            </p:cNvPr>
            <p:cNvSpPr/>
            <p:nvPr/>
          </p:nvSpPr>
          <p:spPr bwMode="auto">
            <a:xfrm>
              <a:off x="5070476" y="1862138"/>
              <a:ext cx="158750" cy="98425"/>
            </a:xfrm>
            <a:custGeom>
              <a:avLst/>
              <a:gdLst>
                <a:gd name="T0" fmla="*/ 100 w 100"/>
                <a:gd name="T1" fmla="*/ 31 h 62"/>
                <a:gd name="T2" fmla="*/ 54 w 100"/>
                <a:gd name="T3" fmla="*/ 62 h 62"/>
                <a:gd name="T4" fmla="*/ 0 w 100"/>
                <a:gd name="T5" fmla="*/ 31 h 62"/>
                <a:gd name="T6" fmla="*/ 46 w 100"/>
                <a:gd name="T7" fmla="*/ 0 h 62"/>
                <a:gd name="T8" fmla="*/ 100 w 100"/>
                <a:gd name="T9" fmla="*/ 31 h 62"/>
              </a:gdLst>
              <a:ahLst/>
              <a:cxnLst>
                <a:cxn ang="0">
                  <a:pos x="T0" y="T1"/>
                </a:cxn>
                <a:cxn ang="0">
                  <a:pos x="T2" y="T3"/>
                </a:cxn>
                <a:cxn ang="0">
                  <a:pos x="T4" y="T5"/>
                </a:cxn>
                <a:cxn ang="0">
                  <a:pos x="T6" y="T7"/>
                </a:cxn>
                <a:cxn ang="0">
                  <a:pos x="T8" y="T9"/>
                </a:cxn>
              </a:cxnLst>
              <a:rect l="0" t="0" r="r" b="b"/>
              <a:pathLst>
                <a:path w="100" h="62">
                  <a:moveTo>
                    <a:pt x="100" y="31"/>
                  </a:moveTo>
                  <a:lnTo>
                    <a:pt x="54" y="62"/>
                  </a:lnTo>
                  <a:lnTo>
                    <a:pt x="0" y="31"/>
                  </a:lnTo>
                  <a:lnTo>
                    <a:pt x="46" y="0"/>
                  </a:lnTo>
                  <a:lnTo>
                    <a:pt x="100" y="31"/>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îṧḻï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72D98EB-CD3D-4A0C-A819-9D26BDAF4C3E}"/>
                </a:ext>
              </a:extLst>
            </p:cNvPr>
            <p:cNvSpPr/>
            <p:nvPr/>
          </p:nvSpPr>
          <p:spPr bwMode="auto">
            <a:xfrm>
              <a:off x="5076826" y="2073276"/>
              <a:ext cx="142875" cy="71438"/>
            </a:xfrm>
            <a:custGeom>
              <a:avLst/>
              <a:gdLst>
                <a:gd name="T0" fmla="*/ 90 w 90"/>
                <a:gd name="T1" fmla="*/ 45 h 45"/>
                <a:gd name="T2" fmla="*/ 55 w 90"/>
                <a:gd name="T3" fmla="*/ 31 h 45"/>
                <a:gd name="T4" fmla="*/ 0 w 90"/>
                <a:gd name="T5" fmla="*/ 0 h 45"/>
                <a:gd name="T6" fmla="*/ 36 w 90"/>
                <a:gd name="T7" fmla="*/ 14 h 45"/>
                <a:gd name="T8" fmla="*/ 90 w 90"/>
                <a:gd name="T9" fmla="*/ 45 h 45"/>
              </a:gdLst>
              <a:ahLst/>
              <a:cxnLst>
                <a:cxn ang="0">
                  <a:pos x="T0" y="T1"/>
                </a:cxn>
                <a:cxn ang="0">
                  <a:pos x="T2" y="T3"/>
                </a:cxn>
                <a:cxn ang="0">
                  <a:pos x="T4" y="T5"/>
                </a:cxn>
                <a:cxn ang="0">
                  <a:pos x="T6" y="T7"/>
                </a:cxn>
                <a:cxn ang="0">
                  <a:pos x="T8" y="T9"/>
                </a:cxn>
              </a:cxnLst>
              <a:rect l="0" t="0" r="r" b="b"/>
              <a:pathLst>
                <a:path w="90" h="45">
                  <a:moveTo>
                    <a:pt x="90" y="45"/>
                  </a:moveTo>
                  <a:lnTo>
                    <a:pt x="55" y="31"/>
                  </a:lnTo>
                  <a:lnTo>
                    <a:pt x="0" y="0"/>
                  </a:lnTo>
                  <a:lnTo>
                    <a:pt x="36" y="14"/>
                  </a:lnTo>
                  <a:lnTo>
                    <a:pt x="90" y="45"/>
                  </a:ln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íšḻî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840D20A-D179-4AF1-B42A-09D0B5063C77}"/>
                </a:ext>
              </a:extLst>
            </p:cNvPr>
            <p:cNvSpPr/>
            <p:nvPr/>
          </p:nvSpPr>
          <p:spPr bwMode="auto">
            <a:xfrm>
              <a:off x="4721226" y="2325688"/>
              <a:ext cx="122238" cy="142875"/>
            </a:xfrm>
            <a:custGeom>
              <a:avLst/>
              <a:gdLst>
                <a:gd name="T0" fmla="*/ 0 w 77"/>
                <a:gd name="T1" fmla="*/ 59 h 90"/>
                <a:gd name="T2" fmla="*/ 54 w 77"/>
                <a:gd name="T3" fmla="*/ 90 h 90"/>
                <a:gd name="T4" fmla="*/ 77 w 77"/>
                <a:gd name="T5" fmla="*/ 32 h 90"/>
                <a:gd name="T6" fmla="*/ 23 w 77"/>
                <a:gd name="T7" fmla="*/ 0 h 90"/>
                <a:gd name="T8" fmla="*/ 0 w 77"/>
                <a:gd name="T9" fmla="*/ 59 h 90"/>
              </a:gdLst>
              <a:ahLst/>
              <a:cxnLst>
                <a:cxn ang="0">
                  <a:pos x="T0" y="T1"/>
                </a:cxn>
                <a:cxn ang="0">
                  <a:pos x="T2" y="T3"/>
                </a:cxn>
                <a:cxn ang="0">
                  <a:pos x="T4" y="T5"/>
                </a:cxn>
                <a:cxn ang="0">
                  <a:pos x="T6" y="T7"/>
                </a:cxn>
                <a:cxn ang="0">
                  <a:pos x="T8" y="T9"/>
                </a:cxn>
              </a:cxnLst>
              <a:rect l="0" t="0" r="r" b="b"/>
              <a:pathLst>
                <a:path w="77" h="90">
                  <a:moveTo>
                    <a:pt x="0" y="59"/>
                  </a:moveTo>
                  <a:lnTo>
                    <a:pt x="54" y="90"/>
                  </a:lnTo>
                  <a:lnTo>
                    <a:pt x="77" y="32"/>
                  </a:lnTo>
                  <a:lnTo>
                    <a:pt x="23" y="0"/>
                  </a:lnTo>
                  <a:lnTo>
                    <a:pt x="0" y="59"/>
                  </a:ln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ṩľî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9EE343E-BA56-4160-82B4-11F53694246E}"/>
                </a:ext>
              </a:extLst>
            </p:cNvPr>
            <p:cNvSpPr/>
            <p:nvPr/>
          </p:nvSpPr>
          <p:spPr bwMode="auto">
            <a:xfrm>
              <a:off x="4886326" y="2325688"/>
              <a:ext cx="104775" cy="119063"/>
            </a:xfrm>
            <a:custGeom>
              <a:avLst/>
              <a:gdLst>
                <a:gd name="T0" fmla="*/ 66 w 66"/>
                <a:gd name="T1" fmla="*/ 75 h 75"/>
                <a:gd name="T2" fmla="*/ 12 w 66"/>
                <a:gd name="T3" fmla="*/ 44 h 75"/>
                <a:gd name="T4" fmla="*/ 0 w 66"/>
                <a:gd name="T5" fmla="*/ 0 h 75"/>
                <a:gd name="T6" fmla="*/ 54 w 66"/>
                <a:gd name="T7" fmla="*/ 32 h 75"/>
                <a:gd name="T8" fmla="*/ 66 w 66"/>
                <a:gd name="T9" fmla="*/ 75 h 75"/>
              </a:gdLst>
              <a:ahLst/>
              <a:cxnLst>
                <a:cxn ang="0">
                  <a:pos x="T0" y="T1"/>
                </a:cxn>
                <a:cxn ang="0">
                  <a:pos x="T2" y="T3"/>
                </a:cxn>
                <a:cxn ang="0">
                  <a:pos x="T4" y="T5"/>
                </a:cxn>
                <a:cxn ang="0">
                  <a:pos x="T6" y="T7"/>
                </a:cxn>
                <a:cxn ang="0">
                  <a:pos x="T8" y="T9"/>
                </a:cxn>
              </a:cxnLst>
              <a:rect l="0" t="0" r="r" b="b"/>
              <a:pathLst>
                <a:path w="66" h="75">
                  <a:moveTo>
                    <a:pt x="66" y="75"/>
                  </a:moveTo>
                  <a:lnTo>
                    <a:pt x="12" y="44"/>
                  </a:lnTo>
                  <a:lnTo>
                    <a:pt x="0" y="0"/>
                  </a:lnTo>
                  <a:lnTo>
                    <a:pt x="54" y="32"/>
                  </a:lnTo>
                  <a:lnTo>
                    <a:pt x="66" y="75"/>
                  </a:ln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śḻî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93A7B0F-6B10-4A82-9078-853D169DA613}"/>
                </a:ext>
              </a:extLst>
            </p:cNvPr>
            <p:cNvSpPr/>
            <p:nvPr/>
          </p:nvSpPr>
          <p:spPr bwMode="auto">
            <a:xfrm>
              <a:off x="4727576" y="1816101"/>
              <a:ext cx="519113" cy="668338"/>
            </a:xfrm>
            <a:custGeom>
              <a:avLst/>
              <a:gdLst>
                <a:gd name="T0" fmla="*/ 157 w 157"/>
                <a:gd name="T1" fmla="*/ 54 h 203"/>
                <a:gd name="T2" fmla="*/ 152 w 157"/>
                <a:gd name="T3" fmla="*/ 29 h 203"/>
                <a:gd name="T4" fmla="*/ 130 w 157"/>
                <a:gd name="T5" fmla="*/ 44 h 203"/>
                <a:gd name="T6" fmla="*/ 122 w 157"/>
                <a:gd name="T7" fmla="*/ 33 h 203"/>
                <a:gd name="T8" fmla="*/ 132 w 157"/>
                <a:gd name="T9" fmla="*/ 5 h 203"/>
                <a:gd name="T10" fmla="*/ 112 w 157"/>
                <a:gd name="T11" fmla="*/ 0 h 203"/>
                <a:gd name="T12" fmla="*/ 98 w 157"/>
                <a:gd name="T13" fmla="*/ 28 h 203"/>
                <a:gd name="T14" fmla="*/ 82 w 157"/>
                <a:gd name="T15" fmla="*/ 33 h 203"/>
                <a:gd name="T16" fmla="*/ 76 w 157"/>
                <a:gd name="T17" fmla="*/ 12 h 203"/>
                <a:gd name="T18" fmla="*/ 52 w 157"/>
                <a:gd name="T19" fmla="*/ 31 h 203"/>
                <a:gd name="T20" fmla="*/ 54 w 157"/>
                <a:gd name="T21" fmla="*/ 55 h 203"/>
                <a:gd name="T22" fmla="*/ 41 w 157"/>
                <a:gd name="T23" fmla="*/ 73 h 203"/>
                <a:gd name="T24" fmla="*/ 21 w 157"/>
                <a:gd name="T25" fmla="*/ 72 h 203"/>
                <a:gd name="T26" fmla="*/ 7 w 157"/>
                <a:gd name="T27" fmla="*/ 103 h 203"/>
                <a:gd name="T28" fmla="*/ 24 w 157"/>
                <a:gd name="T29" fmla="*/ 110 h 203"/>
                <a:gd name="T30" fmla="*/ 21 w 157"/>
                <a:gd name="T31" fmla="*/ 129 h 203"/>
                <a:gd name="T32" fmla="*/ 0 w 157"/>
                <a:gd name="T33" fmla="*/ 149 h 203"/>
                <a:gd name="T34" fmla="*/ 4 w 157"/>
                <a:gd name="T35" fmla="*/ 174 h 203"/>
                <a:gd name="T36" fmla="*/ 26 w 157"/>
                <a:gd name="T37" fmla="*/ 159 h 203"/>
                <a:gd name="T38" fmla="*/ 35 w 157"/>
                <a:gd name="T39" fmla="*/ 170 h 203"/>
                <a:gd name="T40" fmla="*/ 24 w 157"/>
                <a:gd name="T41" fmla="*/ 198 h 203"/>
                <a:gd name="T42" fmla="*/ 44 w 157"/>
                <a:gd name="T43" fmla="*/ 203 h 203"/>
                <a:gd name="T44" fmla="*/ 58 w 157"/>
                <a:gd name="T45" fmla="*/ 175 h 203"/>
                <a:gd name="T46" fmla="*/ 74 w 157"/>
                <a:gd name="T47" fmla="*/ 170 h 203"/>
                <a:gd name="T48" fmla="*/ 80 w 157"/>
                <a:gd name="T49" fmla="*/ 191 h 203"/>
                <a:gd name="T50" fmla="*/ 104 w 157"/>
                <a:gd name="T51" fmla="*/ 172 h 203"/>
                <a:gd name="T52" fmla="*/ 102 w 157"/>
                <a:gd name="T53" fmla="*/ 148 h 203"/>
                <a:gd name="T54" fmla="*/ 115 w 157"/>
                <a:gd name="T55" fmla="*/ 130 h 203"/>
                <a:gd name="T56" fmla="*/ 135 w 157"/>
                <a:gd name="T57" fmla="*/ 131 h 203"/>
                <a:gd name="T58" fmla="*/ 149 w 157"/>
                <a:gd name="T59" fmla="*/ 100 h 203"/>
                <a:gd name="T60" fmla="*/ 132 w 157"/>
                <a:gd name="T61" fmla="*/ 93 h 203"/>
                <a:gd name="T62" fmla="*/ 135 w 157"/>
                <a:gd name="T63" fmla="*/ 74 h 203"/>
                <a:gd name="T64" fmla="*/ 157 w 157"/>
                <a:gd name="T65" fmla="*/ 54 h 203"/>
                <a:gd name="T66" fmla="*/ 84 w 157"/>
                <a:gd name="T67" fmla="*/ 136 h 203"/>
                <a:gd name="T68" fmla="*/ 45 w 157"/>
                <a:gd name="T69" fmla="*/ 127 h 203"/>
                <a:gd name="T70" fmla="*/ 72 w 157"/>
                <a:gd name="T71" fmla="*/ 67 h 203"/>
                <a:gd name="T72" fmla="*/ 111 w 157"/>
                <a:gd name="T73" fmla="*/ 76 h 203"/>
                <a:gd name="T74" fmla="*/ 84 w 157"/>
                <a:gd name="T75" fmla="*/ 13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203">
                  <a:moveTo>
                    <a:pt x="157" y="54"/>
                  </a:moveTo>
                  <a:cubicBezTo>
                    <a:pt x="152" y="29"/>
                    <a:pt x="152" y="29"/>
                    <a:pt x="152" y="29"/>
                  </a:cubicBezTo>
                  <a:cubicBezTo>
                    <a:pt x="130" y="44"/>
                    <a:pt x="130" y="44"/>
                    <a:pt x="130" y="44"/>
                  </a:cubicBezTo>
                  <a:cubicBezTo>
                    <a:pt x="128" y="39"/>
                    <a:pt x="125" y="36"/>
                    <a:pt x="122" y="33"/>
                  </a:cubicBezTo>
                  <a:cubicBezTo>
                    <a:pt x="132" y="5"/>
                    <a:pt x="132" y="5"/>
                    <a:pt x="132" y="5"/>
                  </a:cubicBezTo>
                  <a:cubicBezTo>
                    <a:pt x="112" y="0"/>
                    <a:pt x="112" y="0"/>
                    <a:pt x="112" y="0"/>
                  </a:cubicBezTo>
                  <a:cubicBezTo>
                    <a:pt x="98" y="28"/>
                    <a:pt x="98" y="28"/>
                    <a:pt x="98" y="28"/>
                  </a:cubicBezTo>
                  <a:cubicBezTo>
                    <a:pt x="93" y="29"/>
                    <a:pt x="88" y="30"/>
                    <a:pt x="82" y="33"/>
                  </a:cubicBezTo>
                  <a:cubicBezTo>
                    <a:pt x="76" y="12"/>
                    <a:pt x="76" y="12"/>
                    <a:pt x="76" y="12"/>
                  </a:cubicBezTo>
                  <a:cubicBezTo>
                    <a:pt x="52" y="31"/>
                    <a:pt x="52" y="31"/>
                    <a:pt x="52" y="31"/>
                  </a:cubicBezTo>
                  <a:cubicBezTo>
                    <a:pt x="54" y="55"/>
                    <a:pt x="54" y="55"/>
                    <a:pt x="54" y="55"/>
                  </a:cubicBezTo>
                  <a:cubicBezTo>
                    <a:pt x="49" y="61"/>
                    <a:pt x="45" y="67"/>
                    <a:pt x="41" y="73"/>
                  </a:cubicBezTo>
                  <a:cubicBezTo>
                    <a:pt x="21" y="72"/>
                    <a:pt x="21" y="72"/>
                    <a:pt x="21" y="72"/>
                  </a:cubicBezTo>
                  <a:cubicBezTo>
                    <a:pt x="7" y="103"/>
                    <a:pt x="7" y="103"/>
                    <a:pt x="7" y="103"/>
                  </a:cubicBezTo>
                  <a:cubicBezTo>
                    <a:pt x="24" y="110"/>
                    <a:pt x="24" y="110"/>
                    <a:pt x="24" y="110"/>
                  </a:cubicBezTo>
                  <a:cubicBezTo>
                    <a:pt x="22" y="116"/>
                    <a:pt x="21" y="123"/>
                    <a:pt x="21" y="129"/>
                  </a:cubicBezTo>
                  <a:cubicBezTo>
                    <a:pt x="0" y="149"/>
                    <a:pt x="0" y="149"/>
                    <a:pt x="0" y="149"/>
                  </a:cubicBezTo>
                  <a:cubicBezTo>
                    <a:pt x="4" y="174"/>
                    <a:pt x="4" y="174"/>
                    <a:pt x="4" y="174"/>
                  </a:cubicBezTo>
                  <a:cubicBezTo>
                    <a:pt x="26" y="159"/>
                    <a:pt x="26" y="159"/>
                    <a:pt x="26" y="159"/>
                  </a:cubicBezTo>
                  <a:cubicBezTo>
                    <a:pt x="28" y="164"/>
                    <a:pt x="31" y="167"/>
                    <a:pt x="35" y="170"/>
                  </a:cubicBezTo>
                  <a:cubicBezTo>
                    <a:pt x="24" y="198"/>
                    <a:pt x="24" y="198"/>
                    <a:pt x="24" y="198"/>
                  </a:cubicBezTo>
                  <a:cubicBezTo>
                    <a:pt x="44" y="203"/>
                    <a:pt x="44" y="203"/>
                    <a:pt x="44" y="203"/>
                  </a:cubicBezTo>
                  <a:cubicBezTo>
                    <a:pt x="58" y="175"/>
                    <a:pt x="58" y="175"/>
                    <a:pt x="58" y="175"/>
                  </a:cubicBezTo>
                  <a:cubicBezTo>
                    <a:pt x="63" y="174"/>
                    <a:pt x="68" y="173"/>
                    <a:pt x="74" y="170"/>
                  </a:cubicBezTo>
                  <a:cubicBezTo>
                    <a:pt x="80" y="191"/>
                    <a:pt x="80" y="191"/>
                    <a:pt x="80" y="191"/>
                  </a:cubicBezTo>
                  <a:cubicBezTo>
                    <a:pt x="104" y="172"/>
                    <a:pt x="104" y="172"/>
                    <a:pt x="104" y="172"/>
                  </a:cubicBezTo>
                  <a:cubicBezTo>
                    <a:pt x="102" y="148"/>
                    <a:pt x="102" y="148"/>
                    <a:pt x="102" y="148"/>
                  </a:cubicBezTo>
                  <a:cubicBezTo>
                    <a:pt x="107" y="142"/>
                    <a:pt x="111" y="136"/>
                    <a:pt x="115" y="130"/>
                  </a:cubicBezTo>
                  <a:cubicBezTo>
                    <a:pt x="135" y="131"/>
                    <a:pt x="135" y="131"/>
                    <a:pt x="135" y="131"/>
                  </a:cubicBezTo>
                  <a:cubicBezTo>
                    <a:pt x="149" y="100"/>
                    <a:pt x="149" y="100"/>
                    <a:pt x="149" y="100"/>
                  </a:cubicBezTo>
                  <a:cubicBezTo>
                    <a:pt x="132" y="93"/>
                    <a:pt x="132" y="93"/>
                    <a:pt x="132" y="93"/>
                  </a:cubicBezTo>
                  <a:cubicBezTo>
                    <a:pt x="134" y="87"/>
                    <a:pt x="135" y="80"/>
                    <a:pt x="135" y="74"/>
                  </a:cubicBezTo>
                  <a:lnTo>
                    <a:pt x="157" y="54"/>
                  </a:lnTo>
                  <a:close/>
                  <a:moveTo>
                    <a:pt x="84" y="136"/>
                  </a:moveTo>
                  <a:cubicBezTo>
                    <a:pt x="66" y="150"/>
                    <a:pt x="48" y="147"/>
                    <a:pt x="45" y="127"/>
                  </a:cubicBezTo>
                  <a:cubicBezTo>
                    <a:pt x="42" y="108"/>
                    <a:pt x="54" y="81"/>
                    <a:pt x="72" y="67"/>
                  </a:cubicBezTo>
                  <a:cubicBezTo>
                    <a:pt x="90" y="53"/>
                    <a:pt x="108" y="56"/>
                    <a:pt x="111" y="76"/>
                  </a:cubicBezTo>
                  <a:cubicBezTo>
                    <a:pt x="114" y="95"/>
                    <a:pt x="102" y="122"/>
                    <a:pt x="84" y="136"/>
                  </a:cubicBezTo>
                  <a:close/>
                </a:path>
              </a:pathLst>
            </a:custGeom>
            <a:solidFill>
              <a:srgbClr val="C1E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îṡľï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04FE186-4B3C-462A-8FEE-3434B26B719F}"/>
                </a:ext>
              </a:extLst>
            </p:cNvPr>
            <p:cNvSpPr/>
            <p:nvPr/>
          </p:nvSpPr>
          <p:spPr bwMode="auto">
            <a:xfrm>
              <a:off x="4813301" y="1804988"/>
              <a:ext cx="165100" cy="112713"/>
            </a:xfrm>
            <a:custGeom>
              <a:avLst/>
              <a:gdLst>
                <a:gd name="T0" fmla="*/ 104 w 104"/>
                <a:gd name="T1" fmla="*/ 32 h 71"/>
                <a:gd name="T2" fmla="*/ 50 w 104"/>
                <a:gd name="T3" fmla="*/ 0 h 71"/>
                <a:gd name="T4" fmla="*/ 0 w 104"/>
                <a:gd name="T5" fmla="*/ 40 h 71"/>
                <a:gd name="T6" fmla="*/ 54 w 104"/>
                <a:gd name="T7" fmla="*/ 71 h 71"/>
                <a:gd name="T8" fmla="*/ 104 w 104"/>
                <a:gd name="T9" fmla="*/ 32 h 71"/>
              </a:gdLst>
              <a:ahLst/>
              <a:cxnLst>
                <a:cxn ang="0">
                  <a:pos x="T0" y="T1"/>
                </a:cxn>
                <a:cxn ang="0">
                  <a:pos x="T2" y="T3"/>
                </a:cxn>
                <a:cxn ang="0">
                  <a:pos x="T4" y="T5"/>
                </a:cxn>
                <a:cxn ang="0">
                  <a:pos x="T6" y="T7"/>
                </a:cxn>
                <a:cxn ang="0">
                  <a:pos x="T8" y="T9"/>
                </a:cxn>
              </a:cxnLst>
              <a:rect l="0" t="0" r="r" b="b"/>
              <a:pathLst>
                <a:path w="104" h="71">
                  <a:moveTo>
                    <a:pt x="104" y="32"/>
                  </a:moveTo>
                  <a:lnTo>
                    <a:pt x="50" y="0"/>
                  </a:lnTo>
                  <a:lnTo>
                    <a:pt x="0" y="40"/>
                  </a:lnTo>
                  <a:lnTo>
                    <a:pt x="54" y="71"/>
                  </a:lnTo>
                  <a:lnTo>
                    <a:pt x="104" y="32"/>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iśļï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D2137C6-B431-46BF-A0F9-9E6E69A27379}"/>
                </a:ext>
              </a:extLst>
            </p:cNvPr>
            <p:cNvSpPr/>
            <p:nvPr/>
          </p:nvSpPr>
          <p:spPr bwMode="auto">
            <a:xfrm>
              <a:off x="4813301" y="1868488"/>
              <a:ext cx="92075" cy="128588"/>
            </a:xfrm>
            <a:custGeom>
              <a:avLst/>
              <a:gdLst>
                <a:gd name="T0" fmla="*/ 0 w 58"/>
                <a:gd name="T1" fmla="*/ 0 h 81"/>
                <a:gd name="T2" fmla="*/ 4 w 58"/>
                <a:gd name="T3" fmla="*/ 50 h 81"/>
                <a:gd name="T4" fmla="*/ 58 w 58"/>
                <a:gd name="T5" fmla="*/ 81 h 81"/>
                <a:gd name="T6" fmla="*/ 54 w 58"/>
                <a:gd name="T7" fmla="*/ 31 h 81"/>
                <a:gd name="T8" fmla="*/ 0 w 58"/>
                <a:gd name="T9" fmla="*/ 0 h 81"/>
              </a:gdLst>
              <a:ahLst/>
              <a:cxnLst>
                <a:cxn ang="0">
                  <a:pos x="T0" y="T1"/>
                </a:cxn>
                <a:cxn ang="0">
                  <a:pos x="T2" y="T3"/>
                </a:cxn>
                <a:cxn ang="0">
                  <a:pos x="T4" y="T5"/>
                </a:cxn>
                <a:cxn ang="0">
                  <a:pos x="T6" y="T7"/>
                </a:cxn>
                <a:cxn ang="0">
                  <a:pos x="T8" y="T9"/>
                </a:cxn>
              </a:cxnLst>
              <a:rect l="0" t="0" r="r" b="b"/>
              <a:pathLst>
                <a:path w="58" h="81">
                  <a:moveTo>
                    <a:pt x="0" y="0"/>
                  </a:moveTo>
                  <a:lnTo>
                    <a:pt x="4" y="50"/>
                  </a:lnTo>
                  <a:lnTo>
                    <a:pt x="58" y="81"/>
                  </a:lnTo>
                  <a:lnTo>
                    <a:pt x="54" y="31"/>
                  </a:lnTo>
                  <a:lnTo>
                    <a:pt x="0" y="0"/>
                  </a:ln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iṡľî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6D35D58-D9BE-42D1-944E-703847D9BE89}"/>
                </a:ext>
              </a:extLst>
            </p:cNvPr>
            <p:cNvSpPr/>
            <p:nvPr/>
          </p:nvSpPr>
          <p:spPr bwMode="auto">
            <a:xfrm>
              <a:off x="4711701" y="2003426"/>
              <a:ext cx="150813" cy="52388"/>
            </a:xfrm>
            <a:custGeom>
              <a:avLst/>
              <a:gdLst>
                <a:gd name="T0" fmla="*/ 95 w 95"/>
                <a:gd name="T1" fmla="*/ 33 h 33"/>
                <a:gd name="T2" fmla="*/ 41 w 95"/>
                <a:gd name="T3" fmla="*/ 2 h 33"/>
                <a:gd name="T4" fmla="*/ 0 w 95"/>
                <a:gd name="T5" fmla="*/ 0 h 33"/>
                <a:gd name="T6" fmla="*/ 54 w 95"/>
                <a:gd name="T7" fmla="*/ 31 h 33"/>
                <a:gd name="T8" fmla="*/ 95 w 95"/>
                <a:gd name="T9" fmla="*/ 33 h 33"/>
              </a:gdLst>
              <a:ahLst/>
              <a:cxnLst>
                <a:cxn ang="0">
                  <a:pos x="T0" y="T1"/>
                </a:cxn>
                <a:cxn ang="0">
                  <a:pos x="T2" y="T3"/>
                </a:cxn>
                <a:cxn ang="0">
                  <a:pos x="T4" y="T5"/>
                </a:cxn>
                <a:cxn ang="0">
                  <a:pos x="T6" y="T7"/>
                </a:cxn>
                <a:cxn ang="0">
                  <a:pos x="T8" y="T9"/>
                </a:cxn>
              </a:cxnLst>
              <a:rect l="0" t="0" r="r" b="b"/>
              <a:pathLst>
                <a:path w="95" h="33">
                  <a:moveTo>
                    <a:pt x="95" y="33"/>
                  </a:moveTo>
                  <a:lnTo>
                    <a:pt x="41" y="2"/>
                  </a:lnTo>
                  <a:lnTo>
                    <a:pt x="0" y="0"/>
                  </a:lnTo>
                  <a:lnTo>
                    <a:pt x="54" y="31"/>
                  </a:lnTo>
                  <a:lnTo>
                    <a:pt x="95" y="33"/>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S1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AC89D92-8994-488C-A3BE-87236D277D8B}"/>
                </a:ext>
              </a:extLst>
            </p:cNvPr>
            <p:cNvSpPr/>
            <p:nvPr/>
          </p:nvSpPr>
          <p:spPr bwMode="auto">
            <a:xfrm>
              <a:off x="4665663" y="2003426"/>
              <a:ext cx="131763" cy="150813"/>
            </a:xfrm>
            <a:custGeom>
              <a:avLst/>
              <a:gdLst>
                <a:gd name="T0" fmla="*/ 29 w 83"/>
                <a:gd name="T1" fmla="*/ 0 h 95"/>
                <a:gd name="T2" fmla="*/ 0 w 83"/>
                <a:gd name="T3" fmla="*/ 64 h 95"/>
                <a:gd name="T4" fmla="*/ 54 w 83"/>
                <a:gd name="T5" fmla="*/ 95 h 95"/>
                <a:gd name="T6" fmla="*/ 83 w 83"/>
                <a:gd name="T7" fmla="*/ 31 h 95"/>
                <a:gd name="T8" fmla="*/ 29 w 83"/>
                <a:gd name="T9" fmla="*/ 0 h 95"/>
              </a:gdLst>
              <a:ahLst/>
              <a:cxnLst>
                <a:cxn ang="0">
                  <a:pos x="T0" y="T1"/>
                </a:cxn>
                <a:cxn ang="0">
                  <a:pos x="T2" y="T3"/>
                </a:cxn>
                <a:cxn ang="0">
                  <a:pos x="T4" y="T5"/>
                </a:cxn>
                <a:cxn ang="0">
                  <a:pos x="T6" y="T7"/>
                </a:cxn>
                <a:cxn ang="0">
                  <a:pos x="T8" y="T9"/>
                </a:cxn>
              </a:cxnLst>
              <a:rect l="0" t="0" r="r" b="b"/>
              <a:pathLst>
                <a:path w="83" h="95">
                  <a:moveTo>
                    <a:pt x="29" y="0"/>
                  </a:moveTo>
                  <a:lnTo>
                    <a:pt x="0" y="64"/>
                  </a:lnTo>
                  <a:lnTo>
                    <a:pt x="54" y="95"/>
                  </a:lnTo>
                  <a:lnTo>
                    <a:pt x="83" y="31"/>
                  </a:lnTo>
                  <a:lnTo>
                    <a:pt x="29" y="0"/>
                  </a:ln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ïṩlí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3871343-F186-475E-BEEB-06C411C6CEF5}"/>
                </a:ext>
              </a:extLst>
            </p:cNvPr>
            <p:cNvSpPr/>
            <p:nvPr/>
          </p:nvSpPr>
          <p:spPr bwMode="auto">
            <a:xfrm>
              <a:off x="4641851" y="2190751"/>
              <a:ext cx="155575" cy="115888"/>
            </a:xfrm>
            <a:custGeom>
              <a:avLst/>
              <a:gdLst>
                <a:gd name="T0" fmla="*/ 98 w 98"/>
                <a:gd name="T1" fmla="*/ 31 h 73"/>
                <a:gd name="T2" fmla="*/ 44 w 98"/>
                <a:gd name="T3" fmla="*/ 0 h 73"/>
                <a:gd name="T4" fmla="*/ 0 w 98"/>
                <a:gd name="T5" fmla="*/ 42 h 73"/>
                <a:gd name="T6" fmla="*/ 54 w 98"/>
                <a:gd name="T7" fmla="*/ 73 h 73"/>
                <a:gd name="T8" fmla="*/ 98 w 98"/>
                <a:gd name="T9" fmla="*/ 31 h 73"/>
              </a:gdLst>
              <a:ahLst/>
              <a:cxnLst>
                <a:cxn ang="0">
                  <a:pos x="T0" y="T1"/>
                </a:cxn>
                <a:cxn ang="0">
                  <a:pos x="T2" y="T3"/>
                </a:cxn>
                <a:cxn ang="0">
                  <a:pos x="T4" y="T5"/>
                </a:cxn>
                <a:cxn ang="0">
                  <a:pos x="T6" y="T7"/>
                </a:cxn>
                <a:cxn ang="0">
                  <a:pos x="T8" y="T9"/>
                </a:cxn>
              </a:cxnLst>
              <a:rect l="0" t="0" r="r" b="b"/>
              <a:pathLst>
                <a:path w="98" h="73">
                  <a:moveTo>
                    <a:pt x="98" y="31"/>
                  </a:moveTo>
                  <a:lnTo>
                    <a:pt x="44" y="0"/>
                  </a:lnTo>
                  <a:lnTo>
                    <a:pt x="0" y="42"/>
                  </a:lnTo>
                  <a:lnTo>
                    <a:pt x="54" y="73"/>
                  </a:lnTo>
                  <a:lnTo>
                    <a:pt x="98" y="31"/>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iSļ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B93AAFE-09C4-4B20-9623-856FCEFE5E61}"/>
                </a:ext>
              </a:extLst>
            </p:cNvPr>
            <p:cNvSpPr/>
            <p:nvPr/>
          </p:nvSpPr>
          <p:spPr bwMode="auto">
            <a:xfrm>
              <a:off x="4641851" y="2257426"/>
              <a:ext cx="98425" cy="131763"/>
            </a:xfrm>
            <a:custGeom>
              <a:avLst/>
              <a:gdLst>
                <a:gd name="T0" fmla="*/ 62 w 62"/>
                <a:gd name="T1" fmla="*/ 83 h 83"/>
                <a:gd name="T2" fmla="*/ 8 w 62"/>
                <a:gd name="T3" fmla="*/ 52 h 83"/>
                <a:gd name="T4" fmla="*/ 0 w 62"/>
                <a:gd name="T5" fmla="*/ 0 h 83"/>
                <a:gd name="T6" fmla="*/ 54 w 62"/>
                <a:gd name="T7" fmla="*/ 31 h 83"/>
                <a:gd name="T8" fmla="*/ 62 w 62"/>
                <a:gd name="T9" fmla="*/ 83 h 83"/>
              </a:gdLst>
              <a:ahLst/>
              <a:cxnLst>
                <a:cxn ang="0">
                  <a:pos x="T0" y="T1"/>
                </a:cxn>
                <a:cxn ang="0">
                  <a:pos x="T2" y="T3"/>
                </a:cxn>
                <a:cxn ang="0">
                  <a:pos x="T4" y="T5"/>
                </a:cxn>
                <a:cxn ang="0">
                  <a:pos x="T6" y="T7"/>
                </a:cxn>
                <a:cxn ang="0">
                  <a:pos x="T8" y="T9"/>
                </a:cxn>
              </a:cxnLst>
              <a:rect l="0" t="0" r="r" b="b"/>
              <a:pathLst>
                <a:path w="62" h="83">
                  <a:moveTo>
                    <a:pt x="62" y="83"/>
                  </a:moveTo>
                  <a:lnTo>
                    <a:pt x="8" y="52"/>
                  </a:lnTo>
                  <a:lnTo>
                    <a:pt x="0" y="0"/>
                  </a:lnTo>
                  <a:lnTo>
                    <a:pt x="54" y="31"/>
                  </a:lnTo>
                  <a:lnTo>
                    <a:pt x="62" y="83"/>
                  </a:ln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ṣḻï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C3D48D4-9EA6-4852-B5E2-548154C5D8E0}"/>
                </a:ext>
              </a:extLst>
            </p:cNvPr>
            <p:cNvSpPr/>
            <p:nvPr/>
          </p:nvSpPr>
          <p:spPr bwMode="auto">
            <a:xfrm>
              <a:off x="5011738" y="1765301"/>
              <a:ext cx="152400" cy="66675"/>
            </a:xfrm>
            <a:custGeom>
              <a:avLst/>
              <a:gdLst>
                <a:gd name="T0" fmla="*/ 54 w 96"/>
                <a:gd name="T1" fmla="*/ 32 h 42"/>
                <a:gd name="T2" fmla="*/ 0 w 96"/>
                <a:gd name="T3" fmla="*/ 0 h 42"/>
                <a:gd name="T4" fmla="*/ 41 w 96"/>
                <a:gd name="T5" fmla="*/ 11 h 42"/>
                <a:gd name="T6" fmla="*/ 96 w 96"/>
                <a:gd name="T7" fmla="*/ 42 h 42"/>
                <a:gd name="T8" fmla="*/ 54 w 96"/>
                <a:gd name="T9" fmla="*/ 32 h 42"/>
              </a:gdLst>
              <a:ahLst/>
              <a:cxnLst>
                <a:cxn ang="0">
                  <a:pos x="T0" y="T1"/>
                </a:cxn>
                <a:cxn ang="0">
                  <a:pos x="T2" y="T3"/>
                </a:cxn>
                <a:cxn ang="0">
                  <a:pos x="T4" y="T5"/>
                </a:cxn>
                <a:cxn ang="0">
                  <a:pos x="T6" y="T7"/>
                </a:cxn>
                <a:cxn ang="0">
                  <a:pos x="T8" y="T9"/>
                </a:cxn>
              </a:cxnLst>
              <a:rect l="0" t="0" r="r" b="b"/>
              <a:pathLst>
                <a:path w="96" h="42">
                  <a:moveTo>
                    <a:pt x="54" y="32"/>
                  </a:moveTo>
                  <a:lnTo>
                    <a:pt x="0" y="0"/>
                  </a:lnTo>
                  <a:lnTo>
                    <a:pt x="41" y="11"/>
                  </a:lnTo>
                  <a:lnTo>
                    <a:pt x="96" y="42"/>
                  </a:lnTo>
                  <a:lnTo>
                    <a:pt x="54" y="32"/>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ṡḻ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1C66EF3-EF4E-4558-B35F-83C8112D540B}"/>
                </a:ext>
              </a:extLst>
            </p:cNvPr>
            <p:cNvSpPr/>
            <p:nvPr/>
          </p:nvSpPr>
          <p:spPr bwMode="auto">
            <a:xfrm>
              <a:off x="4090988" y="1268413"/>
              <a:ext cx="682625" cy="879475"/>
            </a:xfrm>
            <a:custGeom>
              <a:avLst/>
              <a:gdLst>
                <a:gd name="T0" fmla="*/ 207 w 207"/>
                <a:gd name="T1" fmla="*/ 92 h 267"/>
                <a:gd name="T2" fmla="*/ 207 w 207"/>
                <a:gd name="T3" fmla="*/ 55 h 267"/>
                <a:gd name="T4" fmla="*/ 178 w 207"/>
                <a:gd name="T5" fmla="*/ 68 h 267"/>
                <a:gd name="T6" fmla="*/ 170 w 207"/>
                <a:gd name="T7" fmla="*/ 50 h 267"/>
                <a:gd name="T8" fmla="*/ 188 w 207"/>
                <a:gd name="T9" fmla="*/ 13 h 267"/>
                <a:gd name="T10" fmla="*/ 166 w 207"/>
                <a:gd name="T11" fmla="*/ 0 h 267"/>
                <a:gd name="T12" fmla="*/ 142 w 207"/>
                <a:gd name="T13" fmla="*/ 35 h 267"/>
                <a:gd name="T14" fmla="*/ 123 w 207"/>
                <a:gd name="T15" fmla="*/ 36 h 267"/>
                <a:gd name="T16" fmla="*/ 120 w 207"/>
                <a:gd name="T17" fmla="*/ 4 h 267"/>
                <a:gd name="T18" fmla="*/ 88 w 207"/>
                <a:gd name="T19" fmla="*/ 23 h 267"/>
                <a:gd name="T20" fmla="*/ 84 w 207"/>
                <a:gd name="T21" fmla="*/ 59 h 267"/>
                <a:gd name="T22" fmla="*/ 65 w 207"/>
                <a:gd name="T23" fmla="*/ 79 h 267"/>
                <a:gd name="T24" fmla="*/ 42 w 207"/>
                <a:gd name="T25" fmla="*/ 71 h 267"/>
                <a:gd name="T26" fmla="*/ 19 w 207"/>
                <a:gd name="T27" fmla="*/ 111 h 267"/>
                <a:gd name="T28" fmla="*/ 38 w 207"/>
                <a:gd name="T29" fmla="*/ 127 h 267"/>
                <a:gd name="T30" fmla="*/ 30 w 207"/>
                <a:gd name="T31" fmla="*/ 154 h 267"/>
                <a:gd name="T32" fmla="*/ 0 w 207"/>
                <a:gd name="T33" fmla="*/ 174 h 267"/>
                <a:gd name="T34" fmla="*/ 0 w 207"/>
                <a:gd name="T35" fmla="*/ 212 h 267"/>
                <a:gd name="T36" fmla="*/ 30 w 207"/>
                <a:gd name="T37" fmla="*/ 198 h 267"/>
                <a:gd name="T38" fmla="*/ 38 w 207"/>
                <a:gd name="T39" fmla="*/ 216 h 267"/>
                <a:gd name="T40" fmla="*/ 19 w 207"/>
                <a:gd name="T41" fmla="*/ 254 h 267"/>
                <a:gd name="T42" fmla="*/ 42 w 207"/>
                <a:gd name="T43" fmla="*/ 267 h 267"/>
                <a:gd name="T44" fmla="*/ 65 w 207"/>
                <a:gd name="T45" fmla="*/ 232 h 267"/>
                <a:gd name="T46" fmla="*/ 84 w 207"/>
                <a:gd name="T47" fmla="*/ 230 h 267"/>
                <a:gd name="T48" fmla="*/ 88 w 207"/>
                <a:gd name="T49" fmla="*/ 262 h 267"/>
                <a:gd name="T50" fmla="*/ 120 w 207"/>
                <a:gd name="T51" fmla="*/ 244 h 267"/>
                <a:gd name="T52" fmla="*/ 123 w 207"/>
                <a:gd name="T53" fmla="*/ 207 h 267"/>
                <a:gd name="T54" fmla="*/ 149 w 207"/>
                <a:gd name="T55" fmla="*/ 189 h 267"/>
                <a:gd name="T56" fmla="*/ 166 w 207"/>
                <a:gd name="T57" fmla="*/ 195 h 267"/>
                <a:gd name="T58" fmla="*/ 188 w 207"/>
                <a:gd name="T59" fmla="*/ 156 h 267"/>
                <a:gd name="T60" fmla="*/ 174 w 207"/>
                <a:gd name="T61" fmla="*/ 144 h 267"/>
                <a:gd name="T62" fmla="*/ 178 w 207"/>
                <a:gd name="T63" fmla="*/ 113 h 267"/>
                <a:gd name="T64" fmla="*/ 207 w 207"/>
                <a:gd name="T65" fmla="*/ 92 h 267"/>
                <a:gd name="T66" fmla="*/ 104 w 207"/>
                <a:gd name="T67" fmla="*/ 185 h 267"/>
                <a:gd name="T68" fmla="*/ 64 w 207"/>
                <a:gd name="T69" fmla="*/ 160 h 267"/>
                <a:gd name="T70" fmla="*/ 109 w 207"/>
                <a:gd name="T71" fmla="*/ 83 h 267"/>
                <a:gd name="T72" fmla="*/ 148 w 207"/>
                <a:gd name="T73" fmla="*/ 107 h 267"/>
                <a:gd name="T74" fmla="*/ 104 w 207"/>
                <a:gd name="T75" fmla="*/ 18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 h="267">
                  <a:moveTo>
                    <a:pt x="207" y="92"/>
                  </a:moveTo>
                  <a:cubicBezTo>
                    <a:pt x="207" y="55"/>
                    <a:pt x="207" y="55"/>
                    <a:pt x="207" y="55"/>
                  </a:cubicBezTo>
                  <a:cubicBezTo>
                    <a:pt x="178" y="68"/>
                    <a:pt x="178" y="68"/>
                    <a:pt x="178" y="68"/>
                  </a:cubicBezTo>
                  <a:cubicBezTo>
                    <a:pt x="176" y="61"/>
                    <a:pt x="173" y="55"/>
                    <a:pt x="170" y="50"/>
                  </a:cubicBezTo>
                  <a:cubicBezTo>
                    <a:pt x="188" y="13"/>
                    <a:pt x="188" y="13"/>
                    <a:pt x="188" y="13"/>
                  </a:cubicBezTo>
                  <a:cubicBezTo>
                    <a:pt x="166" y="0"/>
                    <a:pt x="166" y="0"/>
                    <a:pt x="166" y="0"/>
                  </a:cubicBezTo>
                  <a:cubicBezTo>
                    <a:pt x="142" y="35"/>
                    <a:pt x="142" y="35"/>
                    <a:pt x="142" y="35"/>
                  </a:cubicBezTo>
                  <a:cubicBezTo>
                    <a:pt x="136" y="34"/>
                    <a:pt x="130" y="35"/>
                    <a:pt x="123" y="36"/>
                  </a:cubicBezTo>
                  <a:cubicBezTo>
                    <a:pt x="120" y="4"/>
                    <a:pt x="120" y="4"/>
                    <a:pt x="120" y="4"/>
                  </a:cubicBezTo>
                  <a:cubicBezTo>
                    <a:pt x="88" y="23"/>
                    <a:pt x="88" y="23"/>
                    <a:pt x="88" y="23"/>
                  </a:cubicBezTo>
                  <a:cubicBezTo>
                    <a:pt x="84" y="59"/>
                    <a:pt x="84" y="59"/>
                    <a:pt x="84" y="59"/>
                  </a:cubicBezTo>
                  <a:cubicBezTo>
                    <a:pt x="77" y="65"/>
                    <a:pt x="71" y="72"/>
                    <a:pt x="65" y="79"/>
                  </a:cubicBezTo>
                  <a:cubicBezTo>
                    <a:pt x="42" y="71"/>
                    <a:pt x="42" y="71"/>
                    <a:pt x="42" y="71"/>
                  </a:cubicBezTo>
                  <a:cubicBezTo>
                    <a:pt x="19" y="111"/>
                    <a:pt x="19" y="111"/>
                    <a:pt x="19" y="111"/>
                  </a:cubicBezTo>
                  <a:cubicBezTo>
                    <a:pt x="38" y="127"/>
                    <a:pt x="38" y="127"/>
                    <a:pt x="38" y="127"/>
                  </a:cubicBezTo>
                  <a:cubicBezTo>
                    <a:pt x="34" y="136"/>
                    <a:pt x="31" y="145"/>
                    <a:pt x="30" y="154"/>
                  </a:cubicBezTo>
                  <a:cubicBezTo>
                    <a:pt x="0" y="174"/>
                    <a:pt x="0" y="174"/>
                    <a:pt x="0" y="174"/>
                  </a:cubicBezTo>
                  <a:cubicBezTo>
                    <a:pt x="0" y="212"/>
                    <a:pt x="0" y="212"/>
                    <a:pt x="0" y="212"/>
                  </a:cubicBezTo>
                  <a:cubicBezTo>
                    <a:pt x="30" y="198"/>
                    <a:pt x="30" y="198"/>
                    <a:pt x="30" y="198"/>
                  </a:cubicBezTo>
                  <a:cubicBezTo>
                    <a:pt x="31" y="205"/>
                    <a:pt x="34" y="211"/>
                    <a:pt x="38" y="216"/>
                  </a:cubicBezTo>
                  <a:cubicBezTo>
                    <a:pt x="19" y="254"/>
                    <a:pt x="19" y="254"/>
                    <a:pt x="19" y="254"/>
                  </a:cubicBezTo>
                  <a:cubicBezTo>
                    <a:pt x="42" y="267"/>
                    <a:pt x="42" y="267"/>
                    <a:pt x="42" y="267"/>
                  </a:cubicBezTo>
                  <a:cubicBezTo>
                    <a:pt x="65" y="232"/>
                    <a:pt x="65" y="232"/>
                    <a:pt x="65" y="232"/>
                  </a:cubicBezTo>
                  <a:cubicBezTo>
                    <a:pt x="71" y="232"/>
                    <a:pt x="77" y="232"/>
                    <a:pt x="84" y="230"/>
                  </a:cubicBezTo>
                  <a:cubicBezTo>
                    <a:pt x="88" y="262"/>
                    <a:pt x="88" y="262"/>
                    <a:pt x="88" y="262"/>
                  </a:cubicBezTo>
                  <a:cubicBezTo>
                    <a:pt x="120" y="244"/>
                    <a:pt x="120" y="244"/>
                    <a:pt x="120" y="244"/>
                  </a:cubicBezTo>
                  <a:cubicBezTo>
                    <a:pt x="123" y="207"/>
                    <a:pt x="123" y="207"/>
                    <a:pt x="123" y="207"/>
                  </a:cubicBezTo>
                  <a:cubicBezTo>
                    <a:pt x="133" y="204"/>
                    <a:pt x="143" y="197"/>
                    <a:pt x="149" y="189"/>
                  </a:cubicBezTo>
                  <a:cubicBezTo>
                    <a:pt x="166" y="195"/>
                    <a:pt x="166" y="195"/>
                    <a:pt x="166" y="195"/>
                  </a:cubicBezTo>
                  <a:cubicBezTo>
                    <a:pt x="188" y="156"/>
                    <a:pt x="188" y="156"/>
                    <a:pt x="188" y="156"/>
                  </a:cubicBezTo>
                  <a:cubicBezTo>
                    <a:pt x="174" y="144"/>
                    <a:pt x="174" y="144"/>
                    <a:pt x="174" y="144"/>
                  </a:cubicBezTo>
                  <a:cubicBezTo>
                    <a:pt x="178" y="135"/>
                    <a:pt x="178" y="121"/>
                    <a:pt x="178" y="113"/>
                  </a:cubicBezTo>
                  <a:lnTo>
                    <a:pt x="207" y="92"/>
                  </a:lnTo>
                  <a:close/>
                  <a:moveTo>
                    <a:pt x="104" y="185"/>
                  </a:moveTo>
                  <a:cubicBezTo>
                    <a:pt x="79" y="199"/>
                    <a:pt x="64" y="189"/>
                    <a:pt x="64" y="160"/>
                  </a:cubicBezTo>
                  <a:cubicBezTo>
                    <a:pt x="64" y="132"/>
                    <a:pt x="84" y="97"/>
                    <a:pt x="109" y="83"/>
                  </a:cubicBezTo>
                  <a:cubicBezTo>
                    <a:pt x="133" y="68"/>
                    <a:pt x="148" y="79"/>
                    <a:pt x="148" y="107"/>
                  </a:cubicBezTo>
                  <a:cubicBezTo>
                    <a:pt x="148" y="136"/>
                    <a:pt x="128" y="171"/>
                    <a:pt x="104" y="185"/>
                  </a:cubicBez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îsḷî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95EEF33-5F63-43DB-BEEB-D270F9CC3ADB}"/>
                </a:ext>
              </a:extLst>
            </p:cNvPr>
            <p:cNvSpPr/>
            <p:nvPr/>
          </p:nvSpPr>
          <p:spPr bwMode="auto">
            <a:xfrm>
              <a:off x="4559301" y="1268413"/>
              <a:ext cx="165100" cy="161925"/>
            </a:xfrm>
            <a:custGeom>
              <a:avLst/>
              <a:gdLst>
                <a:gd name="T0" fmla="*/ 104 w 104"/>
                <a:gd name="T1" fmla="*/ 29 h 102"/>
                <a:gd name="T2" fmla="*/ 50 w 104"/>
                <a:gd name="T3" fmla="*/ 0 h 102"/>
                <a:gd name="T4" fmla="*/ 0 w 104"/>
                <a:gd name="T5" fmla="*/ 73 h 102"/>
                <a:gd name="T6" fmla="*/ 54 w 104"/>
                <a:gd name="T7" fmla="*/ 102 h 102"/>
                <a:gd name="T8" fmla="*/ 104 w 104"/>
                <a:gd name="T9" fmla="*/ 29 h 102"/>
              </a:gdLst>
              <a:ahLst/>
              <a:cxnLst>
                <a:cxn ang="0">
                  <a:pos x="T0" y="T1"/>
                </a:cxn>
                <a:cxn ang="0">
                  <a:pos x="T2" y="T3"/>
                </a:cxn>
                <a:cxn ang="0">
                  <a:pos x="T4" y="T5"/>
                </a:cxn>
                <a:cxn ang="0">
                  <a:pos x="T6" y="T7"/>
                </a:cxn>
                <a:cxn ang="0">
                  <a:pos x="T8" y="T9"/>
                </a:cxn>
              </a:cxnLst>
              <a:rect l="0" t="0" r="r" b="b"/>
              <a:pathLst>
                <a:path w="104" h="102">
                  <a:moveTo>
                    <a:pt x="104" y="29"/>
                  </a:moveTo>
                  <a:lnTo>
                    <a:pt x="50" y="0"/>
                  </a:lnTo>
                  <a:lnTo>
                    <a:pt x="0" y="73"/>
                  </a:lnTo>
                  <a:lnTo>
                    <a:pt x="54" y="102"/>
                  </a:lnTo>
                  <a:lnTo>
                    <a:pt x="104" y="29"/>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ṣli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FD7368B-5A45-4EAC-9096-49D82FBC802C}"/>
                </a:ext>
              </a:extLst>
            </p:cNvPr>
            <p:cNvSpPr/>
            <p:nvPr/>
          </p:nvSpPr>
          <p:spPr bwMode="auto">
            <a:xfrm>
              <a:off x="4678363" y="1449388"/>
              <a:ext cx="180975" cy="92075"/>
            </a:xfrm>
            <a:custGeom>
              <a:avLst/>
              <a:gdLst>
                <a:gd name="T0" fmla="*/ 114 w 114"/>
                <a:gd name="T1" fmla="*/ 31 h 58"/>
                <a:gd name="T2" fmla="*/ 60 w 114"/>
                <a:gd name="T3" fmla="*/ 0 h 58"/>
                <a:gd name="T4" fmla="*/ 0 w 114"/>
                <a:gd name="T5" fmla="*/ 27 h 58"/>
                <a:gd name="T6" fmla="*/ 54 w 114"/>
                <a:gd name="T7" fmla="*/ 58 h 58"/>
                <a:gd name="T8" fmla="*/ 114 w 114"/>
                <a:gd name="T9" fmla="*/ 31 h 58"/>
              </a:gdLst>
              <a:ahLst/>
              <a:cxnLst>
                <a:cxn ang="0">
                  <a:pos x="T0" y="T1"/>
                </a:cxn>
                <a:cxn ang="0">
                  <a:pos x="T2" y="T3"/>
                </a:cxn>
                <a:cxn ang="0">
                  <a:pos x="T4" y="T5"/>
                </a:cxn>
                <a:cxn ang="0">
                  <a:pos x="T6" y="T7"/>
                </a:cxn>
                <a:cxn ang="0">
                  <a:pos x="T8" y="T9"/>
                </a:cxn>
              </a:cxnLst>
              <a:rect l="0" t="0" r="r" b="b"/>
              <a:pathLst>
                <a:path w="114" h="58">
                  <a:moveTo>
                    <a:pt x="114" y="31"/>
                  </a:moveTo>
                  <a:lnTo>
                    <a:pt x="60" y="0"/>
                  </a:lnTo>
                  <a:lnTo>
                    <a:pt x="0" y="27"/>
                  </a:lnTo>
                  <a:lnTo>
                    <a:pt x="54" y="58"/>
                  </a:lnTo>
                  <a:lnTo>
                    <a:pt x="114" y="31"/>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îṧļí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7582892-731A-42F1-A19D-2CE406C62AD6}"/>
                </a:ext>
              </a:extLst>
            </p:cNvPr>
            <p:cNvSpPr/>
            <p:nvPr/>
          </p:nvSpPr>
          <p:spPr bwMode="auto">
            <a:xfrm>
              <a:off x="4367213" y="2025651"/>
              <a:ext cx="96838" cy="155575"/>
            </a:xfrm>
            <a:custGeom>
              <a:avLst/>
              <a:gdLst>
                <a:gd name="T0" fmla="*/ 61 w 61"/>
                <a:gd name="T1" fmla="*/ 98 h 98"/>
                <a:gd name="T2" fmla="*/ 9 w 61"/>
                <a:gd name="T3" fmla="*/ 67 h 98"/>
                <a:gd name="T4" fmla="*/ 0 w 61"/>
                <a:gd name="T5" fmla="*/ 0 h 98"/>
                <a:gd name="T6" fmla="*/ 54 w 61"/>
                <a:gd name="T7" fmla="*/ 32 h 98"/>
                <a:gd name="T8" fmla="*/ 61 w 61"/>
                <a:gd name="T9" fmla="*/ 98 h 98"/>
              </a:gdLst>
              <a:ahLst/>
              <a:cxnLst>
                <a:cxn ang="0">
                  <a:pos x="T0" y="T1"/>
                </a:cxn>
                <a:cxn ang="0">
                  <a:pos x="T2" y="T3"/>
                </a:cxn>
                <a:cxn ang="0">
                  <a:pos x="T4" y="T5"/>
                </a:cxn>
                <a:cxn ang="0">
                  <a:pos x="T6" y="T7"/>
                </a:cxn>
                <a:cxn ang="0">
                  <a:pos x="T8" y="T9"/>
                </a:cxn>
              </a:cxnLst>
              <a:rect l="0" t="0" r="r" b="b"/>
              <a:pathLst>
                <a:path w="61" h="98">
                  <a:moveTo>
                    <a:pt x="61" y="98"/>
                  </a:moveTo>
                  <a:lnTo>
                    <a:pt x="9" y="67"/>
                  </a:lnTo>
                  <a:lnTo>
                    <a:pt x="0" y="0"/>
                  </a:lnTo>
                  <a:lnTo>
                    <a:pt x="54" y="32"/>
                  </a:lnTo>
                  <a:lnTo>
                    <a:pt x="61" y="98"/>
                  </a:ln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sli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0AB0534-4901-4B78-BDDF-25F9017B27B8}"/>
                </a:ext>
              </a:extLst>
            </p:cNvPr>
            <p:cNvSpPr/>
            <p:nvPr/>
          </p:nvSpPr>
          <p:spPr bwMode="auto">
            <a:xfrm>
              <a:off x="4152901" y="1979613"/>
              <a:ext cx="149225" cy="174625"/>
            </a:xfrm>
            <a:custGeom>
              <a:avLst/>
              <a:gdLst>
                <a:gd name="T0" fmla="*/ 0 w 94"/>
                <a:gd name="T1" fmla="*/ 79 h 110"/>
                <a:gd name="T2" fmla="*/ 54 w 94"/>
                <a:gd name="T3" fmla="*/ 110 h 110"/>
                <a:gd name="T4" fmla="*/ 94 w 94"/>
                <a:gd name="T5" fmla="*/ 32 h 110"/>
                <a:gd name="T6" fmla="*/ 40 w 94"/>
                <a:gd name="T7" fmla="*/ 0 h 110"/>
                <a:gd name="T8" fmla="*/ 0 w 94"/>
                <a:gd name="T9" fmla="*/ 79 h 110"/>
              </a:gdLst>
              <a:ahLst/>
              <a:cxnLst>
                <a:cxn ang="0">
                  <a:pos x="T0" y="T1"/>
                </a:cxn>
                <a:cxn ang="0">
                  <a:pos x="T2" y="T3"/>
                </a:cxn>
                <a:cxn ang="0">
                  <a:pos x="T4" y="T5"/>
                </a:cxn>
                <a:cxn ang="0">
                  <a:pos x="T6" y="T7"/>
                </a:cxn>
                <a:cxn ang="0">
                  <a:pos x="T8" y="T9"/>
                </a:cxn>
              </a:cxnLst>
              <a:rect l="0" t="0" r="r" b="b"/>
              <a:pathLst>
                <a:path w="94" h="110">
                  <a:moveTo>
                    <a:pt x="0" y="79"/>
                  </a:moveTo>
                  <a:lnTo>
                    <a:pt x="54" y="110"/>
                  </a:lnTo>
                  <a:lnTo>
                    <a:pt x="94" y="32"/>
                  </a:lnTo>
                  <a:lnTo>
                    <a:pt x="40" y="0"/>
                  </a:lnTo>
                  <a:lnTo>
                    <a:pt x="0" y="79"/>
                  </a:ln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íṡḷ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F8E8068-9EF5-4AC0-8329-0E9A1EB06513}"/>
                </a:ext>
              </a:extLst>
            </p:cNvPr>
            <p:cNvSpPr/>
            <p:nvPr/>
          </p:nvSpPr>
          <p:spPr bwMode="auto">
            <a:xfrm>
              <a:off x="4176713" y="1314451"/>
              <a:ext cx="682625" cy="882650"/>
            </a:xfrm>
            <a:custGeom>
              <a:avLst/>
              <a:gdLst>
                <a:gd name="T0" fmla="*/ 207 w 207"/>
                <a:gd name="T1" fmla="*/ 93 h 268"/>
                <a:gd name="T2" fmla="*/ 207 w 207"/>
                <a:gd name="T3" fmla="*/ 56 h 268"/>
                <a:gd name="T4" fmla="*/ 178 w 207"/>
                <a:gd name="T5" fmla="*/ 69 h 268"/>
                <a:gd name="T6" fmla="*/ 170 w 207"/>
                <a:gd name="T7" fmla="*/ 51 h 268"/>
                <a:gd name="T8" fmla="*/ 188 w 207"/>
                <a:gd name="T9" fmla="*/ 14 h 268"/>
                <a:gd name="T10" fmla="*/ 166 w 207"/>
                <a:gd name="T11" fmla="*/ 0 h 268"/>
                <a:gd name="T12" fmla="*/ 142 w 207"/>
                <a:gd name="T13" fmla="*/ 35 h 268"/>
                <a:gd name="T14" fmla="*/ 123 w 207"/>
                <a:gd name="T15" fmla="*/ 37 h 268"/>
                <a:gd name="T16" fmla="*/ 120 w 207"/>
                <a:gd name="T17" fmla="*/ 5 h 268"/>
                <a:gd name="T18" fmla="*/ 87 w 207"/>
                <a:gd name="T19" fmla="*/ 24 h 268"/>
                <a:gd name="T20" fmla="*/ 84 w 207"/>
                <a:gd name="T21" fmla="*/ 60 h 268"/>
                <a:gd name="T22" fmla="*/ 65 w 207"/>
                <a:gd name="T23" fmla="*/ 80 h 268"/>
                <a:gd name="T24" fmla="*/ 42 w 207"/>
                <a:gd name="T25" fmla="*/ 72 h 268"/>
                <a:gd name="T26" fmla="*/ 19 w 207"/>
                <a:gd name="T27" fmla="*/ 111 h 268"/>
                <a:gd name="T28" fmla="*/ 38 w 207"/>
                <a:gd name="T29" fmla="*/ 128 h 268"/>
                <a:gd name="T30" fmla="*/ 30 w 207"/>
                <a:gd name="T31" fmla="*/ 154 h 268"/>
                <a:gd name="T32" fmla="*/ 0 w 207"/>
                <a:gd name="T33" fmla="*/ 175 h 268"/>
                <a:gd name="T34" fmla="*/ 0 w 207"/>
                <a:gd name="T35" fmla="*/ 213 h 268"/>
                <a:gd name="T36" fmla="*/ 30 w 207"/>
                <a:gd name="T37" fmla="*/ 199 h 268"/>
                <a:gd name="T38" fmla="*/ 38 w 207"/>
                <a:gd name="T39" fmla="*/ 217 h 268"/>
                <a:gd name="T40" fmla="*/ 19 w 207"/>
                <a:gd name="T41" fmla="*/ 255 h 268"/>
                <a:gd name="T42" fmla="*/ 42 w 207"/>
                <a:gd name="T43" fmla="*/ 268 h 268"/>
                <a:gd name="T44" fmla="*/ 65 w 207"/>
                <a:gd name="T45" fmla="*/ 233 h 268"/>
                <a:gd name="T46" fmla="*/ 84 w 207"/>
                <a:gd name="T47" fmla="*/ 231 h 268"/>
                <a:gd name="T48" fmla="*/ 87 w 207"/>
                <a:gd name="T49" fmla="*/ 263 h 268"/>
                <a:gd name="T50" fmla="*/ 120 w 207"/>
                <a:gd name="T51" fmla="*/ 245 h 268"/>
                <a:gd name="T52" fmla="*/ 123 w 207"/>
                <a:gd name="T53" fmla="*/ 208 h 268"/>
                <a:gd name="T54" fmla="*/ 142 w 207"/>
                <a:gd name="T55" fmla="*/ 188 h 268"/>
                <a:gd name="T56" fmla="*/ 166 w 207"/>
                <a:gd name="T57" fmla="*/ 196 h 268"/>
                <a:gd name="T58" fmla="*/ 188 w 207"/>
                <a:gd name="T59" fmla="*/ 157 h 268"/>
                <a:gd name="T60" fmla="*/ 170 w 207"/>
                <a:gd name="T61" fmla="*/ 141 h 268"/>
                <a:gd name="T62" fmla="*/ 178 w 207"/>
                <a:gd name="T63" fmla="*/ 114 h 268"/>
                <a:gd name="T64" fmla="*/ 207 w 207"/>
                <a:gd name="T65" fmla="*/ 93 h 268"/>
                <a:gd name="T66" fmla="*/ 104 w 207"/>
                <a:gd name="T67" fmla="*/ 186 h 268"/>
                <a:gd name="T68" fmla="*/ 59 w 207"/>
                <a:gd name="T69" fmla="*/ 160 h 268"/>
                <a:gd name="T70" fmla="*/ 104 w 207"/>
                <a:gd name="T71" fmla="*/ 82 h 268"/>
                <a:gd name="T72" fmla="*/ 148 w 207"/>
                <a:gd name="T73" fmla="*/ 108 h 268"/>
                <a:gd name="T74" fmla="*/ 104 w 207"/>
                <a:gd name="T75" fmla="*/ 18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 h="268">
                  <a:moveTo>
                    <a:pt x="207" y="93"/>
                  </a:moveTo>
                  <a:cubicBezTo>
                    <a:pt x="207" y="56"/>
                    <a:pt x="207" y="56"/>
                    <a:pt x="207" y="56"/>
                  </a:cubicBezTo>
                  <a:cubicBezTo>
                    <a:pt x="178" y="69"/>
                    <a:pt x="178" y="69"/>
                    <a:pt x="178" y="69"/>
                  </a:cubicBezTo>
                  <a:cubicBezTo>
                    <a:pt x="176" y="62"/>
                    <a:pt x="173" y="56"/>
                    <a:pt x="170" y="51"/>
                  </a:cubicBezTo>
                  <a:cubicBezTo>
                    <a:pt x="188" y="14"/>
                    <a:pt x="188" y="14"/>
                    <a:pt x="188" y="14"/>
                  </a:cubicBezTo>
                  <a:cubicBezTo>
                    <a:pt x="166" y="0"/>
                    <a:pt x="166" y="0"/>
                    <a:pt x="166" y="0"/>
                  </a:cubicBezTo>
                  <a:cubicBezTo>
                    <a:pt x="142" y="35"/>
                    <a:pt x="142" y="35"/>
                    <a:pt x="142" y="35"/>
                  </a:cubicBezTo>
                  <a:cubicBezTo>
                    <a:pt x="136" y="35"/>
                    <a:pt x="130" y="35"/>
                    <a:pt x="123" y="37"/>
                  </a:cubicBezTo>
                  <a:cubicBezTo>
                    <a:pt x="120" y="5"/>
                    <a:pt x="120" y="5"/>
                    <a:pt x="120" y="5"/>
                  </a:cubicBezTo>
                  <a:cubicBezTo>
                    <a:pt x="87" y="24"/>
                    <a:pt x="87" y="24"/>
                    <a:pt x="87" y="24"/>
                  </a:cubicBezTo>
                  <a:cubicBezTo>
                    <a:pt x="84" y="60"/>
                    <a:pt x="84" y="60"/>
                    <a:pt x="84" y="60"/>
                  </a:cubicBezTo>
                  <a:cubicBezTo>
                    <a:pt x="77" y="66"/>
                    <a:pt x="71" y="73"/>
                    <a:pt x="65" y="80"/>
                  </a:cubicBezTo>
                  <a:cubicBezTo>
                    <a:pt x="42" y="72"/>
                    <a:pt x="42" y="72"/>
                    <a:pt x="42" y="72"/>
                  </a:cubicBezTo>
                  <a:cubicBezTo>
                    <a:pt x="19" y="111"/>
                    <a:pt x="19" y="111"/>
                    <a:pt x="19" y="111"/>
                  </a:cubicBezTo>
                  <a:cubicBezTo>
                    <a:pt x="38" y="128"/>
                    <a:pt x="38" y="128"/>
                    <a:pt x="38" y="128"/>
                  </a:cubicBezTo>
                  <a:cubicBezTo>
                    <a:pt x="34" y="136"/>
                    <a:pt x="31" y="146"/>
                    <a:pt x="30" y="154"/>
                  </a:cubicBezTo>
                  <a:cubicBezTo>
                    <a:pt x="0" y="175"/>
                    <a:pt x="0" y="175"/>
                    <a:pt x="0" y="175"/>
                  </a:cubicBezTo>
                  <a:cubicBezTo>
                    <a:pt x="0" y="213"/>
                    <a:pt x="0" y="213"/>
                    <a:pt x="0" y="213"/>
                  </a:cubicBezTo>
                  <a:cubicBezTo>
                    <a:pt x="30" y="199"/>
                    <a:pt x="30" y="199"/>
                    <a:pt x="30" y="199"/>
                  </a:cubicBezTo>
                  <a:cubicBezTo>
                    <a:pt x="31" y="206"/>
                    <a:pt x="34" y="212"/>
                    <a:pt x="38" y="217"/>
                  </a:cubicBezTo>
                  <a:cubicBezTo>
                    <a:pt x="19" y="255"/>
                    <a:pt x="19" y="255"/>
                    <a:pt x="19" y="255"/>
                  </a:cubicBezTo>
                  <a:cubicBezTo>
                    <a:pt x="42" y="268"/>
                    <a:pt x="42" y="268"/>
                    <a:pt x="42" y="268"/>
                  </a:cubicBezTo>
                  <a:cubicBezTo>
                    <a:pt x="65" y="233"/>
                    <a:pt x="65" y="233"/>
                    <a:pt x="65" y="233"/>
                  </a:cubicBezTo>
                  <a:cubicBezTo>
                    <a:pt x="71" y="233"/>
                    <a:pt x="77" y="233"/>
                    <a:pt x="84" y="231"/>
                  </a:cubicBezTo>
                  <a:cubicBezTo>
                    <a:pt x="87" y="263"/>
                    <a:pt x="87" y="263"/>
                    <a:pt x="87" y="263"/>
                  </a:cubicBezTo>
                  <a:cubicBezTo>
                    <a:pt x="120" y="245"/>
                    <a:pt x="120" y="245"/>
                    <a:pt x="120" y="245"/>
                  </a:cubicBezTo>
                  <a:cubicBezTo>
                    <a:pt x="123" y="208"/>
                    <a:pt x="123" y="208"/>
                    <a:pt x="123" y="208"/>
                  </a:cubicBezTo>
                  <a:cubicBezTo>
                    <a:pt x="130" y="202"/>
                    <a:pt x="136" y="196"/>
                    <a:pt x="142" y="188"/>
                  </a:cubicBezTo>
                  <a:cubicBezTo>
                    <a:pt x="166" y="196"/>
                    <a:pt x="166" y="196"/>
                    <a:pt x="166" y="196"/>
                  </a:cubicBezTo>
                  <a:cubicBezTo>
                    <a:pt x="188" y="157"/>
                    <a:pt x="188" y="157"/>
                    <a:pt x="188" y="157"/>
                  </a:cubicBezTo>
                  <a:cubicBezTo>
                    <a:pt x="170" y="141"/>
                    <a:pt x="170" y="141"/>
                    <a:pt x="170" y="141"/>
                  </a:cubicBezTo>
                  <a:cubicBezTo>
                    <a:pt x="173" y="132"/>
                    <a:pt x="176" y="123"/>
                    <a:pt x="178" y="114"/>
                  </a:cubicBezTo>
                  <a:lnTo>
                    <a:pt x="207" y="93"/>
                  </a:lnTo>
                  <a:close/>
                  <a:moveTo>
                    <a:pt x="104" y="186"/>
                  </a:moveTo>
                  <a:cubicBezTo>
                    <a:pt x="79" y="200"/>
                    <a:pt x="59" y="189"/>
                    <a:pt x="59" y="160"/>
                  </a:cubicBezTo>
                  <a:cubicBezTo>
                    <a:pt x="59" y="131"/>
                    <a:pt x="79" y="97"/>
                    <a:pt x="104" y="82"/>
                  </a:cubicBezTo>
                  <a:cubicBezTo>
                    <a:pt x="128" y="68"/>
                    <a:pt x="148" y="80"/>
                    <a:pt x="148" y="108"/>
                  </a:cubicBezTo>
                  <a:cubicBezTo>
                    <a:pt x="148" y="137"/>
                    <a:pt x="128" y="172"/>
                    <a:pt x="104" y="186"/>
                  </a:cubicBezTo>
                  <a:close/>
                </a:path>
              </a:pathLst>
            </a:custGeom>
            <a:solidFill>
              <a:srgbClr val="C1E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íŝ1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6B47B1B-A90F-4409-AA45-040EDF920D27}"/>
                </a:ext>
              </a:extLst>
            </p:cNvPr>
            <p:cNvSpPr/>
            <p:nvPr/>
          </p:nvSpPr>
          <p:spPr bwMode="auto">
            <a:xfrm>
              <a:off x="4229101" y="1501776"/>
              <a:ext cx="161925" cy="76200"/>
            </a:xfrm>
            <a:custGeom>
              <a:avLst/>
              <a:gdLst>
                <a:gd name="T0" fmla="*/ 48 w 102"/>
                <a:gd name="T1" fmla="*/ 17 h 48"/>
                <a:gd name="T2" fmla="*/ 102 w 102"/>
                <a:gd name="T3" fmla="*/ 48 h 48"/>
                <a:gd name="T4" fmla="*/ 54 w 102"/>
                <a:gd name="T5" fmla="*/ 31 h 48"/>
                <a:gd name="T6" fmla="*/ 0 w 102"/>
                <a:gd name="T7" fmla="*/ 0 h 48"/>
                <a:gd name="T8" fmla="*/ 48 w 102"/>
                <a:gd name="T9" fmla="*/ 17 h 48"/>
              </a:gdLst>
              <a:ahLst/>
              <a:cxnLst>
                <a:cxn ang="0">
                  <a:pos x="T0" y="T1"/>
                </a:cxn>
                <a:cxn ang="0">
                  <a:pos x="T2" y="T3"/>
                </a:cxn>
                <a:cxn ang="0">
                  <a:pos x="T4" y="T5"/>
                </a:cxn>
                <a:cxn ang="0">
                  <a:pos x="T6" y="T7"/>
                </a:cxn>
                <a:cxn ang="0">
                  <a:pos x="T8" y="T9"/>
                </a:cxn>
              </a:cxnLst>
              <a:rect l="0" t="0" r="r" b="b"/>
              <a:pathLst>
                <a:path w="102" h="48">
                  <a:moveTo>
                    <a:pt x="48" y="17"/>
                  </a:moveTo>
                  <a:lnTo>
                    <a:pt x="102" y="48"/>
                  </a:lnTo>
                  <a:lnTo>
                    <a:pt x="54" y="31"/>
                  </a:lnTo>
                  <a:lnTo>
                    <a:pt x="0" y="0"/>
                  </a:lnTo>
                  <a:lnTo>
                    <a:pt x="48" y="17"/>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íṩḷ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BF4F8C2-8661-475D-9065-C0B4AB1497CF}"/>
                </a:ext>
              </a:extLst>
            </p:cNvPr>
            <p:cNvSpPr/>
            <p:nvPr/>
          </p:nvSpPr>
          <p:spPr bwMode="auto">
            <a:xfrm>
              <a:off x="4152901" y="1501776"/>
              <a:ext cx="161925" cy="177800"/>
            </a:xfrm>
            <a:custGeom>
              <a:avLst/>
              <a:gdLst>
                <a:gd name="T0" fmla="*/ 54 w 102"/>
                <a:gd name="T1" fmla="*/ 112 h 112"/>
                <a:gd name="T2" fmla="*/ 0 w 102"/>
                <a:gd name="T3" fmla="*/ 83 h 112"/>
                <a:gd name="T4" fmla="*/ 48 w 102"/>
                <a:gd name="T5" fmla="*/ 0 h 112"/>
                <a:gd name="T6" fmla="*/ 102 w 102"/>
                <a:gd name="T7" fmla="*/ 31 h 112"/>
                <a:gd name="T8" fmla="*/ 54 w 102"/>
                <a:gd name="T9" fmla="*/ 112 h 112"/>
              </a:gdLst>
              <a:ahLst/>
              <a:cxnLst>
                <a:cxn ang="0">
                  <a:pos x="T0" y="T1"/>
                </a:cxn>
                <a:cxn ang="0">
                  <a:pos x="T2" y="T3"/>
                </a:cxn>
                <a:cxn ang="0">
                  <a:pos x="T4" y="T5"/>
                </a:cxn>
                <a:cxn ang="0">
                  <a:pos x="T6" y="T7"/>
                </a:cxn>
                <a:cxn ang="0">
                  <a:pos x="T8" y="T9"/>
                </a:cxn>
              </a:cxnLst>
              <a:rect l="0" t="0" r="r" b="b"/>
              <a:pathLst>
                <a:path w="102" h="112">
                  <a:moveTo>
                    <a:pt x="54" y="112"/>
                  </a:moveTo>
                  <a:lnTo>
                    <a:pt x="0" y="83"/>
                  </a:lnTo>
                  <a:lnTo>
                    <a:pt x="48" y="0"/>
                  </a:lnTo>
                  <a:lnTo>
                    <a:pt x="102" y="31"/>
                  </a:lnTo>
                  <a:lnTo>
                    <a:pt x="54" y="112"/>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ïşļî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43DC96B-FDF4-4253-A335-6AD58F469595}"/>
                </a:ext>
              </a:extLst>
            </p:cNvPr>
            <p:cNvSpPr/>
            <p:nvPr/>
          </p:nvSpPr>
          <p:spPr bwMode="auto">
            <a:xfrm>
              <a:off x="4152901" y="1633538"/>
              <a:ext cx="149225" cy="103188"/>
            </a:xfrm>
            <a:custGeom>
              <a:avLst/>
              <a:gdLst>
                <a:gd name="T0" fmla="*/ 0 w 94"/>
                <a:gd name="T1" fmla="*/ 0 h 65"/>
                <a:gd name="T2" fmla="*/ 54 w 94"/>
                <a:gd name="T3" fmla="*/ 29 h 65"/>
                <a:gd name="T4" fmla="*/ 94 w 94"/>
                <a:gd name="T5" fmla="*/ 65 h 65"/>
                <a:gd name="T6" fmla="*/ 40 w 94"/>
                <a:gd name="T7" fmla="*/ 34 h 65"/>
                <a:gd name="T8" fmla="*/ 0 w 94"/>
                <a:gd name="T9" fmla="*/ 0 h 65"/>
              </a:gdLst>
              <a:ahLst/>
              <a:cxnLst>
                <a:cxn ang="0">
                  <a:pos x="T0" y="T1"/>
                </a:cxn>
                <a:cxn ang="0">
                  <a:pos x="T2" y="T3"/>
                </a:cxn>
                <a:cxn ang="0">
                  <a:pos x="T4" y="T5"/>
                </a:cxn>
                <a:cxn ang="0">
                  <a:pos x="T6" y="T7"/>
                </a:cxn>
                <a:cxn ang="0">
                  <a:pos x="T8" y="T9"/>
                </a:cxn>
              </a:cxnLst>
              <a:rect l="0" t="0" r="r" b="b"/>
              <a:pathLst>
                <a:path w="94" h="65">
                  <a:moveTo>
                    <a:pt x="0" y="0"/>
                  </a:moveTo>
                  <a:lnTo>
                    <a:pt x="54" y="29"/>
                  </a:lnTo>
                  <a:lnTo>
                    <a:pt x="94" y="65"/>
                  </a:lnTo>
                  <a:lnTo>
                    <a:pt x="40" y="34"/>
                  </a:lnTo>
                  <a:lnTo>
                    <a:pt x="0" y="0"/>
                  </a:ln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î$ļî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B1102E5-2158-4E5F-8047-0F189B000B40}"/>
                </a:ext>
              </a:extLst>
            </p:cNvPr>
            <p:cNvSpPr/>
            <p:nvPr/>
          </p:nvSpPr>
          <p:spPr bwMode="auto">
            <a:xfrm>
              <a:off x="4090988" y="1776413"/>
              <a:ext cx="184150" cy="114300"/>
            </a:xfrm>
            <a:custGeom>
              <a:avLst/>
              <a:gdLst>
                <a:gd name="T0" fmla="*/ 62 w 116"/>
                <a:gd name="T1" fmla="*/ 0 h 72"/>
                <a:gd name="T2" fmla="*/ 116 w 116"/>
                <a:gd name="T3" fmla="*/ 29 h 72"/>
                <a:gd name="T4" fmla="*/ 54 w 116"/>
                <a:gd name="T5" fmla="*/ 72 h 72"/>
                <a:gd name="T6" fmla="*/ 0 w 116"/>
                <a:gd name="T7" fmla="*/ 41 h 72"/>
                <a:gd name="T8" fmla="*/ 62 w 116"/>
                <a:gd name="T9" fmla="*/ 0 h 72"/>
              </a:gdLst>
              <a:ahLst/>
              <a:cxnLst>
                <a:cxn ang="0">
                  <a:pos x="T0" y="T1"/>
                </a:cxn>
                <a:cxn ang="0">
                  <a:pos x="T2" y="T3"/>
                </a:cxn>
                <a:cxn ang="0">
                  <a:pos x="T4" y="T5"/>
                </a:cxn>
                <a:cxn ang="0">
                  <a:pos x="T6" y="T7"/>
                </a:cxn>
                <a:cxn ang="0">
                  <a:pos x="T8" y="T9"/>
                </a:cxn>
              </a:cxnLst>
              <a:rect l="0" t="0" r="r" b="b"/>
              <a:pathLst>
                <a:path w="116" h="72">
                  <a:moveTo>
                    <a:pt x="62" y="0"/>
                  </a:moveTo>
                  <a:lnTo>
                    <a:pt x="116" y="29"/>
                  </a:lnTo>
                  <a:lnTo>
                    <a:pt x="54" y="72"/>
                  </a:lnTo>
                  <a:lnTo>
                    <a:pt x="0" y="41"/>
                  </a:lnTo>
                  <a:lnTo>
                    <a:pt x="62" y="0"/>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ṡļï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D371B02-63AA-4770-9D10-4C178C514141}"/>
                </a:ext>
              </a:extLst>
            </p:cNvPr>
            <p:cNvSpPr/>
            <p:nvPr/>
          </p:nvSpPr>
          <p:spPr bwMode="auto">
            <a:xfrm>
              <a:off x="4090988" y="1841501"/>
              <a:ext cx="85725" cy="174625"/>
            </a:xfrm>
            <a:custGeom>
              <a:avLst/>
              <a:gdLst>
                <a:gd name="T0" fmla="*/ 0 w 54"/>
                <a:gd name="T1" fmla="*/ 0 h 110"/>
                <a:gd name="T2" fmla="*/ 54 w 54"/>
                <a:gd name="T3" fmla="*/ 31 h 110"/>
                <a:gd name="T4" fmla="*/ 54 w 54"/>
                <a:gd name="T5" fmla="*/ 110 h 110"/>
                <a:gd name="T6" fmla="*/ 0 w 54"/>
                <a:gd name="T7" fmla="*/ 79 h 110"/>
                <a:gd name="T8" fmla="*/ 0 w 54"/>
                <a:gd name="T9" fmla="*/ 0 h 110"/>
              </a:gdLst>
              <a:ahLst/>
              <a:cxnLst>
                <a:cxn ang="0">
                  <a:pos x="T0" y="T1"/>
                </a:cxn>
                <a:cxn ang="0">
                  <a:pos x="T2" y="T3"/>
                </a:cxn>
                <a:cxn ang="0">
                  <a:pos x="T4" y="T5"/>
                </a:cxn>
                <a:cxn ang="0">
                  <a:pos x="T6" y="T7"/>
                </a:cxn>
                <a:cxn ang="0">
                  <a:pos x="T8" y="T9"/>
                </a:cxn>
              </a:cxnLst>
              <a:rect l="0" t="0" r="r" b="b"/>
              <a:pathLst>
                <a:path w="54" h="110">
                  <a:moveTo>
                    <a:pt x="0" y="0"/>
                  </a:moveTo>
                  <a:lnTo>
                    <a:pt x="54" y="31"/>
                  </a:lnTo>
                  <a:lnTo>
                    <a:pt x="54" y="110"/>
                  </a:lnTo>
                  <a:lnTo>
                    <a:pt x="0" y="79"/>
                  </a:lnTo>
                  <a:lnTo>
                    <a:pt x="0" y="0"/>
                  </a:lnTo>
                  <a:close/>
                </a:path>
              </a:pathLst>
            </a:custGeom>
            <a:solidFill>
              <a:srgbClr val="ABD5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íṧlí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4245DE8-0666-4246-B9C7-5E38D3999190}"/>
                </a:ext>
              </a:extLst>
            </p:cNvPr>
            <p:cNvSpPr/>
            <p:nvPr/>
          </p:nvSpPr>
          <p:spPr bwMode="auto">
            <a:xfrm>
              <a:off x="4381501" y="1281113"/>
              <a:ext cx="190500" cy="112713"/>
            </a:xfrm>
            <a:custGeom>
              <a:avLst/>
              <a:gdLst>
                <a:gd name="T0" fmla="*/ 120 w 120"/>
                <a:gd name="T1" fmla="*/ 31 h 71"/>
                <a:gd name="T2" fmla="*/ 66 w 120"/>
                <a:gd name="T3" fmla="*/ 0 h 71"/>
                <a:gd name="T4" fmla="*/ 0 w 120"/>
                <a:gd name="T5" fmla="*/ 40 h 71"/>
                <a:gd name="T6" fmla="*/ 52 w 120"/>
                <a:gd name="T7" fmla="*/ 71 h 71"/>
                <a:gd name="T8" fmla="*/ 120 w 120"/>
                <a:gd name="T9" fmla="*/ 31 h 71"/>
              </a:gdLst>
              <a:ahLst/>
              <a:cxnLst>
                <a:cxn ang="0">
                  <a:pos x="T0" y="T1"/>
                </a:cxn>
                <a:cxn ang="0">
                  <a:pos x="T2" y="T3"/>
                </a:cxn>
                <a:cxn ang="0">
                  <a:pos x="T4" y="T5"/>
                </a:cxn>
                <a:cxn ang="0">
                  <a:pos x="T6" y="T7"/>
                </a:cxn>
                <a:cxn ang="0">
                  <a:pos x="T8" y="T9"/>
                </a:cxn>
              </a:cxnLst>
              <a:rect l="0" t="0" r="r" b="b"/>
              <a:pathLst>
                <a:path w="120" h="71">
                  <a:moveTo>
                    <a:pt x="120" y="31"/>
                  </a:moveTo>
                  <a:lnTo>
                    <a:pt x="66" y="0"/>
                  </a:lnTo>
                  <a:lnTo>
                    <a:pt x="0" y="40"/>
                  </a:lnTo>
                  <a:lnTo>
                    <a:pt x="52" y="71"/>
                  </a:lnTo>
                  <a:lnTo>
                    <a:pt x="120" y="31"/>
                  </a:lnTo>
                  <a:close/>
                </a:path>
              </a:pathLst>
            </a:custGeom>
            <a:solidFill>
              <a:srgbClr val="D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13560869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mn-ea"/>
                <a:sym typeface="+mn-lt"/>
              </a:rPr>
              <a:t>Explain</a:t>
            </a:r>
            <a:r>
              <a:rPr lang="zh-CN" altLang="en-US" dirty="0">
                <a:cs typeface="+mn-ea"/>
                <a:sym typeface="+mn-lt"/>
              </a:rPr>
              <a:t>命令分析</a:t>
            </a:r>
            <a:r>
              <a:rPr lang="en-US" altLang="zh-CN" dirty="0">
                <a:cs typeface="+mn-ea"/>
                <a:sym typeface="+mn-lt"/>
              </a:rPr>
              <a:t>SQL</a:t>
            </a:r>
            <a:r>
              <a:rPr lang="zh-CN" altLang="en-US" dirty="0">
                <a:cs typeface="+mn-ea"/>
                <a:sym typeface="+mn-lt"/>
              </a:rPr>
              <a:t>语句</a:t>
            </a:r>
          </a:p>
        </p:txBody>
      </p:sp>
      <p:sp>
        <p:nvSpPr>
          <p:cNvPr id="58" name="文本框 57"/>
          <p:cNvSpPr txBox="1"/>
          <p:nvPr/>
        </p:nvSpPr>
        <p:spPr>
          <a:xfrm>
            <a:off x="312794" y="1155700"/>
            <a:ext cx="11396606" cy="5473700"/>
          </a:xfrm>
          <a:prstGeom prst="rect">
            <a:avLst/>
          </a:prstGeom>
          <a:noFill/>
        </p:spPr>
        <p:txBody>
          <a:bodyPr wrap="square" rtlCol="0">
            <a:noAutofit/>
          </a:bodyPr>
          <a:lstStyle/>
          <a:p>
            <a:r>
              <a:rPr lang="en-US" altLang="zh-CN" sz="2400" b="1" dirty="0" smtClean="0">
                <a:solidFill>
                  <a:srgbClr val="4965FF"/>
                </a:solidFill>
                <a:cs typeface="+mn-ea"/>
                <a:sym typeface="+mn-lt"/>
              </a:rPr>
              <a:t>Explain</a:t>
            </a:r>
            <a:r>
              <a:rPr lang="zh-CN" altLang="en-US" sz="2400" b="1" dirty="0" smtClean="0">
                <a:solidFill>
                  <a:srgbClr val="4965FF"/>
                </a:solidFill>
                <a:cs typeface="+mn-ea"/>
                <a:sym typeface="+mn-lt"/>
              </a:rPr>
              <a:t>字段详解</a:t>
            </a:r>
            <a:endParaRPr lang="en-US" altLang="zh-CN" sz="2400" b="1" dirty="0" smtClean="0">
              <a:solidFill>
                <a:srgbClr val="4965FF"/>
              </a:solidFill>
              <a:cs typeface="+mn-ea"/>
              <a:sym typeface="+mn-lt"/>
            </a:endParaRPr>
          </a:p>
          <a:p>
            <a:r>
              <a:rPr lang="en-US" altLang="zh-CN" sz="2400" b="1" dirty="0">
                <a:solidFill>
                  <a:srgbClr val="4965FF"/>
                </a:solidFill>
                <a:cs typeface="+mn-ea"/>
                <a:sym typeface="+mn-lt"/>
              </a:rPr>
              <a:t> </a:t>
            </a:r>
            <a:r>
              <a:rPr lang="en-US" altLang="zh-CN" sz="2400" b="1" dirty="0" smtClean="0">
                <a:solidFill>
                  <a:srgbClr val="4965FF"/>
                </a:solidFill>
                <a:cs typeface="+mn-ea"/>
                <a:sym typeface="+mn-lt"/>
              </a:rPr>
              <a:t>   10.extra</a:t>
            </a:r>
            <a:endParaRPr lang="en-US" altLang="zh-CN" sz="2400" b="1" dirty="0">
              <a:solidFill>
                <a:srgbClr val="4965FF"/>
              </a:solidFill>
              <a:cs typeface="+mn-ea"/>
              <a:sym typeface="+mn-lt"/>
            </a:endParaRPr>
          </a:p>
          <a:p>
            <a:r>
              <a:rPr lang="zh-CN" altLang="en-US" sz="2000" dirty="0" smtClean="0">
                <a:cs typeface="+mn-ea"/>
                <a:sym typeface="+mn-lt"/>
              </a:rPr>
              <a:t>            一些</a:t>
            </a:r>
            <a:r>
              <a:rPr lang="zh-CN" altLang="en-US" sz="2000" dirty="0">
                <a:cs typeface="+mn-ea"/>
                <a:sym typeface="+mn-lt"/>
              </a:rPr>
              <a:t>重要的额外信息</a:t>
            </a:r>
          </a:p>
          <a:p>
            <a:r>
              <a:rPr lang="en-US" altLang="zh-CN" sz="2000" b="1" dirty="0" smtClean="0">
                <a:cs typeface="+mn-ea"/>
                <a:sym typeface="+mn-lt"/>
              </a:rPr>
              <a:t>            </a:t>
            </a:r>
            <a:r>
              <a:rPr lang="en-US" altLang="zh-CN" sz="2000" b="1" dirty="0" smtClean="0">
                <a:solidFill>
                  <a:schemeClr val="accent2"/>
                </a:solidFill>
                <a:cs typeface="+mn-ea"/>
                <a:sym typeface="+mn-lt"/>
              </a:rPr>
              <a:t>Using </a:t>
            </a:r>
            <a:r>
              <a:rPr lang="en-US" altLang="zh-CN" sz="2000" b="1" dirty="0" err="1">
                <a:solidFill>
                  <a:schemeClr val="accent2"/>
                </a:solidFill>
                <a:cs typeface="+mn-ea"/>
                <a:sym typeface="+mn-lt"/>
              </a:rPr>
              <a:t>filesort</a:t>
            </a:r>
            <a:r>
              <a:rPr lang="zh-CN" altLang="en-US" sz="2000" dirty="0">
                <a:solidFill>
                  <a:schemeClr val="accent2"/>
                </a:solidFill>
                <a:cs typeface="+mn-ea"/>
                <a:sym typeface="+mn-lt"/>
              </a:rPr>
              <a:t>：</a:t>
            </a:r>
            <a:r>
              <a:rPr lang="zh-CN" altLang="en-US" sz="2000" dirty="0" smtClean="0">
                <a:cs typeface="+mn-ea"/>
                <a:sym typeface="+mn-lt"/>
              </a:rPr>
              <a:t>当查询中</a:t>
            </a:r>
            <a:r>
              <a:rPr lang="zh-CN" altLang="en-US" sz="2000" dirty="0">
                <a:cs typeface="+mn-ea"/>
                <a:sym typeface="+mn-lt"/>
              </a:rPr>
              <a:t>包含 </a:t>
            </a:r>
            <a:r>
              <a:rPr lang="en-US" altLang="zh-CN" sz="2000" dirty="0">
                <a:cs typeface="+mn-ea"/>
                <a:sym typeface="+mn-lt"/>
              </a:rPr>
              <a:t>ORDER BY </a:t>
            </a:r>
            <a:r>
              <a:rPr lang="zh-CN" altLang="en-US" sz="2000" dirty="0">
                <a:cs typeface="+mn-ea"/>
                <a:sym typeface="+mn-lt"/>
              </a:rPr>
              <a:t>操作，而且无法利用索引完成排序操作的时候</a:t>
            </a:r>
            <a:r>
              <a:rPr lang="zh-CN" altLang="en-US" sz="2000" dirty="0" smtClean="0">
                <a:cs typeface="+mn-ea"/>
                <a:sym typeface="+mn-lt"/>
              </a:rPr>
              <a:t>，查询优化器不得不</a:t>
            </a:r>
            <a:r>
              <a:rPr lang="zh-CN" altLang="en-US" sz="2000" dirty="0">
                <a:cs typeface="+mn-ea"/>
                <a:sym typeface="+mn-lt"/>
              </a:rPr>
              <a:t>选择相应的排序算法来实现。数据较少时从内存排序，否则从磁盘排序。</a:t>
            </a:r>
            <a:r>
              <a:rPr lang="en-US" altLang="zh-CN" sz="2000" dirty="0">
                <a:cs typeface="+mn-ea"/>
                <a:sym typeface="+mn-lt"/>
              </a:rPr>
              <a:t>Explain</a:t>
            </a:r>
            <a:r>
              <a:rPr lang="zh-CN" altLang="en-US" sz="2000" dirty="0">
                <a:cs typeface="+mn-ea"/>
                <a:sym typeface="+mn-lt"/>
              </a:rPr>
              <a:t>不会显示的告诉客户端用哪种排序。（一般需要优化）</a:t>
            </a:r>
          </a:p>
          <a:p>
            <a:r>
              <a:rPr lang="en-US" altLang="zh-CN" sz="2000" b="1" dirty="0" smtClean="0">
                <a:cs typeface="+mn-ea"/>
                <a:sym typeface="+mn-lt"/>
              </a:rPr>
              <a:t>            </a:t>
            </a:r>
            <a:r>
              <a:rPr lang="en-US" altLang="zh-CN" sz="2000" b="1" dirty="0">
                <a:solidFill>
                  <a:schemeClr val="accent2"/>
                </a:solidFill>
                <a:cs typeface="+mn-ea"/>
                <a:sym typeface="+mn-lt"/>
              </a:rPr>
              <a:t>Using temporary</a:t>
            </a:r>
            <a:r>
              <a:rPr lang="zh-CN" altLang="en-US" sz="2000" b="1" dirty="0" smtClean="0">
                <a:solidFill>
                  <a:schemeClr val="accent2"/>
                </a:solidFill>
                <a:cs typeface="+mn-ea"/>
                <a:sym typeface="+mn-lt"/>
              </a:rPr>
              <a:t>：</a:t>
            </a:r>
            <a:r>
              <a:rPr lang="zh-CN" altLang="en-US" sz="2000" dirty="0">
                <a:cs typeface="+mn-ea"/>
                <a:sym typeface="+mn-lt"/>
              </a:rPr>
              <a:t>代表为了得到结果，</a:t>
            </a:r>
            <a:r>
              <a:rPr lang="en-US" altLang="zh-CN" sz="2000" dirty="0" err="1">
                <a:cs typeface="+mn-ea"/>
                <a:sym typeface="+mn-lt"/>
              </a:rPr>
              <a:t>Mysql</a:t>
            </a:r>
            <a:r>
              <a:rPr lang="zh-CN" altLang="en-US" sz="2000" dirty="0">
                <a:cs typeface="+mn-ea"/>
                <a:sym typeface="+mn-lt"/>
              </a:rPr>
              <a:t>不得不创建一个临时表，将结果放在临时表里，在</a:t>
            </a:r>
            <a:r>
              <a:rPr lang="en-US" altLang="zh-CN" sz="2000" dirty="0">
                <a:cs typeface="+mn-ea"/>
                <a:sym typeface="+mn-lt"/>
              </a:rPr>
              <a:t>GROUP BY</a:t>
            </a:r>
            <a:r>
              <a:rPr lang="zh-CN" altLang="en-US" sz="2000" dirty="0">
                <a:cs typeface="+mn-ea"/>
                <a:sym typeface="+mn-lt"/>
              </a:rPr>
              <a:t>和</a:t>
            </a:r>
            <a:r>
              <a:rPr lang="en-US" altLang="zh-CN" sz="2000" dirty="0">
                <a:cs typeface="+mn-ea"/>
                <a:sym typeface="+mn-lt"/>
              </a:rPr>
              <a:t>ORDER BY</a:t>
            </a:r>
            <a:r>
              <a:rPr lang="zh-CN" altLang="en-US" sz="2000" dirty="0">
                <a:cs typeface="+mn-ea"/>
                <a:sym typeface="+mn-lt"/>
              </a:rPr>
              <a:t>使用的时候经常出现这个</a:t>
            </a:r>
            <a:r>
              <a:rPr lang="zh-CN" altLang="en-US" sz="2000" dirty="0" smtClean="0">
                <a:cs typeface="+mn-ea"/>
                <a:sym typeface="+mn-lt"/>
              </a:rPr>
              <a:t>。（需要优化）</a:t>
            </a:r>
            <a:endParaRPr lang="zh-CN" altLang="en-US" sz="2000" dirty="0">
              <a:cs typeface="+mn-ea"/>
              <a:sym typeface="+mn-lt"/>
            </a:endParaRPr>
          </a:p>
          <a:p>
            <a:r>
              <a:rPr lang="en-US" altLang="zh-CN" sz="2000" b="1" dirty="0" smtClean="0">
                <a:cs typeface="+mn-ea"/>
                <a:sym typeface="+mn-lt"/>
              </a:rPr>
              <a:t>            </a:t>
            </a:r>
            <a:r>
              <a:rPr lang="en-US" altLang="zh-CN" sz="2000" b="1" dirty="0">
                <a:solidFill>
                  <a:schemeClr val="accent2"/>
                </a:solidFill>
                <a:cs typeface="+mn-ea"/>
                <a:sym typeface="+mn-lt"/>
              </a:rPr>
              <a:t>Using index</a:t>
            </a:r>
            <a:r>
              <a:rPr lang="zh-CN" altLang="en-US" sz="2000" b="1" dirty="0">
                <a:solidFill>
                  <a:schemeClr val="accent2"/>
                </a:solidFill>
                <a:cs typeface="+mn-ea"/>
                <a:sym typeface="+mn-lt"/>
              </a:rPr>
              <a:t>：</a:t>
            </a:r>
            <a:r>
              <a:rPr lang="zh-CN" altLang="en-US" sz="2000" dirty="0">
                <a:cs typeface="+mn-ea"/>
                <a:sym typeface="+mn-lt"/>
              </a:rPr>
              <a:t>表示</a:t>
            </a:r>
            <a:r>
              <a:rPr lang="en-US" altLang="zh-CN" sz="2000" dirty="0">
                <a:cs typeface="+mn-ea"/>
                <a:sym typeface="+mn-lt"/>
              </a:rPr>
              <a:t>select</a:t>
            </a:r>
            <a:r>
              <a:rPr lang="zh-CN" altLang="en-US" sz="2000" dirty="0">
                <a:cs typeface="+mn-ea"/>
                <a:sym typeface="+mn-lt"/>
              </a:rPr>
              <a:t>语句中使用了覆盖索引，</a:t>
            </a:r>
            <a:r>
              <a:rPr lang="zh-CN" altLang="en-US" sz="2000" dirty="0" smtClean="0">
                <a:cs typeface="+mn-ea"/>
                <a:sym typeface="+mn-lt"/>
              </a:rPr>
              <a:t>直接从索引</a:t>
            </a:r>
            <a:r>
              <a:rPr lang="zh-CN" altLang="en-US" sz="2000" dirty="0">
                <a:cs typeface="+mn-ea"/>
                <a:sym typeface="+mn-lt"/>
              </a:rPr>
              <a:t>中取值，而不需要回</a:t>
            </a:r>
            <a:r>
              <a:rPr lang="zh-CN" altLang="en-US" sz="2000" dirty="0" smtClean="0">
                <a:cs typeface="+mn-ea"/>
                <a:sym typeface="+mn-lt"/>
              </a:rPr>
              <a:t>行，也就是从磁盘</a:t>
            </a:r>
            <a:r>
              <a:rPr lang="zh-CN" altLang="en-US" sz="2000" dirty="0">
                <a:cs typeface="+mn-ea"/>
                <a:sym typeface="+mn-lt"/>
              </a:rPr>
              <a:t>中取</a:t>
            </a:r>
            <a:r>
              <a:rPr lang="zh-CN" altLang="en-US" sz="2000" dirty="0" smtClean="0">
                <a:cs typeface="+mn-ea"/>
                <a:sym typeface="+mn-lt"/>
              </a:rPr>
              <a:t>数据</a:t>
            </a:r>
            <a:endParaRPr lang="zh-CN" altLang="en-US" sz="2000" dirty="0">
              <a:cs typeface="+mn-ea"/>
              <a:sym typeface="+mn-lt"/>
            </a:endParaRPr>
          </a:p>
          <a:p>
            <a:r>
              <a:rPr lang="en-US" altLang="zh-CN" sz="2000" dirty="0" smtClean="0">
                <a:cs typeface="+mn-ea"/>
                <a:sym typeface="+mn-lt"/>
              </a:rPr>
              <a:t>            </a:t>
            </a:r>
            <a:r>
              <a:rPr lang="en-US" altLang="zh-CN" sz="2000" b="1" dirty="0">
                <a:solidFill>
                  <a:schemeClr val="accent2"/>
                </a:solidFill>
                <a:cs typeface="+mn-ea"/>
                <a:sym typeface="+mn-lt"/>
              </a:rPr>
              <a:t>Using where</a:t>
            </a:r>
            <a:r>
              <a:rPr lang="zh-CN" altLang="en-US" sz="2000" b="1" dirty="0" smtClean="0">
                <a:solidFill>
                  <a:schemeClr val="accent2"/>
                </a:solidFill>
                <a:cs typeface="+mn-ea"/>
                <a:sym typeface="+mn-lt"/>
              </a:rPr>
              <a:t>：</a:t>
            </a:r>
            <a:r>
              <a:rPr lang="zh-CN" altLang="en-US" sz="2000" dirty="0"/>
              <a:t>表示</a:t>
            </a:r>
            <a:r>
              <a:rPr lang="en-US" altLang="zh-CN" sz="2000" dirty="0" err="1"/>
              <a:t>Mysql</a:t>
            </a:r>
            <a:r>
              <a:rPr lang="zh-CN" altLang="en-US" sz="2000" dirty="0"/>
              <a:t>将</a:t>
            </a:r>
            <a:r>
              <a:rPr lang="zh-CN" altLang="en-US" sz="2000" dirty="0" smtClean="0"/>
              <a:t>对存储引擎提取</a:t>
            </a:r>
            <a:r>
              <a:rPr lang="zh-CN" altLang="en-US" sz="2000" dirty="0"/>
              <a:t>的结果进行过滤，</a:t>
            </a:r>
            <a:r>
              <a:rPr lang="zh-CN" altLang="en-US" sz="2000" dirty="0" smtClean="0"/>
              <a:t>除非打算</a:t>
            </a:r>
            <a:r>
              <a:rPr lang="zh-CN" altLang="en-US" sz="2000" dirty="0"/>
              <a:t>从表中获取或检查所有行，否则如果</a:t>
            </a:r>
            <a:r>
              <a:rPr lang="en-US" altLang="zh-CN" sz="2000" dirty="0"/>
              <a:t>Extra</a:t>
            </a:r>
            <a:r>
              <a:rPr lang="zh-CN" altLang="en-US" sz="2000" dirty="0"/>
              <a:t>值不是</a:t>
            </a:r>
            <a:r>
              <a:rPr lang="en-US" altLang="zh-CN" sz="2000" dirty="0"/>
              <a:t>Using </a:t>
            </a:r>
            <a:r>
              <a:rPr lang="en-US" altLang="zh-CN" sz="2000" dirty="0" smtClean="0"/>
              <a:t>where</a:t>
            </a:r>
            <a:r>
              <a:rPr lang="zh-CN" altLang="en-US" sz="2000" dirty="0" smtClean="0"/>
              <a:t>并且</a:t>
            </a:r>
            <a:r>
              <a:rPr lang="zh-CN" altLang="en-US" sz="2000" dirty="0"/>
              <a:t>表联接类型为</a:t>
            </a:r>
            <a:r>
              <a:rPr lang="en-US" altLang="zh-CN" sz="2000" dirty="0"/>
              <a:t>ALL</a:t>
            </a:r>
            <a:r>
              <a:rPr lang="zh-CN" altLang="en-US" sz="2000" dirty="0"/>
              <a:t>或</a:t>
            </a:r>
            <a:r>
              <a:rPr lang="en-US" altLang="zh-CN" sz="2000" dirty="0"/>
              <a:t>index</a:t>
            </a:r>
            <a:r>
              <a:rPr lang="zh-CN" altLang="en-US" sz="2000" dirty="0"/>
              <a:t>，则查询中可能会出问题。</a:t>
            </a:r>
            <a:endParaRPr lang="zh-CN" altLang="en-US" sz="2000" dirty="0">
              <a:cs typeface="+mn-ea"/>
              <a:sym typeface="+mn-lt"/>
            </a:endParaRPr>
          </a:p>
          <a:p>
            <a:r>
              <a:rPr lang="en-US" altLang="zh-CN" sz="2000" dirty="0" smtClean="0">
                <a:cs typeface="+mn-ea"/>
                <a:sym typeface="+mn-lt"/>
              </a:rPr>
              <a:t>            </a:t>
            </a:r>
            <a:r>
              <a:rPr lang="en-US" altLang="zh-CN" sz="2000" b="1" dirty="0">
                <a:solidFill>
                  <a:schemeClr val="accent2"/>
                </a:solidFill>
                <a:cs typeface="+mn-ea"/>
                <a:sym typeface="+mn-lt"/>
              </a:rPr>
              <a:t>Using index condition</a:t>
            </a:r>
            <a:r>
              <a:rPr lang="zh-CN" altLang="en-US" sz="2000" dirty="0">
                <a:cs typeface="+mn-ea"/>
                <a:sym typeface="+mn-lt"/>
              </a:rPr>
              <a:t>：</a:t>
            </a:r>
            <a:r>
              <a:rPr lang="en-US" altLang="zh-CN" sz="2000" dirty="0">
                <a:cs typeface="+mn-ea"/>
                <a:sym typeface="+mn-lt"/>
              </a:rPr>
              <a:t>5.6</a:t>
            </a:r>
            <a:r>
              <a:rPr lang="zh-CN" altLang="en-US" sz="2000" dirty="0">
                <a:cs typeface="+mn-ea"/>
                <a:sym typeface="+mn-lt"/>
              </a:rPr>
              <a:t>之后新增的</a:t>
            </a:r>
            <a:r>
              <a:rPr lang="zh-CN" altLang="en-US" sz="2000" dirty="0" smtClean="0">
                <a:cs typeface="+mn-ea"/>
                <a:sym typeface="+mn-lt"/>
              </a:rPr>
              <a:t>，</a:t>
            </a:r>
            <a:r>
              <a:rPr lang="zh-CN" altLang="en-US" sz="2000" dirty="0"/>
              <a:t>会先条件过滤索引，过滤完索引后找到所有符合索引条件的数据行，随后用 </a:t>
            </a:r>
            <a:r>
              <a:rPr lang="en-US" altLang="zh-CN" sz="2000" dirty="0"/>
              <a:t>WHERE </a:t>
            </a:r>
            <a:r>
              <a:rPr lang="zh-CN" altLang="en-US" sz="2000" dirty="0"/>
              <a:t>子句中的其他条件去过滤这些数据行</a:t>
            </a:r>
            <a:r>
              <a:rPr lang="zh-CN" altLang="en-US" sz="2000" dirty="0" smtClean="0"/>
              <a:t>；</a:t>
            </a:r>
            <a:endParaRPr lang="en-US" altLang="zh-CN" sz="2000" dirty="0" smtClean="0"/>
          </a:p>
          <a:p>
            <a:r>
              <a:rPr lang="en-US" altLang="zh-CN" sz="2000" dirty="0">
                <a:cs typeface="+mn-ea"/>
                <a:sym typeface="+mn-lt"/>
              </a:rPr>
              <a:t>	</a:t>
            </a:r>
            <a:r>
              <a:rPr lang="en-US" altLang="zh-CN" sz="2000" b="1" dirty="0" smtClean="0">
                <a:solidFill>
                  <a:schemeClr val="accent2"/>
                </a:solidFill>
                <a:cs typeface="+mn-ea"/>
                <a:sym typeface="+mn-lt"/>
              </a:rPr>
              <a:t>impossible where</a:t>
            </a:r>
            <a:r>
              <a:rPr lang="zh-CN" altLang="en-US" sz="2000" dirty="0" smtClean="0">
                <a:cs typeface="+mn-ea"/>
                <a:sym typeface="+mn-lt"/>
              </a:rPr>
              <a:t>：</a:t>
            </a:r>
            <a:r>
              <a:rPr lang="en-US" altLang="zh-CN" sz="2000" dirty="0" smtClean="0">
                <a:cs typeface="+mn-ea"/>
                <a:sym typeface="+mn-lt"/>
              </a:rPr>
              <a:t>where</a:t>
            </a:r>
            <a:r>
              <a:rPr lang="zh-CN" altLang="en-US" sz="2000" dirty="0" smtClean="0">
                <a:cs typeface="+mn-ea"/>
                <a:sym typeface="+mn-lt"/>
              </a:rPr>
              <a:t>子句的值总是</a:t>
            </a:r>
            <a:r>
              <a:rPr lang="en-US" altLang="zh-CN" sz="2000" dirty="0" smtClean="0">
                <a:cs typeface="+mn-ea"/>
                <a:sym typeface="+mn-lt"/>
              </a:rPr>
              <a:t>false</a:t>
            </a:r>
            <a:endParaRPr lang="en-US" altLang="zh-CN" sz="2000" dirty="0">
              <a:cs typeface="+mn-ea"/>
              <a:sym typeface="+mn-lt"/>
            </a:endParaRPr>
          </a:p>
        </p:txBody>
      </p:sp>
    </p:spTree>
    <p:extLst>
      <p:ext uri="{BB962C8B-B14F-4D97-AF65-F5344CB8AC3E}">
        <p14:creationId xmlns:p14="http://schemas.microsoft.com/office/powerpoint/2010/main" val="22272459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mn-ea"/>
                <a:sym typeface="+mn-lt"/>
              </a:rPr>
              <a:t>Explain</a:t>
            </a:r>
            <a:r>
              <a:rPr lang="zh-CN" altLang="en-US" dirty="0">
                <a:cs typeface="+mn-ea"/>
                <a:sym typeface="+mn-lt"/>
              </a:rPr>
              <a:t>命令分析</a:t>
            </a:r>
            <a:r>
              <a:rPr lang="en-US" altLang="zh-CN" dirty="0">
                <a:cs typeface="+mn-ea"/>
                <a:sym typeface="+mn-lt"/>
              </a:rPr>
              <a:t>SQL</a:t>
            </a:r>
            <a:r>
              <a:rPr lang="zh-CN" altLang="en-US" dirty="0">
                <a:cs typeface="+mn-ea"/>
                <a:sym typeface="+mn-lt"/>
              </a:rPr>
              <a:t>语句</a:t>
            </a:r>
            <a:endParaRPr lang="zh-CN" altLang="en-US" dirty="0">
              <a:latin typeface="+mn-lt"/>
              <a:ea typeface="+mn-ea"/>
              <a:cs typeface="+mn-ea"/>
              <a:sym typeface="+mn-lt"/>
            </a:endParaRPr>
          </a:p>
        </p:txBody>
      </p:sp>
      <p:sp>
        <p:nvSpPr>
          <p:cNvPr id="58" name="文本框 57"/>
          <p:cNvSpPr txBox="1"/>
          <p:nvPr/>
        </p:nvSpPr>
        <p:spPr>
          <a:xfrm>
            <a:off x="312794" y="1155700"/>
            <a:ext cx="11396606" cy="5473700"/>
          </a:xfrm>
          <a:prstGeom prst="rect">
            <a:avLst/>
          </a:prstGeom>
          <a:noFill/>
        </p:spPr>
        <p:txBody>
          <a:bodyPr wrap="square" rtlCol="0">
            <a:noAutofit/>
          </a:bodyPr>
          <a:lstStyle/>
          <a:p>
            <a:endParaRPr lang="en-US" altLang="zh-CN" sz="2400" b="1" dirty="0" smtClean="0">
              <a:solidFill>
                <a:srgbClr val="4965FF"/>
              </a:solidFill>
              <a:latin typeface="+mn-ea"/>
              <a:cs typeface="+mn-ea"/>
              <a:sym typeface="+mn-lt"/>
            </a:endParaRPr>
          </a:p>
          <a:p>
            <a:r>
              <a:rPr lang="en-US" altLang="zh-CN" sz="2400" b="1" dirty="0" smtClean="0">
                <a:solidFill>
                  <a:srgbClr val="4965FF"/>
                </a:solidFill>
                <a:latin typeface="+mn-ea"/>
                <a:cs typeface="+mn-ea"/>
                <a:sym typeface="+mn-lt"/>
              </a:rPr>
              <a:t>Using </a:t>
            </a:r>
            <a:r>
              <a:rPr lang="en-US" altLang="zh-CN" sz="2400" b="1" dirty="0">
                <a:solidFill>
                  <a:srgbClr val="4965FF"/>
                </a:solidFill>
                <a:latin typeface="+mn-ea"/>
                <a:cs typeface="+mn-ea"/>
                <a:sym typeface="+mn-lt"/>
              </a:rPr>
              <a:t>index </a:t>
            </a:r>
            <a:r>
              <a:rPr lang="en-US" altLang="zh-CN" sz="2400" b="1" dirty="0" smtClean="0">
                <a:solidFill>
                  <a:srgbClr val="4965FF"/>
                </a:solidFill>
                <a:latin typeface="+mn-ea"/>
                <a:cs typeface="+mn-ea"/>
                <a:sym typeface="+mn-lt"/>
              </a:rPr>
              <a:t>condition</a:t>
            </a:r>
            <a:r>
              <a:rPr lang="zh-CN" altLang="en-US" sz="2400" b="1" dirty="0" smtClean="0">
                <a:solidFill>
                  <a:srgbClr val="4965FF"/>
                </a:solidFill>
                <a:latin typeface="+mn-ea"/>
                <a:cs typeface="+mn-ea"/>
                <a:sym typeface="+mn-lt"/>
              </a:rPr>
              <a:t>和</a:t>
            </a:r>
            <a:r>
              <a:rPr lang="en-US" altLang="zh-CN" sz="2400" b="1" dirty="0">
                <a:solidFill>
                  <a:srgbClr val="4965FF"/>
                </a:solidFill>
                <a:latin typeface="+mn-ea"/>
                <a:cs typeface="+mn-ea"/>
                <a:sym typeface="+mn-lt"/>
              </a:rPr>
              <a:t>Using </a:t>
            </a:r>
            <a:r>
              <a:rPr lang="en-US" altLang="zh-CN" sz="2400" b="1" dirty="0" smtClean="0">
                <a:solidFill>
                  <a:srgbClr val="4965FF"/>
                </a:solidFill>
                <a:latin typeface="+mn-ea"/>
                <a:cs typeface="+mn-ea"/>
                <a:sym typeface="+mn-lt"/>
              </a:rPr>
              <a:t>where</a:t>
            </a:r>
            <a:r>
              <a:rPr lang="zh-CN" altLang="en-US" sz="2400" b="1" dirty="0" smtClean="0">
                <a:solidFill>
                  <a:srgbClr val="4965FF"/>
                </a:solidFill>
                <a:latin typeface="+mn-ea"/>
                <a:cs typeface="+mn-ea"/>
                <a:sym typeface="+mn-lt"/>
              </a:rPr>
              <a:t>的区别</a:t>
            </a:r>
            <a:endParaRPr lang="en-US" altLang="zh-CN" sz="2400" b="1" dirty="0" smtClean="0">
              <a:solidFill>
                <a:srgbClr val="4965FF"/>
              </a:solidFill>
              <a:latin typeface="+mn-ea"/>
              <a:cs typeface="+mn-ea"/>
              <a:sym typeface="+mn-lt"/>
            </a:endParaRPr>
          </a:p>
          <a:p>
            <a:r>
              <a:rPr lang="en-US" altLang="zh-CN" sz="2400" b="1" dirty="0">
                <a:solidFill>
                  <a:srgbClr val="4965FF"/>
                </a:solidFill>
                <a:latin typeface="+mn-ea"/>
                <a:cs typeface="+mn-ea"/>
                <a:sym typeface="+mn-lt"/>
              </a:rPr>
              <a:t> </a:t>
            </a:r>
            <a:r>
              <a:rPr lang="en-US" altLang="zh-CN" sz="2400" b="1" dirty="0" smtClean="0">
                <a:solidFill>
                  <a:srgbClr val="4965FF"/>
                </a:solidFill>
                <a:latin typeface="+mn-ea"/>
                <a:cs typeface="+mn-ea"/>
                <a:sym typeface="+mn-lt"/>
              </a:rPr>
              <a:t>   </a:t>
            </a:r>
          </a:p>
          <a:p>
            <a:r>
              <a:rPr lang="zh-CN" altLang="en-US" sz="2000" dirty="0" smtClean="0">
                <a:latin typeface="+mn-ea"/>
                <a:cs typeface="+mn-ea"/>
                <a:sym typeface="+mn-lt"/>
              </a:rPr>
              <a:t>本质的不同在于使用</a:t>
            </a:r>
            <a:r>
              <a:rPr lang="en-US" altLang="zh-CN" sz="2000" dirty="0" smtClean="0">
                <a:latin typeface="+mn-ea"/>
                <a:cs typeface="+mn-ea"/>
                <a:sym typeface="+mn-lt"/>
              </a:rPr>
              <a:t>where</a:t>
            </a:r>
            <a:r>
              <a:rPr lang="zh-CN" altLang="en-US" sz="2000" dirty="0" smtClean="0">
                <a:latin typeface="+mn-ea"/>
                <a:cs typeface="+mn-ea"/>
                <a:sym typeface="+mn-lt"/>
              </a:rPr>
              <a:t>索引条件过滤数据的过程。</a:t>
            </a:r>
            <a:endParaRPr lang="en-US" altLang="zh-CN" sz="2000" dirty="0" smtClean="0">
              <a:latin typeface="+mn-ea"/>
              <a:cs typeface="+mn-ea"/>
              <a:sym typeface="+mn-lt"/>
            </a:endParaRPr>
          </a:p>
          <a:p>
            <a:r>
              <a:rPr lang="en-US" altLang="zh-CN" sz="2000" dirty="0">
                <a:latin typeface="+mn-ea"/>
                <a:cs typeface="+mn-ea"/>
                <a:sym typeface="+mn-lt"/>
              </a:rPr>
              <a:t> </a:t>
            </a:r>
            <a:r>
              <a:rPr lang="en-US" altLang="zh-CN" sz="2000" dirty="0" smtClean="0">
                <a:latin typeface="+mn-ea"/>
                <a:cs typeface="+mn-ea"/>
                <a:sym typeface="+mn-lt"/>
              </a:rPr>
              <a:t>         </a:t>
            </a:r>
            <a:endParaRPr lang="en-US" altLang="zh-CN" sz="2000" dirty="0" smtClean="0"/>
          </a:p>
          <a:p>
            <a:r>
              <a:rPr lang="en-US" altLang="zh-CN" sz="2000" dirty="0">
                <a:latin typeface="+mn-ea"/>
                <a:cs typeface="+mn-ea"/>
                <a:sym typeface="+mn-lt"/>
              </a:rPr>
              <a:t> </a:t>
            </a:r>
            <a:r>
              <a:rPr lang="en-US" altLang="zh-CN" sz="2000" dirty="0" smtClean="0">
                <a:latin typeface="+mn-ea"/>
                <a:cs typeface="+mn-ea"/>
                <a:sym typeface="+mn-lt"/>
              </a:rPr>
              <a:t>         </a:t>
            </a:r>
          </a:p>
          <a:p>
            <a:endParaRPr lang="en-US" altLang="zh-CN" sz="2000" dirty="0">
              <a:latin typeface="+mn-ea"/>
              <a:cs typeface="+mn-ea"/>
              <a:sym typeface="+mn-lt"/>
            </a:endParaRPr>
          </a:p>
          <a:p>
            <a:r>
              <a:rPr lang="en-US" altLang="zh-CN" sz="2000" dirty="0" smtClean="0">
                <a:latin typeface="+mn-ea"/>
                <a:cs typeface="+mn-ea"/>
                <a:sym typeface="+mn-lt"/>
              </a:rPr>
              <a:t>    </a:t>
            </a:r>
          </a:p>
          <a:p>
            <a:endParaRPr lang="en-US" altLang="zh-CN" sz="2000" dirty="0">
              <a:latin typeface="+mn-ea"/>
              <a:cs typeface="+mn-ea"/>
              <a:sym typeface="+mn-lt"/>
            </a:endParaRPr>
          </a:p>
          <a:p>
            <a:endParaRPr lang="en-US" altLang="zh-CN" sz="2000" dirty="0" smtClean="0">
              <a:latin typeface="+mn-ea"/>
              <a:cs typeface="+mn-ea"/>
              <a:sym typeface="+mn-lt"/>
            </a:endParaRPr>
          </a:p>
        </p:txBody>
      </p:sp>
      <p:sp>
        <p:nvSpPr>
          <p:cNvPr id="4" name="文本框 3"/>
          <p:cNvSpPr txBox="1"/>
          <p:nvPr/>
        </p:nvSpPr>
        <p:spPr>
          <a:xfrm>
            <a:off x="551542" y="2699657"/>
            <a:ext cx="4717143" cy="1754326"/>
          </a:xfrm>
          <a:prstGeom prst="rect">
            <a:avLst/>
          </a:prstGeom>
          <a:noFill/>
        </p:spPr>
        <p:txBody>
          <a:bodyPr wrap="square" rtlCol="0">
            <a:spAutoFit/>
          </a:bodyPr>
          <a:lstStyle/>
          <a:p>
            <a:r>
              <a:rPr lang="en-US" altLang="zh-CN" dirty="0">
                <a:latin typeface="+mn-ea"/>
                <a:cs typeface="+mn-ea"/>
                <a:sym typeface="+mn-lt"/>
              </a:rPr>
              <a:t> </a:t>
            </a:r>
            <a:r>
              <a:rPr lang="en-US" altLang="zh-CN" dirty="0" smtClean="0">
                <a:latin typeface="+mn-ea"/>
                <a:cs typeface="+mn-ea"/>
                <a:sym typeface="+mn-lt"/>
              </a:rPr>
              <a:t>   </a:t>
            </a:r>
            <a:r>
              <a:rPr lang="en-US" altLang="zh-CN" b="1" dirty="0" smtClean="0">
                <a:latin typeface="+mn-ea"/>
                <a:cs typeface="+mn-ea"/>
                <a:sym typeface="+mn-lt"/>
              </a:rPr>
              <a:t>Using </a:t>
            </a:r>
            <a:r>
              <a:rPr lang="en-US" altLang="zh-CN" b="1" dirty="0">
                <a:latin typeface="+mn-ea"/>
                <a:cs typeface="+mn-ea"/>
                <a:sym typeface="+mn-lt"/>
              </a:rPr>
              <a:t>where</a:t>
            </a:r>
            <a:r>
              <a:rPr lang="zh-CN" altLang="en-US" b="1" dirty="0">
                <a:latin typeface="+mn-ea"/>
                <a:cs typeface="+mn-ea"/>
                <a:sym typeface="+mn-lt"/>
              </a:rPr>
              <a:t>过滤过程</a:t>
            </a:r>
            <a:r>
              <a:rPr lang="zh-CN" altLang="en-US" b="1" dirty="0" smtClean="0">
                <a:latin typeface="+mn-ea"/>
                <a:cs typeface="+mn-ea"/>
                <a:sym typeface="+mn-lt"/>
              </a:rPr>
              <a:t>：</a:t>
            </a:r>
            <a:endParaRPr lang="en-US" altLang="zh-CN" b="1" dirty="0" smtClean="0">
              <a:latin typeface="+mn-ea"/>
              <a:cs typeface="+mn-ea"/>
              <a:sym typeface="+mn-lt"/>
            </a:endParaRPr>
          </a:p>
          <a:p>
            <a:r>
              <a:rPr lang="en-US" altLang="zh-CN" dirty="0">
                <a:latin typeface="+mn-ea"/>
                <a:cs typeface="+mn-ea"/>
                <a:sym typeface="+mn-lt"/>
              </a:rPr>
              <a:t> </a:t>
            </a:r>
            <a:r>
              <a:rPr lang="en-US" altLang="zh-CN" dirty="0" smtClean="0">
                <a:latin typeface="+mn-ea"/>
                <a:cs typeface="+mn-ea"/>
                <a:sym typeface="+mn-lt"/>
              </a:rPr>
              <a:t>      1.</a:t>
            </a:r>
            <a:r>
              <a:rPr lang="zh-CN" altLang="en-US" dirty="0" smtClean="0">
                <a:latin typeface="+mn-ea"/>
                <a:cs typeface="+mn-ea"/>
                <a:sym typeface="+mn-lt"/>
              </a:rPr>
              <a:t>存储引擎首先使用索引，查找数据在整张表的位置，然后根据定位从表中获取数据。</a:t>
            </a:r>
            <a:endParaRPr lang="en-US" altLang="zh-CN" dirty="0" smtClean="0">
              <a:latin typeface="+mn-ea"/>
              <a:cs typeface="+mn-ea"/>
              <a:sym typeface="+mn-lt"/>
            </a:endParaRPr>
          </a:p>
          <a:p>
            <a:r>
              <a:rPr lang="en-US" altLang="zh-CN" dirty="0">
                <a:latin typeface="+mn-ea"/>
                <a:cs typeface="+mn-ea"/>
                <a:sym typeface="+mn-lt"/>
              </a:rPr>
              <a:t> </a:t>
            </a:r>
            <a:r>
              <a:rPr lang="en-US" altLang="zh-CN" dirty="0" smtClean="0">
                <a:latin typeface="+mn-ea"/>
                <a:cs typeface="+mn-ea"/>
                <a:sym typeface="+mn-lt"/>
              </a:rPr>
              <a:t>      2.</a:t>
            </a:r>
            <a:r>
              <a:rPr lang="zh-CN" altLang="en-US" dirty="0"/>
              <a:t> </a:t>
            </a:r>
            <a:r>
              <a:rPr lang="en-US" altLang="zh-CN" dirty="0"/>
              <a:t>sever</a:t>
            </a:r>
            <a:r>
              <a:rPr lang="zh-CN" altLang="en-US" dirty="0"/>
              <a:t>层评估</a:t>
            </a:r>
            <a:r>
              <a:rPr lang="en-US" altLang="zh-CN" dirty="0" smtClean="0"/>
              <a:t>where</a:t>
            </a:r>
            <a:r>
              <a:rPr lang="zh-CN" altLang="en-US" dirty="0" smtClean="0"/>
              <a:t>条件</a:t>
            </a:r>
            <a:r>
              <a:rPr lang="zh-CN" altLang="en-US" dirty="0"/>
              <a:t>，如果该行</a:t>
            </a:r>
            <a:r>
              <a:rPr lang="zh-CN" altLang="en-US" dirty="0" smtClean="0"/>
              <a:t>数据是否满足</a:t>
            </a:r>
            <a:r>
              <a:rPr lang="en-US" altLang="zh-CN" dirty="0"/>
              <a:t>where</a:t>
            </a:r>
            <a:r>
              <a:rPr lang="zh-CN" altLang="en-US" dirty="0" smtClean="0"/>
              <a:t>条件。满足使用</a:t>
            </a:r>
            <a:r>
              <a:rPr lang="zh-CN" altLang="en-US" dirty="0"/>
              <a:t>，否则丢弃。</a:t>
            </a:r>
          </a:p>
        </p:txBody>
      </p:sp>
      <p:pic>
        <p:nvPicPr>
          <p:cNvPr id="5" name="图片 4"/>
          <p:cNvPicPr>
            <a:picLocks noChangeAspect="1"/>
          </p:cNvPicPr>
          <p:nvPr/>
        </p:nvPicPr>
        <p:blipFill>
          <a:blip r:embed="rId3"/>
          <a:stretch>
            <a:fillRect/>
          </a:stretch>
        </p:blipFill>
        <p:spPr>
          <a:xfrm>
            <a:off x="6744497" y="2092766"/>
            <a:ext cx="4742857" cy="4380952"/>
          </a:xfrm>
          <a:prstGeom prst="rect">
            <a:avLst/>
          </a:prstGeom>
        </p:spPr>
      </p:pic>
    </p:spTree>
    <p:extLst>
      <p:ext uri="{BB962C8B-B14F-4D97-AF65-F5344CB8AC3E}">
        <p14:creationId xmlns:p14="http://schemas.microsoft.com/office/powerpoint/2010/main" val="14284734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mn-ea"/>
                <a:sym typeface="+mn-lt"/>
              </a:rPr>
              <a:t>Explain</a:t>
            </a:r>
            <a:r>
              <a:rPr lang="zh-CN" altLang="en-US" dirty="0">
                <a:cs typeface="+mn-ea"/>
                <a:sym typeface="+mn-lt"/>
              </a:rPr>
              <a:t>命令分析</a:t>
            </a:r>
            <a:r>
              <a:rPr lang="en-US" altLang="zh-CN" dirty="0">
                <a:cs typeface="+mn-ea"/>
                <a:sym typeface="+mn-lt"/>
              </a:rPr>
              <a:t>SQL</a:t>
            </a:r>
            <a:r>
              <a:rPr lang="zh-CN" altLang="en-US" dirty="0">
                <a:cs typeface="+mn-ea"/>
                <a:sym typeface="+mn-lt"/>
              </a:rPr>
              <a:t>语句</a:t>
            </a:r>
            <a:endParaRPr lang="zh-CN" altLang="en-US" dirty="0">
              <a:latin typeface="+mn-lt"/>
              <a:ea typeface="+mn-ea"/>
              <a:cs typeface="+mn-ea"/>
              <a:sym typeface="+mn-lt"/>
            </a:endParaRPr>
          </a:p>
        </p:txBody>
      </p:sp>
      <p:sp>
        <p:nvSpPr>
          <p:cNvPr id="58" name="文本框 57"/>
          <p:cNvSpPr txBox="1"/>
          <p:nvPr/>
        </p:nvSpPr>
        <p:spPr>
          <a:xfrm>
            <a:off x="312794" y="1155700"/>
            <a:ext cx="11396606" cy="5473700"/>
          </a:xfrm>
          <a:prstGeom prst="rect">
            <a:avLst/>
          </a:prstGeom>
          <a:noFill/>
        </p:spPr>
        <p:txBody>
          <a:bodyPr wrap="square" rtlCol="0">
            <a:noAutofit/>
          </a:bodyPr>
          <a:lstStyle/>
          <a:p>
            <a:r>
              <a:rPr lang="en-US" altLang="zh-CN" sz="2400" b="1" dirty="0" smtClean="0">
                <a:solidFill>
                  <a:srgbClr val="4965FF"/>
                </a:solidFill>
                <a:latin typeface="+mn-ea"/>
                <a:cs typeface="+mn-ea"/>
                <a:sym typeface="+mn-lt"/>
              </a:rPr>
              <a:t>Using </a:t>
            </a:r>
            <a:r>
              <a:rPr lang="en-US" altLang="zh-CN" sz="2400" b="1" dirty="0">
                <a:solidFill>
                  <a:srgbClr val="4965FF"/>
                </a:solidFill>
                <a:latin typeface="+mn-ea"/>
                <a:cs typeface="+mn-ea"/>
                <a:sym typeface="+mn-lt"/>
              </a:rPr>
              <a:t>index </a:t>
            </a:r>
            <a:r>
              <a:rPr lang="en-US" altLang="zh-CN" sz="2400" b="1" dirty="0" smtClean="0">
                <a:solidFill>
                  <a:srgbClr val="4965FF"/>
                </a:solidFill>
                <a:latin typeface="+mn-ea"/>
                <a:cs typeface="+mn-ea"/>
                <a:sym typeface="+mn-lt"/>
              </a:rPr>
              <a:t>condition</a:t>
            </a:r>
            <a:r>
              <a:rPr lang="zh-CN" altLang="en-US" sz="2400" b="1" dirty="0" smtClean="0">
                <a:solidFill>
                  <a:srgbClr val="4965FF"/>
                </a:solidFill>
                <a:latin typeface="+mn-ea"/>
                <a:cs typeface="+mn-ea"/>
                <a:sym typeface="+mn-lt"/>
              </a:rPr>
              <a:t>和</a:t>
            </a:r>
            <a:r>
              <a:rPr lang="en-US" altLang="zh-CN" sz="2400" b="1" dirty="0">
                <a:solidFill>
                  <a:srgbClr val="4965FF"/>
                </a:solidFill>
                <a:latin typeface="+mn-ea"/>
                <a:cs typeface="+mn-ea"/>
                <a:sym typeface="+mn-lt"/>
              </a:rPr>
              <a:t>Using </a:t>
            </a:r>
            <a:r>
              <a:rPr lang="en-US" altLang="zh-CN" sz="2400" b="1" dirty="0" smtClean="0">
                <a:solidFill>
                  <a:srgbClr val="4965FF"/>
                </a:solidFill>
                <a:latin typeface="+mn-ea"/>
                <a:cs typeface="+mn-ea"/>
                <a:sym typeface="+mn-lt"/>
              </a:rPr>
              <a:t>where</a:t>
            </a:r>
            <a:r>
              <a:rPr lang="zh-CN" altLang="en-US" sz="2400" b="1" dirty="0" smtClean="0">
                <a:solidFill>
                  <a:srgbClr val="4965FF"/>
                </a:solidFill>
                <a:latin typeface="+mn-ea"/>
                <a:cs typeface="+mn-ea"/>
                <a:sym typeface="+mn-lt"/>
              </a:rPr>
              <a:t>的区别</a:t>
            </a:r>
            <a:endParaRPr lang="en-US" altLang="zh-CN" sz="2400" b="1" dirty="0" smtClean="0">
              <a:solidFill>
                <a:srgbClr val="4965FF"/>
              </a:solidFill>
              <a:latin typeface="+mn-ea"/>
              <a:cs typeface="+mn-ea"/>
              <a:sym typeface="+mn-lt"/>
            </a:endParaRPr>
          </a:p>
          <a:p>
            <a:r>
              <a:rPr lang="en-US" altLang="zh-CN" sz="2400" b="1" dirty="0">
                <a:solidFill>
                  <a:srgbClr val="4965FF"/>
                </a:solidFill>
                <a:latin typeface="+mn-ea"/>
                <a:cs typeface="+mn-ea"/>
                <a:sym typeface="+mn-lt"/>
              </a:rPr>
              <a:t> </a:t>
            </a:r>
            <a:r>
              <a:rPr lang="en-US" altLang="zh-CN" sz="2400" b="1" dirty="0" smtClean="0">
                <a:solidFill>
                  <a:srgbClr val="4965FF"/>
                </a:solidFill>
                <a:latin typeface="+mn-ea"/>
                <a:cs typeface="+mn-ea"/>
                <a:sym typeface="+mn-lt"/>
              </a:rPr>
              <a:t>   </a:t>
            </a:r>
          </a:p>
          <a:p>
            <a:r>
              <a:rPr lang="en-US" altLang="zh-CN" sz="2000" dirty="0" smtClean="0">
                <a:latin typeface="+mn-ea"/>
                <a:cs typeface="+mn-ea"/>
                <a:sym typeface="+mn-lt"/>
              </a:rPr>
              <a:t>          </a:t>
            </a:r>
            <a:endParaRPr lang="en-US" altLang="zh-CN" sz="2000" dirty="0" smtClean="0"/>
          </a:p>
          <a:p>
            <a:r>
              <a:rPr lang="en-US" altLang="zh-CN" sz="2000" dirty="0">
                <a:latin typeface="+mn-ea"/>
                <a:cs typeface="+mn-ea"/>
                <a:sym typeface="+mn-lt"/>
              </a:rPr>
              <a:t> </a:t>
            </a:r>
            <a:r>
              <a:rPr lang="en-US" altLang="zh-CN" sz="2000" dirty="0" smtClean="0">
                <a:latin typeface="+mn-ea"/>
                <a:cs typeface="+mn-ea"/>
                <a:sym typeface="+mn-lt"/>
              </a:rPr>
              <a:t>         </a:t>
            </a:r>
          </a:p>
          <a:p>
            <a:endParaRPr lang="en-US" altLang="zh-CN" sz="2000" dirty="0">
              <a:latin typeface="+mn-ea"/>
              <a:cs typeface="+mn-ea"/>
              <a:sym typeface="+mn-lt"/>
            </a:endParaRPr>
          </a:p>
          <a:p>
            <a:r>
              <a:rPr lang="en-US" altLang="zh-CN" sz="2000" dirty="0" smtClean="0">
                <a:latin typeface="+mn-ea"/>
                <a:cs typeface="+mn-ea"/>
                <a:sym typeface="+mn-lt"/>
              </a:rPr>
              <a:t>    </a:t>
            </a:r>
          </a:p>
          <a:p>
            <a:endParaRPr lang="en-US" altLang="zh-CN" sz="2000" dirty="0">
              <a:latin typeface="+mn-ea"/>
              <a:cs typeface="+mn-ea"/>
              <a:sym typeface="+mn-lt"/>
            </a:endParaRPr>
          </a:p>
          <a:p>
            <a:endParaRPr lang="en-US" altLang="zh-CN" sz="2000" dirty="0" smtClean="0">
              <a:latin typeface="+mn-ea"/>
              <a:cs typeface="+mn-ea"/>
              <a:sym typeface="+mn-lt"/>
            </a:endParaRPr>
          </a:p>
        </p:txBody>
      </p:sp>
      <p:pic>
        <p:nvPicPr>
          <p:cNvPr id="3" name="图片 2"/>
          <p:cNvPicPr>
            <a:picLocks noChangeAspect="1"/>
          </p:cNvPicPr>
          <p:nvPr/>
        </p:nvPicPr>
        <p:blipFill>
          <a:blip r:embed="rId3"/>
          <a:stretch>
            <a:fillRect/>
          </a:stretch>
        </p:blipFill>
        <p:spPr>
          <a:xfrm>
            <a:off x="6488497" y="1816023"/>
            <a:ext cx="5220903" cy="4061686"/>
          </a:xfrm>
          <a:prstGeom prst="rect">
            <a:avLst/>
          </a:prstGeom>
        </p:spPr>
      </p:pic>
      <p:sp>
        <p:nvSpPr>
          <p:cNvPr id="6" name="文本框 5"/>
          <p:cNvSpPr txBox="1"/>
          <p:nvPr/>
        </p:nvSpPr>
        <p:spPr>
          <a:xfrm>
            <a:off x="763933" y="1907391"/>
            <a:ext cx="4717143" cy="3970318"/>
          </a:xfrm>
          <a:prstGeom prst="rect">
            <a:avLst/>
          </a:prstGeom>
          <a:noFill/>
        </p:spPr>
        <p:txBody>
          <a:bodyPr wrap="square" rtlCol="0">
            <a:spAutoFit/>
          </a:bodyPr>
          <a:lstStyle/>
          <a:p>
            <a:r>
              <a:rPr lang="en-US" altLang="zh-CN" dirty="0" smtClean="0">
                <a:latin typeface="+mn-ea"/>
                <a:cs typeface="+mn-ea"/>
                <a:sym typeface="+mn-lt"/>
              </a:rPr>
              <a:t>    </a:t>
            </a:r>
            <a:r>
              <a:rPr lang="en-US" altLang="zh-CN" b="1" dirty="0" smtClean="0">
                <a:latin typeface="+mn-ea"/>
                <a:cs typeface="+mn-ea"/>
                <a:sym typeface="+mn-lt"/>
              </a:rPr>
              <a:t>Using </a:t>
            </a:r>
            <a:r>
              <a:rPr lang="en-US" altLang="zh-CN" b="1" dirty="0">
                <a:latin typeface="+mn-ea"/>
                <a:cs typeface="+mn-ea"/>
                <a:sym typeface="+mn-lt"/>
              </a:rPr>
              <a:t>index condition</a:t>
            </a:r>
            <a:r>
              <a:rPr lang="zh-CN" altLang="en-US" b="1" dirty="0">
                <a:latin typeface="+mn-ea"/>
                <a:cs typeface="+mn-ea"/>
                <a:sym typeface="+mn-lt"/>
              </a:rPr>
              <a:t>过滤过程</a:t>
            </a:r>
            <a:r>
              <a:rPr lang="zh-CN" altLang="en-US" b="1" dirty="0" smtClean="0">
                <a:latin typeface="+mn-ea"/>
                <a:cs typeface="+mn-ea"/>
                <a:sym typeface="+mn-lt"/>
              </a:rPr>
              <a:t>：</a:t>
            </a:r>
            <a:endParaRPr lang="en-US" altLang="zh-CN" b="1" dirty="0" smtClean="0">
              <a:latin typeface="+mn-ea"/>
              <a:cs typeface="+mn-ea"/>
              <a:sym typeface="+mn-lt"/>
            </a:endParaRPr>
          </a:p>
          <a:p>
            <a:pPr fontAlgn="base"/>
            <a:r>
              <a:rPr lang="en-US" altLang="zh-CN" dirty="0">
                <a:latin typeface="+mn-ea"/>
                <a:cs typeface="+mn-ea"/>
                <a:sym typeface="+mn-lt"/>
              </a:rPr>
              <a:t> </a:t>
            </a:r>
            <a:r>
              <a:rPr lang="en-US" altLang="zh-CN" dirty="0" smtClean="0">
                <a:latin typeface="+mn-ea"/>
                <a:cs typeface="+mn-ea"/>
                <a:sym typeface="+mn-lt"/>
              </a:rPr>
              <a:t>      </a:t>
            </a:r>
            <a:r>
              <a:rPr lang="en-US" altLang="zh-CN" dirty="0"/>
              <a:t>1)    </a:t>
            </a:r>
            <a:r>
              <a:rPr lang="zh-CN" altLang="en-US" dirty="0" smtClean="0"/>
              <a:t>存储引擎从</a:t>
            </a:r>
            <a:r>
              <a:rPr lang="zh-CN" altLang="en-US" dirty="0"/>
              <a:t>索引中读取下一条索引元组。</a:t>
            </a:r>
          </a:p>
          <a:p>
            <a:pPr fontAlgn="base"/>
            <a:r>
              <a:rPr lang="en-US" altLang="zh-CN" dirty="0" smtClean="0"/>
              <a:t>       2</a:t>
            </a:r>
            <a:r>
              <a:rPr lang="en-US" altLang="zh-CN" dirty="0"/>
              <a:t>)    </a:t>
            </a:r>
            <a:r>
              <a:rPr lang="zh-CN" altLang="en-US" dirty="0" smtClean="0"/>
              <a:t>存储引擎使用</a:t>
            </a:r>
            <a:r>
              <a:rPr lang="zh-CN" altLang="en-US" dirty="0"/>
              <a:t>索引元组评估下推的索引条件。如果没有满足</a:t>
            </a:r>
            <a:r>
              <a:rPr lang="en-US" altLang="zh-CN" dirty="0" smtClean="0"/>
              <a:t>where</a:t>
            </a:r>
            <a:r>
              <a:rPr lang="zh-CN" altLang="en-US" dirty="0"/>
              <a:t>条件，</a:t>
            </a:r>
            <a:r>
              <a:rPr lang="en-US" altLang="zh-CN" dirty="0"/>
              <a:t>storage engine</a:t>
            </a:r>
            <a:r>
              <a:rPr lang="zh-CN" altLang="en-US" dirty="0"/>
              <a:t>将会处理下一条索引元组（回到上一步）。只有当索引元组满足下推的索引条件的时候，才会继续去基表中读取数据。</a:t>
            </a:r>
          </a:p>
          <a:p>
            <a:pPr fontAlgn="base"/>
            <a:r>
              <a:rPr lang="en-US" altLang="zh-CN" dirty="0" smtClean="0"/>
              <a:t>       3</a:t>
            </a:r>
            <a:r>
              <a:rPr lang="en-US" altLang="zh-CN" dirty="0"/>
              <a:t>)    </a:t>
            </a:r>
            <a:r>
              <a:rPr lang="zh-CN" altLang="en-US" dirty="0"/>
              <a:t>如果满足下推的索引条件，</a:t>
            </a:r>
            <a:r>
              <a:rPr lang="en-US" altLang="zh-CN" dirty="0"/>
              <a:t>storage engine</a:t>
            </a:r>
            <a:r>
              <a:rPr lang="zh-CN" altLang="en-US" dirty="0"/>
              <a:t>通过索引元组定位基表的行和读取整行数据并返回给</a:t>
            </a:r>
            <a:r>
              <a:rPr lang="en-US" altLang="zh-CN" dirty="0"/>
              <a:t>server</a:t>
            </a:r>
            <a:r>
              <a:rPr lang="zh-CN" altLang="en-US" dirty="0"/>
              <a:t>层。</a:t>
            </a:r>
          </a:p>
          <a:p>
            <a:pPr fontAlgn="base"/>
            <a:r>
              <a:rPr lang="en-US" altLang="zh-CN" dirty="0" smtClean="0"/>
              <a:t>       4</a:t>
            </a:r>
            <a:r>
              <a:rPr lang="en-US" altLang="zh-CN" dirty="0"/>
              <a:t>)    server</a:t>
            </a:r>
            <a:r>
              <a:rPr lang="zh-CN" altLang="en-US" dirty="0"/>
              <a:t>层评估没有被下推到</a:t>
            </a:r>
            <a:r>
              <a:rPr lang="en-US" altLang="zh-CN" dirty="0"/>
              <a:t>storage engine</a:t>
            </a:r>
            <a:r>
              <a:rPr lang="zh-CN" altLang="en-US" dirty="0"/>
              <a:t>层的</a:t>
            </a:r>
            <a:r>
              <a:rPr lang="en-US" altLang="zh-CN" dirty="0"/>
              <a:t>where</a:t>
            </a:r>
            <a:r>
              <a:rPr lang="zh-CN" altLang="en-US" dirty="0"/>
              <a:t>条件，如果该行数据满足</a:t>
            </a:r>
            <a:r>
              <a:rPr lang="en-US" altLang="zh-CN" dirty="0"/>
              <a:t>where</a:t>
            </a:r>
            <a:r>
              <a:rPr lang="zh-CN" altLang="en-US" dirty="0"/>
              <a:t>条件则使用，否则丢弃。</a:t>
            </a:r>
          </a:p>
        </p:txBody>
      </p:sp>
    </p:spTree>
    <p:extLst>
      <p:ext uri="{BB962C8B-B14F-4D97-AF65-F5344CB8AC3E}">
        <p14:creationId xmlns:p14="http://schemas.microsoft.com/office/powerpoint/2010/main" val="39017316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mn-ea"/>
                <a:sym typeface="+mn-lt"/>
              </a:rPr>
              <a:t>Explain</a:t>
            </a:r>
            <a:r>
              <a:rPr lang="zh-CN" altLang="en-US" dirty="0">
                <a:cs typeface="+mn-ea"/>
                <a:sym typeface="+mn-lt"/>
              </a:rPr>
              <a:t>命令分析</a:t>
            </a:r>
            <a:r>
              <a:rPr lang="en-US" altLang="zh-CN" dirty="0">
                <a:cs typeface="+mn-ea"/>
                <a:sym typeface="+mn-lt"/>
              </a:rPr>
              <a:t>SQL</a:t>
            </a:r>
            <a:r>
              <a:rPr lang="zh-CN" altLang="en-US" dirty="0">
                <a:cs typeface="+mn-ea"/>
                <a:sym typeface="+mn-lt"/>
              </a:rPr>
              <a:t>语句</a:t>
            </a:r>
            <a:endParaRPr lang="zh-CN" altLang="en-US" dirty="0">
              <a:latin typeface="+mn-lt"/>
              <a:ea typeface="+mn-ea"/>
              <a:cs typeface="+mn-ea"/>
              <a:sym typeface="+mn-lt"/>
            </a:endParaRPr>
          </a:p>
        </p:txBody>
      </p:sp>
      <p:sp>
        <p:nvSpPr>
          <p:cNvPr id="58" name="文本框 57"/>
          <p:cNvSpPr txBox="1"/>
          <p:nvPr/>
        </p:nvSpPr>
        <p:spPr>
          <a:xfrm>
            <a:off x="312794" y="1155700"/>
            <a:ext cx="11396606" cy="5473700"/>
          </a:xfrm>
          <a:prstGeom prst="rect">
            <a:avLst/>
          </a:prstGeom>
          <a:noFill/>
        </p:spPr>
        <p:txBody>
          <a:bodyPr wrap="square" rtlCol="0">
            <a:noAutofit/>
          </a:bodyPr>
          <a:lstStyle/>
          <a:p>
            <a:r>
              <a:rPr lang="en-US" altLang="zh-CN" sz="2400" b="1" dirty="0" smtClean="0">
                <a:solidFill>
                  <a:srgbClr val="4965FF"/>
                </a:solidFill>
                <a:latin typeface="+mn-ea"/>
                <a:cs typeface="+mn-ea"/>
                <a:sym typeface="+mn-lt"/>
              </a:rPr>
              <a:t>Using index condition</a:t>
            </a:r>
            <a:r>
              <a:rPr lang="zh-CN" altLang="en-US" sz="2400" b="1" dirty="0" smtClean="0">
                <a:solidFill>
                  <a:srgbClr val="4965FF"/>
                </a:solidFill>
                <a:latin typeface="+mn-ea"/>
                <a:cs typeface="+mn-ea"/>
                <a:sym typeface="+mn-lt"/>
              </a:rPr>
              <a:t>补充</a:t>
            </a:r>
            <a:endParaRPr lang="en-US" altLang="zh-CN" sz="2400" b="1" dirty="0" smtClean="0">
              <a:solidFill>
                <a:srgbClr val="4965FF"/>
              </a:solidFill>
              <a:latin typeface="+mn-ea"/>
              <a:cs typeface="+mn-ea"/>
              <a:sym typeface="+mn-lt"/>
            </a:endParaRPr>
          </a:p>
        </p:txBody>
      </p:sp>
      <p:sp>
        <p:nvSpPr>
          <p:cNvPr id="4" name="文本框 3"/>
          <p:cNvSpPr txBox="1"/>
          <p:nvPr/>
        </p:nvSpPr>
        <p:spPr>
          <a:xfrm>
            <a:off x="690663" y="1653702"/>
            <a:ext cx="9338554" cy="707886"/>
          </a:xfrm>
          <a:prstGeom prst="rect">
            <a:avLst/>
          </a:prstGeom>
          <a:noFill/>
        </p:spPr>
        <p:txBody>
          <a:bodyPr wrap="square" rtlCol="0">
            <a:spAutoFit/>
          </a:bodyPr>
          <a:lstStyle/>
          <a:p>
            <a:r>
              <a:rPr lang="en-US" altLang="zh-CN" sz="2000" dirty="0" smtClean="0">
                <a:latin typeface="+mn-ea"/>
                <a:cs typeface="+mn-ea"/>
                <a:sym typeface="+mn-lt"/>
              </a:rPr>
              <a:t>     Using </a:t>
            </a:r>
            <a:r>
              <a:rPr lang="en-US" altLang="zh-CN" sz="2000" dirty="0">
                <a:latin typeface="+mn-ea"/>
                <a:cs typeface="+mn-ea"/>
                <a:sym typeface="+mn-lt"/>
              </a:rPr>
              <a:t>index </a:t>
            </a:r>
            <a:r>
              <a:rPr lang="en-US" altLang="zh-CN" sz="2000" dirty="0" smtClean="0">
                <a:latin typeface="+mn-ea"/>
                <a:cs typeface="+mn-ea"/>
                <a:sym typeface="+mn-lt"/>
              </a:rPr>
              <a:t>condition</a:t>
            </a:r>
            <a:r>
              <a:rPr lang="zh-CN" altLang="en-US" sz="2000" dirty="0" smtClean="0">
                <a:latin typeface="+mn-ea"/>
                <a:cs typeface="+mn-ea"/>
                <a:sym typeface="+mn-lt"/>
              </a:rPr>
              <a:t>是</a:t>
            </a:r>
            <a:r>
              <a:rPr lang="en-US" altLang="zh-CN" sz="2000" dirty="0" smtClean="0">
                <a:latin typeface="+mn-ea"/>
                <a:cs typeface="+mn-ea"/>
                <a:sym typeface="+mn-lt"/>
              </a:rPr>
              <a:t>MySQL5.6</a:t>
            </a:r>
            <a:r>
              <a:rPr lang="zh-CN" altLang="en-US" sz="2000" dirty="0" smtClean="0">
                <a:latin typeface="+mn-ea"/>
                <a:cs typeface="+mn-ea"/>
                <a:sym typeface="+mn-lt"/>
              </a:rPr>
              <a:t>之后才出现的。当</a:t>
            </a:r>
            <a:r>
              <a:rPr lang="en-US" altLang="zh-CN" sz="2000" dirty="0" smtClean="0">
                <a:latin typeface="+mn-ea"/>
                <a:cs typeface="+mn-ea"/>
                <a:sym typeface="+mn-lt"/>
              </a:rPr>
              <a:t>SQL</a:t>
            </a:r>
            <a:r>
              <a:rPr lang="zh-CN" altLang="en-US" sz="2000" dirty="0" smtClean="0">
                <a:latin typeface="+mn-ea"/>
                <a:cs typeface="+mn-ea"/>
                <a:sym typeface="+mn-lt"/>
              </a:rPr>
              <a:t>语句使用到</a:t>
            </a:r>
            <a:r>
              <a:rPr lang="en-US" altLang="zh-CN" sz="2000" dirty="0" smtClean="0">
                <a:latin typeface="+mn-ea"/>
                <a:cs typeface="+mn-ea"/>
                <a:sym typeface="+mn-lt"/>
              </a:rPr>
              <a:t>ICP</a:t>
            </a:r>
            <a:r>
              <a:rPr lang="zh-CN" altLang="en-US" sz="2000" dirty="0" smtClean="0">
                <a:latin typeface="+mn-ea"/>
                <a:cs typeface="+mn-ea"/>
                <a:sym typeface="+mn-lt"/>
              </a:rPr>
              <a:t>特性时，</a:t>
            </a:r>
            <a:r>
              <a:rPr lang="en-US" altLang="zh-CN" sz="2000" dirty="0" smtClean="0">
                <a:latin typeface="+mn-ea"/>
                <a:cs typeface="+mn-ea"/>
                <a:sym typeface="+mn-lt"/>
              </a:rPr>
              <a:t>extra</a:t>
            </a:r>
            <a:r>
              <a:rPr lang="zh-CN" altLang="en-US" sz="2000" dirty="0" smtClean="0">
                <a:latin typeface="+mn-ea"/>
                <a:cs typeface="+mn-ea"/>
                <a:sym typeface="+mn-lt"/>
              </a:rPr>
              <a:t>字段才会有这个值。</a:t>
            </a:r>
            <a:endParaRPr lang="en-US" altLang="zh-CN" sz="2000" dirty="0">
              <a:latin typeface="+mn-ea"/>
              <a:cs typeface="+mn-ea"/>
              <a:sym typeface="+mn-lt"/>
            </a:endParaRPr>
          </a:p>
        </p:txBody>
      </p:sp>
      <p:sp>
        <p:nvSpPr>
          <p:cNvPr id="5" name="文本框 4"/>
          <p:cNvSpPr txBox="1"/>
          <p:nvPr/>
        </p:nvSpPr>
        <p:spPr>
          <a:xfrm>
            <a:off x="690663" y="3016696"/>
            <a:ext cx="10172705" cy="2308324"/>
          </a:xfrm>
          <a:prstGeom prst="rect">
            <a:avLst/>
          </a:prstGeom>
          <a:noFill/>
        </p:spPr>
        <p:txBody>
          <a:bodyPr wrap="square" rtlCol="0">
            <a:spAutoFit/>
          </a:bodyPr>
          <a:lstStyle/>
          <a:p>
            <a:r>
              <a:rPr lang="en-US" altLang="zh-CN" b="1" dirty="0">
                <a:solidFill>
                  <a:srgbClr val="4965FF"/>
                </a:solidFill>
              </a:rPr>
              <a:t>ICP</a:t>
            </a:r>
            <a:r>
              <a:rPr lang="zh-CN" altLang="en-US" b="1" dirty="0">
                <a:solidFill>
                  <a:srgbClr val="4965FF"/>
                </a:solidFill>
              </a:rPr>
              <a:t>的使用限制</a:t>
            </a:r>
          </a:p>
          <a:p>
            <a:r>
              <a:rPr lang="zh-CN" altLang="en-US" dirty="0"/>
              <a:t> </a:t>
            </a:r>
          </a:p>
          <a:p>
            <a:r>
              <a:rPr lang="en-US" altLang="zh-CN" dirty="0" smtClean="0"/>
              <a:t>1. </a:t>
            </a:r>
            <a:r>
              <a:rPr lang="zh-CN" altLang="en-US" dirty="0" smtClean="0"/>
              <a:t>当</a:t>
            </a:r>
            <a:r>
              <a:rPr lang="en-US" altLang="zh-CN" dirty="0" err="1"/>
              <a:t>sql</a:t>
            </a:r>
            <a:r>
              <a:rPr lang="zh-CN" altLang="en-US" dirty="0"/>
              <a:t>需要全表访问时</a:t>
            </a:r>
            <a:r>
              <a:rPr lang="en-US" altLang="zh-CN" dirty="0"/>
              <a:t>,ICP</a:t>
            </a:r>
            <a:r>
              <a:rPr lang="zh-CN" altLang="en-US" dirty="0"/>
              <a:t>的优化策略可用于</a:t>
            </a:r>
            <a:r>
              <a:rPr lang="en-US" altLang="zh-CN" dirty="0"/>
              <a:t>range, ref, </a:t>
            </a:r>
            <a:r>
              <a:rPr lang="en-US" altLang="zh-CN" dirty="0" err="1"/>
              <a:t>eq_ref</a:t>
            </a:r>
            <a:r>
              <a:rPr lang="en-US" altLang="zh-CN" dirty="0"/>
              <a:t>,  </a:t>
            </a:r>
            <a:r>
              <a:rPr lang="en-US" altLang="zh-CN" dirty="0" err="1"/>
              <a:t>ref_or_null</a:t>
            </a:r>
            <a:r>
              <a:rPr lang="en-US" altLang="zh-CN" dirty="0"/>
              <a:t> </a:t>
            </a:r>
            <a:r>
              <a:rPr lang="zh-CN" altLang="en-US" dirty="0" smtClean="0"/>
              <a:t>类型的</a:t>
            </a:r>
            <a:r>
              <a:rPr lang="zh-CN" altLang="en-US" dirty="0"/>
              <a:t>访问数据方法 。</a:t>
            </a:r>
            <a:br>
              <a:rPr lang="zh-CN" altLang="en-US" dirty="0"/>
            </a:br>
            <a:r>
              <a:rPr lang="en-US" altLang="zh-CN" dirty="0" smtClean="0"/>
              <a:t>2. </a:t>
            </a:r>
            <a:r>
              <a:rPr lang="zh-CN" altLang="en-US" dirty="0"/>
              <a:t>支持</a:t>
            </a:r>
            <a:r>
              <a:rPr lang="en-US" altLang="zh-CN" dirty="0" err="1"/>
              <a:t>InnoDB</a:t>
            </a:r>
            <a:r>
              <a:rPr lang="zh-CN" altLang="en-US" dirty="0"/>
              <a:t>和</a:t>
            </a:r>
            <a:r>
              <a:rPr lang="en-US" altLang="zh-CN" dirty="0" err="1"/>
              <a:t>MyISAM</a:t>
            </a:r>
            <a:r>
              <a:rPr lang="zh-CN" altLang="en-US" dirty="0"/>
              <a:t>表。</a:t>
            </a:r>
            <a:br>
              <a:rPr lang="zh-CN" altLang="en-US" dirty="0"/>
            </a:br>
            <a:r>
              <a:rPr lang="en-US" altLang="zh-CN" dirty="0" smtClean="0"/>
              <a:t>3. </a:t>
            </a:r>
            <a:r>
              <a:rPr lang="en-US" altLang="zh-CN" dirty="0"/>
              <a:t>ICP</a:t>
            </a:r>
            <a:r>
              <a:rPr lang="zh-CN" altLang="en-US" dirty="0"/>
              <a:t>只能用于二级索引，不能用于主索引。</a:t>
            </a:r>
            <a:br>
              <a:rPr lang="zh-CN" altLang="en-US" dirty="0"/>
            </a:br>
            <a:r>
              <a:rPr lang="en-US" altLang="zh-CN" dirty="0" smtClean="0"/>
              <a:t>4</a:t>
            </a:r>
            <a:r>
              <a:rPr lang="en-US" altLang="zh-CN" dirty="0"/>
              <a:t>.</a:t>
            </a:r>
            <a:r>
              <a:rPr lang="en-US" altLang="zh-CN" dirty="0" smtClean="0"/>
              <a:t> </a:t>
            </a:r>
            <a:r>
              <a:rPr lang="zh-CN" altLang="en-US" dirty="0"/>
              <a:t>并非全部</a:t>
            </a:r>
            <a:r>
              <a:rPr lang="en-US" altLang="zh-CN" dirty="0"/>
              <a:t>where</a:t>
            </a:r>
            <a:r>
              <a:rPr lang="zh-CN" altLang="en-US" dirty="0"/>
              <a:t>条件都可以用</a:t>
            </a:r>
            <a:r>
              <a:rPr lang="en-US" altLang="zh-CN" dirty="0"/>
              <a:t>ICP</a:t>
            </a:r>
            <a:r>
              <a:rPr lang="zh-CN" altLang="en-US" dirty="0"/>
              <a:t>筛选</a:t>
            </a:r>
            <a:r>
              <a:rPr lang="zh-CN" altLang="en-US" dirty="0" smtClean="0"/>
              <a:t>。只有当</a:t>
            </a:r>
            <a:r>
              <a:rPr lang="en-US" altLang="zh-CN" dirty="0"/>
              <a:t>where</a:t>
            </a:r>
            <a:r>
              <a:rPr lang="zh-CN" altLang="en-US" dirty="0"/>
              <a:t>条件的</a:t>
            </a:r>
            <a:r>
              <a:rPr lang="zh-CN" altLang="en-US" dirty="0" smtClean="0"/>
              <a:t>字段含索引列时，才能用到</a:t>
            </a:r>
            <a:r>
              <a:rPr lang="en-US" altLang="zh-CN" dirty="0" smtClean="0"/>
              <a:t>ICP</a:t>
            </a:r>
            <a:r>
              <a:rPr lang="zh-CN" altLang="en-US" dirty="0"/>
              <a:t/>
            </a:r>
            <a:br>
              <a:rPr lang="zh-CN" altLang="en-US" dirty="0"/>
            </a:br>
            <a:r>
              <a:rPr lang="en-US" altLang="zh-CN" dirty="0" smtClean="0"/>
              <a:t>5. </a:t>
            </a:r>
            <a:r>
              <a:rPr lang="zh-CN" altLang="en-US" dirty="0"/>
              <a:t>当</a:t>
            </a:r>
            <a:r>
              <a:rPr lang="en-US" altLang="zh-CN" dirty="0" err="1"/>
              <a:t>sql</a:t>
            </a:r>
            <a:r>
              <a:rPr lang="en-US" altLang="zh-CN" dirty="0"/>
              <a:t> </a:t>
            </a:r>
            <a:r>
              <a:rPr lang="zh-CN" altLang="en-US" dirty="0"/>
              <a:t>使用覆盖索引时，不支持</a:t>
            </a:r>
            <a:r>
              <a:rPr lang="en-US" altLang="zh-CN" dirty="0"/>
              <a:t>ICP </a:t>
            </a:r>
            <a:r>
              <a:rPr lang="zh-CN" altLang="en-US" dirty="0"/>
              <a:t>优化方法。</a:t>
            </a:r>
          </a:p>
          <a:p>
            <a:endParaRPr lang="zh-CN" altLang="en-US" dirty="0"/>
          </a:p>
        </p:txBody>
      </p:sp>
    </p:spTree>
    <p:extLst>
      <p:ext uri="{BB962C8B-B14F-4D97-AF65-F5344CB8AC3E}">
        <p14:creationId xmlns:p14="http://schemas.microsoft.com/office/powerpoint/2010/main" val="36794343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mn-ea"/>
                <a:sym typeface="+mn-lt"/>
              </a:rPr>
              <a:t>Explain</a:t>
            </a:r>
            <a:r>
              <a:rPr lang="zh-CN" altLang="en-US" dirty="0">
                <a:cs typeface="+mn-ea"/>
                <a:sym typeface="+mn-lt"/>
              </a:rPr>
              <a:t>命令分析</a:t>
            </a:r>
            <a:r>
              <a:rPr lang="en-US" altLang="zh-CN" dirty="0">
                <a:cs typeface="+mn-ea"/>
                <a:sym typeface="+mn-lt"/>
              </a:rPr>
              <a:t>SQL</a:t>
            </a:r>
            <a:r>
              <a:rPr lang="zh-CN" altLang="en-US" dirty="0">
                <a:cs typeface="+mn-ea"/>
                <a:sym typeface="+mn-lt"/>
              </a:rPr>
              <a:t>语句</a:t>
            </a:r>
          </a:p>
        </p:txBody>
      </p:sp>
      <p:sp>
        <p:nvSpPr>
          <p:cNvPr id="58" name="文本框 57"/>
          <p:cNvSpPr txBox="1"/>
          <p:nvPr/>
        </p:nvSpPr>
        <p:spPr>
          <a:xfrm>
            <a:off x="312794" y="1155700"/>
            <a:ext cx="11396606" cy="5473700"/>
          </a:xfrm>
          <a:prstGeom prst="rect">
            <a:avLst/>
          </a:prstGeom>
          <a:noFill/>
        </p:spPr>
        <p:txBody>
          <a:bodyPr wrap="square" rtlCol="0">
            <a:noAutofit/>
          </a:bodyPr>
          <a:lstStyle/>
          <a:p>
            <a:endParaRPr lang="en-US" altLang="zh-CN" sz="2000" dirty="0">
              <a:cs typeface="+mn-ea"/>
              <a:sym typeface="+mn-lt"/>
            </a:endParaRPr>
          </a:p>
        </p:txBody>
      </p:sp>
      <p:grpSp>
        <p:nvGrpSpPr>
          <p:cNvPr id="3" name="组合 2"/>
          <p:cNvGrpSpPr/>
          <p:nvPr/>
        </p:nvGrpSpPr>
        <p:grpSpPr>
          <a:xfrm>
            <a:off x="1258644" y="2562590"/>
            <a:ext cx="9604724" cy="1516920"/>
            <a:chOff x="924273" y="2168988"/>
            <a:chExt cx="10348023" cy="1740640"/>
          </a:xfrm>
        </p:grpSpPr>
        <p:pic>
          <p:nvPicPr>
            <p:cNvPr id="5" name="图片 4"/>
            <p:cNvPicPr>
              <a:picLocks noChangeAspect="1"/>
            </p:cNvPicPr>
            <p:nvPr/>
          </p:nvPicPr>
          <p:blipFill>
            <a:blip r:embed="rId3"/>
            <a:stretch>
              <a:fillRect/>
            </a:stretch>
          </p:blipFill>
          <p:spPr>
            <a:xfrm>
              <a:off x="924273" y="2168988"/>
              <a:ext cx="10348023" cy="459912"/>
            </a:xfrm>
            <a:prstGeom prst="rect">
              <a:avLst/>
            </a:prstGeom>
          </p:spPr>
        </p:pic>
        <p:pic>
          <p:nvPicPr>
            <p:cNvPr id="6" name="图片 5"/>
            <p:cNvPicPr>
              <a:picLocks noChangeAspect="1"/>
            </p:cNvPicPr>
            <p:nvPr/>
          </p:nvPicPr>
          <p:blipFill>
            <a:blip r:embed="rId4"/>
            <a:stretch>
              <a:fillRect/>
            </a:stretch>
          </p:blipFill>
          <p:spPr>
            <a:xfrm>
              <a:off x="1008714" y="2811184"/>
              <a:ext cx="10263582" cy="1098444"/>
            </a:xfrm>
            <a:prstGeom prst="rect">
              <a:avLst/>
            </a:prstGeom>
          </p:spPr>
        </p:pic>
      </p:grpSp>
      <p:sp>
        <p:nvSpPr>
          <p:cNvPr id="7" name="文本框 6"/>
          <p:cNvSpPr txBox="1"/>
          <p:nvPr/>
        </p:nvSpPr>
        <p:spPr>
          <a:xfrm>
            <a:off x="760164" y="1155700"/>
            <a:ext cx="9849080" cy="523220"/>
          </a:xfrm>
          <a:prstGeom prst="rect">
            <a:avLst/>
          </a:prstGeom>
          <a:noFill/>
        </p:spPr>
        <p:txBody>
          <a:bodyPr wrap="square" rtlCol="0">
            <a:spAutoFit/>
          </a:bodyPr>
          <a:lstStyle/>
          <a:p>
            <a:r>
              <a:rPr lang="zh-CN" altLang="en-US" sz="2800" dirty="0" smtClean="0">
                <a:solidFill>
                  <a:srgbClr val="4965FF"/>
                </a:solidFill>
                <a:latin typeface="+mn-ea"/>
              </a:rPr>
              <a:t>示例分析</a:t>
            </a:r>
            <a:endParaRPr lang="zh-CN" altLang="en-US" sz="2800" dirty="0">
              <a:solidFill>
                <a:srgbClr val="4965FF"/>
              </a:solidFill>
              <a:latin typeface="+mn-ea"/>
            </a:endParaRPr>
          </a:p>
        </p:txBody>
      </p:sp>
      <p:sp>
        <p:nvSpPr>
          <p:cNvPr id="8" name="文本框 7"/>
          <p:cNvSpPr txBox="1"/>
          <p:nvPr/>
        </p:nvSpPr>
        <p:spPr>
          <a:xfrm>
            <a:off x="1443210" y="1678920"/>
            <a:ext cx="9595691" cy="369332"/>
          </a:xfrm>
          <a:prstGeom prst="rect">
            <a:avLst/>
          </a:prstGeom>
          <a:noFill/>
        </p:spPr>
        <p:txBody>
          <a:bodyPr wrap="square" rtlCol="0">
            <a:spAutoFit/>
          </a:bodyPr>
          <a:lstStyle/>
          <a:p>
            <a:r>
              <a:rPr lang="zh-CN" altLang="en-US" dirty="0" smtClean="0"/>
              <a:t>现在有一张表，</a:t>
            </a:r>
            <a:r>
              <a:rPr lang="en-US" altLang="zh-CN" dirty="0" smtClean="0"/>
              <a:t>id</a:t>
            </a:r>
            <a:r>
              <a:rPr lang="zh-CN" altLang="en-US" dirty="0" smtClean="0"/>
              <a:t>为主键，</a:t>
            </a:r>
            <a:r>
              <a:rPr lang="en-US" altLang="zh-CN" dirty="0" smtClean="0"/>
              <a:t>cash</a:t>
            </a:r>
            <a:r>
              <a:rPr lang="zh-CN" altLang="en-US" dirty="0" smtClean="0"/>
              <a:t>为索引，分页查询按照</a:t>
            </a:r>
            <a:r>
              <a:rPr lang="en-US" altLang="zh-CN" dirty="0" smtClean="0"/>
              <a:t>cash</a:t>
            </a:r>
            <a:r>
              <a:rPr lang="zh-CN" altLang="en-US" dirty="0" smtClean="0"/>
              <a:t>升序排序的数据</a:t>
            </a:r>
            <a:endParaRPr lang="zh-CN" altLang="en-US" dirty="0"/>
          </a:p>
        </p:txBody>
      </p:sp>
      <p:pic>
        <p:nvPicPr>
          <p:cNvPr id="10" name="图片 9"/>
          <p:cNvPicPr>
            <a:picLocks noChangeAspect="1"/>
          </p:cNvPicPr>
          <p:nvPr/>
        </p:nvPicPr>
        <p:blipFill>
          <a:blip r:embed="rId5"/>
          <a:stretch>
            <a:fillRect/>
          </a:stretch>
        </p:blipFill>
        <p:spPr>
          <a:xfrm>
            <a:off x="1407751" y="4546063"/>
            <a:ext cx="9201493" cy="1721082"/>
          </a:xfrm>
          <a:prstGeom prst="rect">
            <a:avLst/>
          </a:prstGeom>
        </p:spPr>
      </p:pic>
    </p:spTree>
    <p:extLst>
      <p:ext uri="{BB962C8B-B14F-4D97-AF65-F5344CB8AC3E}">
        <p14:creationId xmlns:p14="http://schemas.microsoft.com/office/powerpoint/2010/main" val="14815746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cs typeface="+mn-ea"/>
                <a:sym typeface="+mn-lt"/>
              </a:rPr>
              <a:t>索引的定义</a:t>
            </a:r>
            <a:endParaRPr lang="zh-CN" altLang="en-US" dirty="0">
              <a:latin typeface="+mn-lt"/>
              <a:ea typeface="+mn-ea"/>
              <a:cs typeface="+mn-ea"/>
              <a:sym typeface="+mn-lt"/>
            </a:endParaRPr>
          </a:p>
        </p:txBody>
      </p:sp>
      <p:grpSp>
        <p:nvGrpSpPr>
          <p:cNvPr id="4" name="18400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24226E2-D258-455A-9C85-1FEF869B020D}"/>
              </a:ext>
            </a:extLst>
          </p:cNvPr>
          <p:cNvGrpSpPr>
            <a:grpSpLocks noChangeAspect="1"/>
          </p:cNvGrpSpPr>
          <p:nvPr>
            <p:custDataLst>
              <p:tags r:id="rId1"/>
            </p:custDataLst>
          </p:nvPr>
        </p:nvGrpSpPr>
        <p:grpSpPr>
          <a:xfrm>
            <a:off x="626531" y="1611278"/>
            <a:ext cx="11073341" cy="4500163"/>
            <a:chOff x="626531" y="1611277"/>
            <a:chExt cx="11073341" cy="4676991"/>
          </a:xfrm>
        </p:grpSpPr>
        <p:sp>
          <p:nvSpPr>
            <p:cNvPr id="6" name="iṩḻ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24DA1F2-28C4-461F-8A7A-916A0DD33BF0}"/>
                </a:ext>
              </a:extLst>
            </p:cNvPr>
            <p:cNvSpPr txBox="1"/>
            <p:nvPr/>
          </p:nvSpPr>
          <p:spPr>
            <a:xfrm>
              <a:off x="626531" y="2486020"/>
              <a:ext cx="3597445" cy="2140604"/>
            </a:xfrm>
            <a:prstGeom prst="rect">
              <a:avLst/>
            </a:prstGeom>
            <a:noFill/>
          </p:spPr>
          <p:txBody>
            <a:bodyPr wrap="square" lIns="90000" tIns="46800" rIns="90000" bIns="46800" rtlCol="0">
              <a:normAutofit/>
            </a:bodyPr>
            <a:lstStyle/>
            <a:p>
              <a:pPr>
                <a:lnSpc>
                  <a:spcPct val="150000"/>
                </a:lnSpc>
              </a:pPr>
              <a:r>
                <a:rPr lang="zh-CN" altLang="en-US" sz="1600" b="1" dirty="0" smtClean="0">
                  <a:cs typeface="+mn-ea"/>
                  <a:sym typeface="+mn-lt"/>
                </a:rPr>
                <a:t>索引（在</a:t>
              </a:r>
              <a:r>
                <a:rPr lang="en-US" altLang="zh-CN" sz="1600" b="1" dirty="0" smtClean="0">
                  <a:cs typeface="+mn-ea"/>
                  <a:sym typeface="+mn-lt"/>
                </a:rPr>
                <a:t>MySQL</a:t>
              </a:r>
              <a:r>
                <a:rPr lang="zh-CN" altLang="en-US" sz="1600" b="1" dirty="0" smtClean="0">
                  <a:cs typeface="+mn-ea"/>
                  <a:sym typeface="+mn-lt"/>
                </a:rPr>
                <a:t>中也叫做“键”）是</a:t>
              </a:r>
              <a:r>
                <a:rPr lang="zh-CN" altLang="en-US" sz="1600" b="1" dirty="0" smtClean="0">
                  <a:solidFill>
                    <a:schemeClr val="accent2"/>
                  </a:solidFill>
                  <a:cs typeface="+mn-ea"/>
                  <a:sym typeface="+mn-lt"/>
                </a:rPr>
                <a:t>存储引擎</a:t>
              </a:r>
              <a:r>
                <a:rPr lang="zh-CN" altLang="en-US" sz="1600" b="1" dirty="0" smtClean="0">
                  <a:cs typeface="+mn-ea"/>
                  <a:sym typeface="+mn-lt"/>
                </a:rPr>
                <a:t>用于</a:t>
              </a:r>
              <a:r>
                <a:rPr lang="zh-CN" altLang="en-US" sz="1600" b="1" dirty="0" smtClean="0">
                  <a:solidFill>
                    <a:schemeClr val="accent2"/>
                  </a:solidFill>
                  <a:cs typeface="+mn-ea"/>
                  <a:sym typeface="+mn-lt"/>
                </a:rPr>
                <a:t>快速找到记录</a:t>
              </a:r>
              <a:r>
                <a:rPr lang="zh-CN" altLang="en-US" sz="1600" b="1" dirty="0" smtClean="0">
                  <a:cs typeface="+mn-ea"/>
                  <a:sym typeface="+mn-lt"/>
                </a:rPr>
                <a:t>的一种</a:t>
              </a:r>
              <a:r>
                <a:rPr lang="zh-CN" altLang="en-US" sz="1600" b="1" dirty="0" smtClean="0">
                  <a:solidFill>
                    <a:schemeClr val="accent2"/>
                  </a:solidFill>
                  <a:cs typeface="+mn-ea"/>
                  <a:sym typeface="+mn-lt"/>
                </a:rPr>
                <a:t>数据结构。</a:t>
              </a:r>
              <a:r>
                <a:rPr lang="zh-CN" altLang="en-US" sz="1600" b="1" dirty="0" smtClean="0">
                  <a:cs typeface="+mn-ea"/>
                  <a:sym typeface="+mn-lt"/>
                </a:rPr>
                <a:t>                           </a:t>
              </a:r>
              <a:endParaRPr lang="en-US" altLang="zh-CN" sz="1600" b="1" dirty="0" smtClean="0">
                <a:cs typeface="+mn-ea"/>
                <a:sym typeface="+mn-lt"/>
              </a:endParaRPr>
            </a:p>
            <a:p>
              <a:pPr>
                <a:lnSpc>
                  <a:spcPct val="150000"/>
                </a:lnSpc>
              </a:pPr>
              <a:r>
                <a:rPr lang="en-US" altLang="zh-CN" sz="1600" b="1" dirty="0">
                  <a:cs typeface="+mn-ea"/>
                  <a:sym typeface="+mn-lt"/>
                </a:rPr>
                <a:t> </a:t>
              </a:r>
              <a:r>
                <a:rPr lang="en-US" altLang="zh-CN" sz="1600" b="1" dirty="0" smtClean="0">
                  <a:cs typeface="+mn-ea"/>
                  <a:sym typeface="+mn-lt"/>
                </a:rPr>
                <a:t>                         </a:t>
              </a:r>
              <a:r>
                <a:rPr lang="zh-CN" altLang="en-US" sz="1600" b="1" dirty="0" smtClean="0">
                  <a:cs typeface="+mn-ea"/>
                  <a:sym typeface="+mn-lt"/>
                </a:rPr>
                <a:t> </a:t>
              </a:r>
              <a:r>
                <a:rPr lang="en-US" altLang="zh-CN" sz="1600" b="1" dirty="0" smtClean="0">
                  <a:cs typeface="+mn-ea"/>
                  <a:sym typeface="+mn-lt"/>
                </a:rPr>
                <a:t>----《</a:t>
              </a:r>
              <a:r>
                <a:rPr lang="zh-CN" altLang="en-US" sz="1600" b="1" dirty="0" smtClean="0">
                  <a:cs typeface="+mn-ea"/>
                  <a:sym typeface="+mn-lt"/>
                </a:rPr>
                <a:t>高性能</a:t>
              </a:r>
              <a:r>
                <a:rPr lang="en-US" altLang="zh-CN" sz="1600" b="1" dirty="0" smtClean="0">
                  <a:cs typeface="+mn-ea"/>
                  <a:sym typeface="+mn-lt"/>
                </a:rPr>
                <a:t>MySQL》</a:t>
              </a:r>
              <a:endParaRPr lang="en-US" sz="1600" b="1" dirty="0">
                <a:cs typeface="+mn-ea"/>
                <a:sym typeface="+mn-lt"/>
              </a:endParaRPr>
            </a:p>
          </p:txBody>
        </p:sp>
        <p:grpSp>
          <p:nvGrpSpPr>
            <p:cNvPr id="7" name="íŝļ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24C5387-77BC-4F55-B2F3-A4D4F0513B6F}"/>
                </a:ext>
              </a:extLst>
            </p:cNvPr>
            <p:cNvGrpSpPr/>
            <p:nvPr/>
          </p:nvGrpSpPr>
          <p:grpSpPr>
            <a:xfrm>
              <a:off x="4171221" y="1809000"/>
              <a:ext cx="3486214" cy="3516989"/>
              <a:chOff x="3179763" y="385763"/>
              <a:chExt cx="1258888" cy="1270000"/>
            </a:xfrm>
          </p:grpSpPr>
          <p:sp>
            <p:nvSpPr>
              <p:cNvPr id="23" name="íš1í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08CA361-688E-4371-962D-36DDEF152BEC}"/>
                  </a:ext>
                </a:extLst>
              </p:cNvPr>
              <p:cNvSpPr/>
              <p:nvPr/>
            </p:nvSpPr>
            <p:spPr bwMode="auto">
              <a:xfrm>
                <a:off x="4240213" y="1338263"/>
                <a:ext cx="184150" cy="306388"/>
              </a:xfrm>
              <a:custGeom>
                <a:avLst/>
                <a:gdLst>
                  <a:gd name="T0" fmla="*/ 108 w 164"/>
                  <a:gd name="T1" fmla="*/ 42 h 274"/>
                  <a:gd name="T2" fmla="*/ 107 w 164"/>
                  <a:gd name="T3" fmla="*/ 39 h 274"/>
                  <a:gd name="T4" fmla="*/ 105 w 164"/>
                  <a:gd name="T5" fmla="*/ 35 h 274"/>
                  <a:gd name="T6" fmla="*/ 103 w 164"/>
                  <a:gd name="T7" fmla="*/ 32 h 274"/>
                  <a:gd name="T8" fmla="*/ 100 w 164"/>
                  <a:gd name="T9" fmla="*/ 27 h 274"/>
                  <a:gd name="T10" fmla="*/ 98 w 164"/>
                  <a:gd name="T11" fmla="*/ 24 h 274"/>
                  <a:gd name="T12" fmla="*/ 95 w 164"/>
                  <a:gd name="T13" fmla="*/ 20 h 274"/>
                  <a:gd name="T14" fmla="*/ 92 w 164"/>
                  <a:gd name="T15" fmla="*/ 17 h 274"/>
                  <a:gd name="T16" fmla="*/ 89 w 164"/>
                  <a:gd name="T17" fmla="*/ 14 h 274"/>
                  <a:gd name="T18" fmla="*/ 86 w 164"/>
                  <a:gd name="T19" fmla="*/ 11 h 274"/>
                  <a:gd name="T20" fmla="*/ 83 w 164"/>
                  <a:gd name="T21" fmla="*/ 8 h 274"/>
                  <a:gd name="T22" fmla="*/ 79 w 164"/>
                  <a:gd name="T23" fmla="*/ 5 h 274"/>
                  <a:gd name="T24" fmla="*/ 76 w 164"/>
                  <a:gd name="T25" fmla="*/ 3 h 274"/>
                  <a:gd name="T26" fmla="*/ 73 w 164"/>
                  <a:gd name="T27" fmla="*/ 1 h 274"/>
                  <a:gd name="T28" fmla="*/ 71 w 164"/>
                  <a:gd name="T29" fmla="*/ 0 h 274"/>
                  <a:gd name="T30" fmla="*/ 71 w 164"/>
                  <a:gd name="T31" fmla="*/ 0 h 274"/>
                  <a:gd name="T32" fmla="*/ 0 w 164"/>
                  <a:gd name="T33" fmla="*/ 274 h 274"/>
                  <a:gd name="T34" fmla="*/ 164 w 164"/>
                  <a:gd name="T35" fmla="*/ 274 h 274"/>
                  <a:gd name="T36" fmla="*/ 111 w 164"/>
                  <a:gd name="T37" fmla="*/ 49 h 274"/>
                  <a:gd name="T38" fmla="*/ 108 w 164"/>
                  <a:gd name="T39" fmla="*/ 4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 h="274">
                    <a:moveTo>
                      <a:pt x="108" y="42"/>
                    </a:moveTo>
                    <a:cubicBezTo>
                      <a:pt x="108" y="41"/>
                      <a:pt x="107" y="40"/>
                      <a:pt x="107" y="39"/>
                    </a:cubicBezTo>
                    <a:cubicBezTo>
                      <a:pt x="106" y="38"/>
                      <a:pt x="106" y="36"/>
                      <a:pt x="105" y="35"/>
                    </a:cubicBezTo>
                    <a:cubicBezTo>
                      <a:pt x="104" y="34"/>
                      <a:pt x="103" y="33"/>
                      <a:pt x="103" y="32"/>
                    </a:cubicBezTo>
                    <a:cubicBezTo>
                      <a:pt x="102" y="30"/>
                      <a:pt x="101" y="29"/>
                      <a:pt x="100" y="27"/>
                    </a:cubicBezTo>
                    <a:cubicBezTo>
                      <a:pt x="99" y="26"/>
                      <a:pt x="98" y="25"/>
                      <a:pt x="98" y="24"/>
                    </a:cubicBezTo>
                    <a:cubicBezTo>
                      <a:pt x="97" y="23"/>
                      <a:pt x="96" y="22"/>
                      <a:pt x="95" y="20"/>
                    </a:cubicBezTo>
                    <a:cubicBezTo>
                      <a:pt x="94" y="19"/>
                      <a:pt x="93" y="18"/>
                      <a:pt x="92" y="17"/>
                    </a:cubicBezTo>
                    <a:cubicBezTo>
                      <a:pt x="91" y="16"/>
                      <a:pt x="90" y="15"/>
                      <a:pt x="89" y="14"/>
                    </a:cubicBezTo>
                    <a:cubicBezTo>
                      <a:pt x="88" y="13"/>
                      <a:pt x="87" y="12"/>
                      <a:pt x="86" y="11"/>
                    </a:cubicBezTo>
                    <a:cubicBezTo>
                      <a:pt x="85" y="10"/>
                      <a:pt x="84" y="9"/>
                      <a:pt x="83" y="8"/>
                    </a:cubicBezTo>
                    <a:cubicBezTo>
                      <a:pt x="81" y="7"/>
                      <a:pt x="80" y="6"/>
                      <a:pt x="79" y="5"/>
                    </a:cubicBezTo>
                    <a:cubicBezTo>
                      <a:pt x="78" y="5"/>
                      <a:pt x="77" y="4"/>
                      <a:pt x="76" y="3"/>
                    </a:cubicBezTo>
                    <a:cubicBezTo>
                      <a:pt x="75" y="2"/>
                      <a:pt x="74" y="2"/>
                      <a:pt x="73" y="1"/>
                    </a:cubicBezTo>
                    <a:cubicBezTo>
                      <a:pt x="72" y="1"/>
                      <a:pt x="72" y="0"/>
                      <a:pt x="71" y="0"/>
                    </a:cubicBezTo>
                    <a:cubicBezTo>
                      <a:pt x="71" y="0"/>
                      <a:pt x="71" y="0"/>
                      <a:pt x="71" y="0"/>
                    </a:cubicBezTo>
                    <a:cubicBezTo>
                      <a:pt x="25" y="29"/>
                      <a:pt x="6" y="205"/>
                      <a:pt x="0" y="274"/>
                    </a:cubicBezTo>
                    <a:cubicBezTo>
                      <a:pt x="164" y="274"/>
                      <a:pt x="164" y="274"/>
                      <a:pt x="164" y="274"/>
                    </a:cubicBezTo>
                    <a:cubicBezTo>
                      <a:pt x="111" y="49"/>
                      <a:pt x="111" y="49"/>
                      <a:pt x="111" y="49"/>
                    </a:cubicBezTo>
                    <a:cubicBezTo>
                      <a:pt x="110" y="47"/>
                      <a:pt x="109" y="44"/>
                      <a:pt x="10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isl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B16CA30-B688-4B90-883C-CA913C1310D2}"/>
                  </a:ext>
                </a:extLst>
              </p:cNvPr>
              <p:cNvSpPr/>
              <p:nvPr/>
            </p:nvSpPr>
            <p:spPr bwMode="auto">
              <a:xfrm>
                <a:off x="3298826" y="1185863"/>
                <a:ext cx="1020763" cy="458788"/>
              </a:xfrm>
              <a:custGeom>
                <a:avLst/>
                <a:gdLst>
                  <a:gd name="T0" fmla="*/ 914 w 914"/>
                  <a:gd name="T1" fmla="*/ 136 h 410"/>
                  <a:gd name="T2" fmla="*/ 910 w 914"/>
                  <a:gd name="T3" fmla="*/ 134 h 410"/>
                  <a:gd name="T4" fmla="*/ 624 w 914"/>
                  <a:gd name="T5" fmla="*/ 8 h 410"/>
                  <a:gd name="T6" fmla="*/ 457 w 914"/>
                  <a:gd name="T7" fmla="*/ 176 h 410"/>
                  <a:gd name="T8" fmla="*/ 457 w 914"/>
                  <a:gd name="T9" fmla="*/ 176 h 410"/>
                  <a:gd name="T10" fmla="*/ 457 w 914"/>
                  <a:gd name="T11" fmla="*/ 176 h 410"/>
                  <a:gd name="T12" fmla="*/ 291 w 914"/>
                  <a:gd name="T13" fmla="*/ 8 h 410"/>
                  <a:gd name="T14" fmla="*/ 308 w 914"/>
                  <a:gd name="T15" fmla="*/ 1 h 410"/>
                  <a:gd name="T16" fmla="*/ 309 w 914"/>
                  <a:gd name="T17" fmla="*/ 0 h 410"/>
                  <a:gd name="T18" fmla="*/ 309 w 914"/>
                  <a:gd name="T19" fmla="*/ 0 h 410"/>
                  <a:gd name="T20" fmla="*/ 308 w 914"/>
                  <a:gd name="T21" fmla="*/ 1 h 410"/>
                  <a:gd name="T22" fmla="*/ 307 w 914"/>
                  <a:gd name="T23" fmla="*/ 1 h 410"/>
                  <a:gd name="T24" fmla="*/ 4 w 914"/>
                  <a:gd name="T25" fmla="*/ 134 h 410"/>
                  <a:gd name="T26" fmla="*/ 0 w 914"/>
                  <a:gd name="T27" fmla="*/ 136 h 410"/>
                  <a:gd name="T28" fmla="*/ 72 w 914"/>
                  <a:gd name="T29" fmla="*/ 410 h 410"/>
                  <a:gd name="T30" fmla="*/ 843 w 914"/>
                  <a:gd name="T31" fmla="*/ 410 h 410"/>
                  <a:gd name="T32" fmla="*/ 914 w 914"/>
                  <a:gd name="T33" fmla="*/ 13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4" h="410">
                    <a:moveTo>
                      <a:pt x="914" y="136"/>
                    </a:moveTo>
                    <a:cubicBezTo>
                      <a:pt x="913" y="135"/>
                      <a:pt x="911" y="134"/>
                      <a:pt x="910" y="134"/>
                    </a:cubicBezTo>
                    <a:cubicBezTo>
                      <a:pt x="624" y="8"/>
                      <a:pt x="624" y="8"/>
                      <a:pt x="624" y="8"/>
                    </a:cubicBezTo>
                    <a:cubicBezTo>
                      <a:pt x="624" y="104"/>
                      <a:pt x="557" y="175"/>
                      <a:pt x="457" y="176"/>
                    </a:cubicBezTo>
                    <a:cubicBezTo>
                      <a:pt x="457" y="176"/>
                      <a:pt x="457" y="176"/>
                      <a:pt x="457" y="176"/>
                    </a:cubicBezTo>
                    <a:cubicBezTo>
                      <a:pt x="457" y="176"/>
                      <a:pt x="457" y="176"/>
                      <a:pt x="457" y="176"/>
                    </a:cubicBezTo>
                    <a:cubicBezTo>
                      <a:pt x="358" y="175"/>
                      <a:pt x="291" y="104"/>
                      <a:pt x="291" y="8"/>
                    </a:cubicBezTo>
                    <a:cubicBezTo>
                      <a:pt x="308" y="1"/>
                      <a:pt x="308" y="1"/>
                      <a:pt x="308" y="1"/>
                    </a:cubicBezTo>
                    <a:cubicBezTo>
                      <a:pt x="308" y="1"/>
                      <a:pt x="309" y="0"/>
                      <a:pt x="309" y="0"/>
                    </a:cubicBezTo>
                    <a:cubicBezTo>
                      <a:pt x="309" y="0"/>
                      <a:pt x="309" y="0"/>
                      <a:pt x="309" y="0"/>
                    </a:cubicBezTo>
                    <a:cubicBezTo>
                      <a:pt x="309" y="0"/>
                      <a:pt x="308" y="0"/>
                      <a:pt x="308" y="1"/>
                    </a:cubicBezTo>
                    <a:cubicBezTo>
                      <a:pt x="308" y="1"/>
                      <a:pt x="308" y="1"/>
                      <a:pt x="307" y="1"/>
                    </a:cubicBezTo>
                    <a:cubicBezTo>
                      <a:pt x="4" y="134"/>
                      <a:pt x="4" y="134"/>
                      <a:pt x="4" y="134"/>
                    </a:cubicBezTo>
                    <a:cubicBezTo>
                      <a:pt x="3" y="134"/>
                      <a:pt x="1" y="135"/>
                      <a:pt x="0" y="136"/>
                    </a:cubicBezTo>
                    <a:cubicBezTo>
                      <a:pt x="46" y="165"/>
                      <a:pt x="65" y="341"/>
                      <a:pt x="72" y="410"/>
                    </a:cubicBezTo>
                    <a:cubicBezTo>
                      <a:pt x="843" y="410"/>
                      <a:pt x="843" y="410"/>
                      <a:pt x="843" y="410"/>
                    </a:cubicBezTo>
                    <a:cubicBezTo>
                      <a:pt x="849" y="341"/>
                      <a:pt x="868" y="165"/>
                      <a:pt x="914"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iṧľï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92AA324-2CF7-45AD-9E2B-7D16EEDDDFCF}"/>
                  </a:ext>
                </a:extLst>
              </p:cNvPr>
              <p:cNvSpPr/>
              <p:nvPr/>
            </p:nvSpPr>
            <p:spPr bwMode="auto">
              <a:xfrm>
                <a:off x="3194051" y="1338263"/>
                <a:ext cx="184150" cy="306388"/>
              </a:xfrm>
              <a:custGeom>
                <a:avLst/>
                <a:gdLst>
                  <a:gd name="T0" fmla="*/ 93 w 165"/>
                  <a:gd name="T1" fmla="*/ 0 h 274"/>
                  <a:gd name="T2" fmla="*/ 93 w 165"/>
                  <a:gd name="T3" fmla="*/ 0 h 274"/>
                  <a:gd name="T4" fmla="*/ 91 w 165"/>
                  <a:gd name="T5" fmla="*/ 1 h 274"/>
                  <a:gd name="T6" fmla="*/ 88 w 165"/>
                  <a:gd name="T7" fmla="*/ 3 h 274"/>
                  <a:gd name="T8" fmla="*/ 85 w 165"/>
                  <a:gd name="T9" fmla="*/ 5 h 274"/>
                  <a:gd name="T10" fmla="*/ 81 w 165"/>
                  <a:gd name="T11" fmla="*/ 8 h 274"/>
                  <a:gd name="T12" fmla="*/ 78 w 165"/>
                  <a:gd name="T13" fmla="*/ 11 h 274"/>
                  <a:gd name="T14" fmla="*/ 75 w 165"/>
                  <a:gd name="T15" fmla="*/ 14 h 274"/>
                  <a:gd name="T16" fmla="*/ 72 w 165"/>
                  <a:gd name="T17" fmla="*/ 17 h 274"/>
                  <a:gd name="T18" fmla="*/ 69 w 165"/>
                  <a:gd name="T19" fmla="*/ 20 h 274"/>
                  <a:gd name="T20" fmla="*/ 66 w 165"/>
                  <a:gd name="T21" fmla="*/ 24 h 274"/>
                  <a:gd name="T22" fmla="*/ 64 w 165"/>
                  <a:gd name="T23" fmla="*/ 27 h 274"/>
                  <a:gd name="T24" fmla="*/ 61 w 165"/>
                  <a:gd name="T25" fmla="*/ 32 h 274"/>
                  <a:gd name="T26" fmla="*/ 59 w 165"/>
                  <a:gd name="T27" fmla="*/ 35 h 274"/>
                  <a:gd name="T28" fmla="*/ 57 w 165"/>
                  <a:gd name="T29" fmla="*/ 40 h 274"/>
                  <a:gd name="T30" fmla="*/ 56 w 165"/>
                  <a:gd name="T31" fmla="*/ 42 h 274"/>
                  <a:gd name="T32" fmla="*/ 53 w 165"/>
                  <a:gd name="T33" fmla="*/ 49 h 274"/>
                  <a:gd name="T34" fmla="*/ 0 w 165"/>
                  <a:gd name="T35" fmla="*/ 274 h 274"/>
                  <a:gd name="T36" fmla="*/ 165 w 165"/>
                  <a:gd name="T37" fmla="*/ 274 h 274"/>
                  <a:gd name="T38" fmla="*/ 93 w 165"/>
                  <a:gd name="T39"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274">
                    <a:moveTo>
                      <a:pt x="93" y="0"/>
                    </a:moveTo>
                    <a:cubicBezTo>
                      <a:pt x="93" y="0"/>
                      <a:pt x="93" y="0"/>
                      <a:pt x="93" y="0"/>
                    </a:cubicBezTo>
                    <a:cubicBezTo>
                      <a:pt x="92" y="0"/>
                      <a:pt x="92" y="1"/>
                      <a:pt x="91" y="1"/>
                    </a:cubicBezTo>
                    <a:cubicBezTo>
                      <a:pt x="90" y="2"/>
                      <a:pt x="89" y="2"/>
                      <a:pt x="88" y="3"/>
                    </a:cubicBezTo>
                    <a:cubicBezTo>
                      <a:pt x="87" y="4"/>
                      <a:pt x="86" y="5"/>
                      <a:pt x="85" y="5"/>
                    </a:cubicBezTo>
                    <a:cubicBezTo>
                      <a:pt x="84" y="6"/>
                      <a:pt x="83" y="7"/>
                      <a:pt x="81" y="8"/>
                    </a:cubicBezTo>
                    <a:cubicBezTo>
                      <a:pt x="80" y="9"/>
                      <a:pt x="79" y="10"/>
                      <a:pt x="78" y="11"/>
                    </a:cubicBezTo>
                    <a:cubicBezTo>
                      <a:pt x="77" y="12"/>
                      <a:pt x="76" y="13"/>
                      <a:pt x="75" y="14"/>
                    </a:cubicBezTo>
                    <a:cubicBezTo>
                      <a:pt x="74" y="15"/>
                      <a:pt x="73" y="16"/>
                      <a:pt x="72" y="17"/>
                    </a:cubicBezTo>
                    <a:cubicBezTo>
                      <a:pt x="71" y="18"/>
                      <a:pt x="70" y="19"/>
                      <a:pt x="69" y="20"/>
                    </a:cubicBezTo>
                    <a:cubicBezTo>
                      <a:pt x="68" y="22"/>
                      <a:pt x="67" y="23"/>
                      <a:pt x="66" y="24"/>
                    </a:cubicBezTo>
                    <a:cubicBezTo>
                      <a:pt x="65" y="25"/>
                      <a:pt x="65" y="26"/>
                      <a:pt x="64" y="27"/>
                    </a:cubicBezTo>
                    <a:cubicBezTo>
                      <a:pt x="63" y="29"/>
                      <a:pt x="62" y="30"/>
                      <a:pt x="61" y="32"/>
                    </a:cubicBezTo>
                    <a:cubicBezTo>
                      <a:pt x="61" y="33"/>
                      <a:pt x="60" y="34"/>
                      <a:pt x="59" y="35"/>
                    </a:cubicBezTo>
                    <a:cubicBezTo>
                      <a:pt x="58" y="36"/>
                      <a:pt x="58" y="38"/>
                      <a:pt x="57" y="40"/>
                    </a:cubicBezTo>
                    <a:cubicBezTo>
                      <a:pt x="56" y="40"/>
                      <a:pt x="56" y="41"/>
                      <a:pt x="56" y="42"/>
                    </a:cubicBezTo>
                    <a:cubicBezTo>
                      <a:pt x="55" y="44"/>
                      <a:pt x="54" y="47"/>
                      <a:pt x="53" y="49"/>
                    </a:cubicBezTo>
                    <a:cubicBezTo>
                      <a:pt x="0" y="274"/>
                      <a:pt x="0" y="274"/>
                      <a:pt x="0" y="274"/>
                    </a:cubicBezTo>
                    <a:cubicBezTo>
                      <a:pt x="165" y="274"/>
                      <a:pt x="165" y="274"/>
                      <a:pt x="165" y="274"/>
                    </a:cubicBezTo>
                    <a:cubicBezTo>
                      <a:pt x="158" y="205"/>
                      <a:pt x="139" y="29"/>
                      <a:pt x="9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isl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1E3485F-A05F-492F-8CE3-4E894B7FF117}"/>
                  </a:ext>
                </a:extLst>
              </p:cNvPr>
              <p:cNvSpPr/>
              <p:nvPr/>
            </p:nvSpPr>
            <p:spPr bwMode="auto">
              <a:xfrm>
                <a:off x="3194051" y="396875"/>
                <a:ext cx="1230313" cy="1247775"/>
              </a:xfrm>
              <a:custGeom>
                <a:avLst/>
                <a:gdLst>
                  <a:gd name="T0" fmla="*/ 53 w 1100"/>
                  <a:gd name="T1" fmla="*/ 893 h 1118"/>
                  <a:gd name="T2" fmla="*/ 57 w 1100"/>
                  <a:gd name="T3" fmla="*/ 884 h 1118"/>
                  <a:gd name="T4" fmla="*/ 61 w 1100"/>
                  <a:gd name="T5" fmla="*/ 876 h 1118"/>
                  <a:gd name="T6" fmla="*/ 66 w 1100"/>
                  <a:gd name="T7" fmla="*/ 868 h 1118"/>
                  <a:gd name="T8" fmla="*/ 72 w 1100"/>
                  <a:gd name="T9" fmla="*/ 861 h 1118"/>
                  <a:gd name="T10" fmla="*/ 78 w 1100"/>
                  <a:gd name="T11" fmla="*/ 855 h 1118"/>
                  <a:gd name="T12" fmla="*/ 85 w 1100"/>
                  <a:gd name="T13" fmla="*/ 849 h 1118"/>
                  <a:gd name="T14" fmla="*/ 91 w 1100"/>
                  <a:gd name="T15" fmla="*/ 845 h 1118"/>
                  <a:gd name="T16" fmla="*/ 93 w 1100"/>
                  <a:gd name="T17" fmla="*/ 844 h 1118"/>
                  <a:gd name="T18" fmla="*/ 400 w 1100"/>
                  <a:gd name="T19" fmla="*/ 709 h 1118"/>
                  <a:gd name="T20" fmla="*/ 401 w 1100"/>
                  <a:gd name="T21" fmla="*/ 653 h 1118"/>
                  <a:gd name="T22" fmla="*/ 326 w 1100"/>
                  <a:gd name="T23" fmla="*/ 485 h 1118"/>
                  <a:gd name="T24" fmla="*/ 289 w 1100"/>
                  <a:gd name="T25" fmla="*/ 371 h 1118"/>
                  <a:gd name="T26" fmla="*/ 289 w 1100"/>
                  <a:gd name="T27" fmla="*/ 224 h 1118"/>
                  <a:gd name="T28" fmla="*/ 550 w 1100"/>
                  <a:gd name="T29" fmla="*/ 0 h 1118"/>
                  <a:gd name="T30" fmla="*/ 811 w 1100"/>
                  <a:gd name="T31" fmla="*/ 224 h 1118"/>
                  <a:gd name="T32" fmla="*/ 811 w 1100"/>
                  <a:gd name="T33" fmla="*/ 371 h 1118"/>
                  <a:gd name="T34" fmla="*/ 811 w 1100"/>
                  <a:gd name="T35" fmla="*/ 447 h 1118"/>
                  <a:gd name="T36" fmla="*/ 769 w 1100"/>
                  <a:gd name="T37" fmla="*/ 484 h 1118"/>
                  <a:gd name="T38" fmla="*/ 699 w 1100"/>
                  <a:gd name="T39" fmla="*/ 709 h 1118"/>
                  <a:gd name="T40" fmla="*/ 717 w 1100"/>
                  <a:gd name="T41" fmla="*/ 716 h 1118"/>
                  <a:gd name="T42" fmla="*/ 1003 w 1100"/>
                  <a:gd name="T43" fmla="*/ 842 h 1118"/>
                  <a:gd name="T44" fmla="*/ 1007 w 1100"/>
                  <a:gd name="T45" fmla="*/ 844 h 1118"/>
                  <a:gd name="T46" fmla="*/ 1012 w 1100"/>
                  <a:gd name="T47" fmla="*/ 847 h 1118"/>
                  <a:gd name="T48" fmla="*/ 1019 w 1100"/>
                  <a:gd name="T49" fmla="*/ 852 h 1118"/>
                  <a:gd name="T50" fmla="*/ 1025 w 1100"/>
                  <a:gd name="T51" fmla="*/ 858 h 1118"/>
                  <a:gd name="T52" fmla="*/ 1031 w 1100"/>
                  <a:gd name="T53" fmla="*/ 864 h 1118"/>
                  <a:gd name="T54" fmla="*/ 1036 w 1100"/>
                  <a:gd name="T55" fmla="*/ 871 h 1118"/>
                  <a:gd name="T56" fmla="*/ 1041 w 1100"/>
                  <a:gd name="T57" fmla="*/ 879 h 1118"/>
                  <a:gd name="T58" fmla="*/ 1044 w 1100"/>
                  <a:gd name="T59" fmla="*/ 886 h 1118"/>
                  <a:gd name="T60" fmla="*/ 1100 w 1100"/>
                  <a:gd name="T61" fmla="*/ 1118 h 1118"/>
                  <a:gd name="T62" fmla="*/ 165 w 1100"/>
                  <a:gd name="T63" fmla="*/ 1118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0" h="1118">
                    <a:moveTo>
                      <a:pt x="0" y="1118"/>
                    </a:moveTo>
                    <a:cubicBezTo>
                      <a:pt x="53" y="893"/>
                      <a:pt x="53" y="893"/>
                      <a:pt x="53" y="893"/>
                    </a:cubicBezTo>
                    <a:cubicBezTo>
                      <a:pt x="54" y="891"/>
                      <a:pt x="55" y="888"/>
                      <a:pt x="56" y="886"/>
                    </a:cubicBezTo>
                    <a:cubicBezTo>
                      <a:pt x="56" y="885"/>
                      <a:pt x="56" y="884"/>
                      <a:pt x="57" y="884"/>
                    </a:cubicBezTo>
                    <a:cubicBezTo>
                      <a:pt x="58" y="882"/>
                      <a:pt x="58" y="880"/>
                      <a:pt x="59" y="879"/>
                    </a:cubicBezTo>
                    <a:cubicBezTo>
                      <a:pt x="60" y="878"/>
                      <a:pt x="61" y="877"/>
                      <a:pt x="61" y="876"/>
                    </a:cubicBezTo>
                    <a:cubicBezTo>
                      <a:pt x="62" y="874"/>
                      <a:pt x="63" y="873"/>
                      <a:pt x="64" y="871"/>
                    </a:cubicBezTo>
                    <a:cubicBezTo>
                      <a:pt x="65" y="870"/>
                      <a:pt x="65" y="869"/>
                      <a:pt x="66" y="868"/>
                    </a:cubicBezTo>
                    <a:cubicBezTo>
                      <a:pt x="67" y="867"/>
                      <a:pt x="68" y="866"/>
                      <a:pt x="69" y="864"/>
                    </a:cubicBezTo>
                    <a:cubicBezTo>
                      <a:pt x="70" y="863"/>
                      <a:pt x="71" y="862"/>
                      <a:pt x="72" y="861"/>
                    </a:cubicBezTo>
                    <a:cubicBezTo>
                      <a:pt x="73" y="860"/>
                      <a:pt x="74" y="859"/>
                      <a:pt x="75" y="858"/>
                    </a:cubicBezTo>
                    <a:cubicBezTo>
                      <a:pt x="76" y="857"/>
                      <a:pt x="77" y="856"/>
                      <a:pt x="78" y="855"/>
                    </a:cubicBezTo>
                    <a:cubicBezTo>
                      <a:pt x="79" y="854"/>
                      <a:pt x="80" y="853"/>
                      <a:pt x="81" y="852"/>
                    </a:cubicBezTo>
                    <a:cubicBezTo>
                      <a:pt x="83" y="851"/>
                      <a:pt x="84" y="850"/>
                      <a:pt x="85" y="849"/>
                    </a:cubicBezTo>
                    <a:cubicBezTo>
                      <a:pt x="86" y="849"/>
                      <a:pt x="87" y="848"/>
                      <a:pt x="88" y="847"/>
                    </a:cubicBezTo>
                    <a:cubicBezTo>
                      <a:pt x="89" y="846"/>
                      <a:pt x="90" y="846"/>
                      <a:pt x="91" y="845"/>
                    </a:cubicBezTo>
                    <a:cubicBezTo>
                      <a:pt x="92" y="845"/>
                      <a:pt x="92" y="844"/>
                      <a:pt x="93" y="844"/>
                    </a:cubicBezTo>
                    <a:cubicBezTo>
                      <a:pt x="93" y="844"/>
                      <a:pt x="93" y="844"/>
                      <a:pt x="93" y="844"/>
                    </a:cubicBezTo>
                    <a:cubicBezTo>
                      <a:pt x="94" y="843"/>
                      <a:pt x="96" y="842"/>
                      <a:pt x="97" y="842"/>
                    </a:cubicBezTo>
                    <a:cubicBezTo>
                      <a:pt x="400" y="709"/>
                      <a:pt x="400" y="709"/>
                      <a:pt x="400" y="709"/>
                    </a:cubicBezTo>
                    <a:cubicBezTo>
                      <a:pt x="401" y="709"/>
                      <a:pt x="401" y="709"/>
                      <a:pt x="401" y="709"/>
                    </a:cubicBezTo>
                    <a:cubicBezTo>
                      <a:pt x="401" y="653"/>
                      <a:pt x="401" y="653"/>
                      <a:pt x="401" y="653"/>
                    </a:cubicBezTo>
                    <a:cubicBezTo>
                      <a:pt x="366" y="609"/>
                      <a:pt x="341" y="551"/>
                      <a:pt x="331" y="484"/>
                    </a:cubicBezTo>
                    <a:cubicBezTo>
                      <a:pt x="329" y="484"/>
                      <a:pt x="328" y="485"/>
                      <a:pt x="326" y="485"/>
                    </a:cubicBezTo>
                    <a:cubicBezTo>
                      <a:pt x="306" y="485"/>
                      <a:pt x="289" y="468"/>
                      <a:pt x="289" y="447"/>
                    </a:cubicBezTo>
                    <a:cubicBezTo>
                      <a:pt x="289" y="371"/>
                      <a:pt x="289" y="371"/>
                      <a:pt x="289" y="371"/>
                    </a:cubicBezTo>
                    <a:cubicBezTo>
                      <a:pt x="289" y="225"/>
                      <a:pt x="289" y="225"/>
                      <a:pt x="289" y="225"/>
                    </a:cubicBezTo>
                    <a:cubicBezTo>
                      <a:pt x="289" y="224"/>
                      <a:pt x="289" y="224"/>
                      <a:pt x="289" y="224"/>
                    </a:cubicBezTo>
                    <a:cubicBezTo>
                      <a:pt x="289" y="224"/>
                      <a:pt x="289" y="224"/>
                      <a:pt x="289" y="224"/>
                    </a:cubicBezTo>
                    <a:cubicBezTo>
                      <a:pt x="290" y="100"/>
                      <a:pt x="406" y="0"/>
                      <a:pt x="550" y="0"/>
                    </a:cubicBezTo>
                    <a:cubicBezTo>
                      <a:pt x="694" y="0"/>
                      <a:pt x="810" y="100"/>
                      <a:pt x="811" y="224"/>
                    </a:cubicBezTo>
                    <a:cubicBezTo>
                      <a:pt x="811" y="224"/>
                      <a:pt x="811" y="224"/>
                      <a:pt x="811" y="224"/>
                    </a:cubicBezTo>
                    <a:cubicBezTo>
                      <a:pt x="811" y="225"/>
                      <a:pt x="811" y="225"/>
                      <a:pt x="811" y="225"/>
                    </a:cubicBezTo>
                    <a:cubicBezTo>
                      <a:pt x="811" y="371"/>
                      <a:pt x="811" y="371"/>
                      <a:pt x="811" y="371"/>
                    </a:cubicBezTo>
                    <a:cubicBezTo>
                      <a:pt x="811" y="373"/>
                      <a:pt x="811" y="373"/>
                      <a:pt x="811" y="373"/>
                    </a:cubicBezTo>
                    <a:cubicBezTo>
                      <a:pt x="811" y="447"/>
                      <a:pt x="811" y="447"/>
                      <a:pt x="811" y="447"/>
                    </a:cubicBezTo>
                    <a:cubicBezTo>
                      <a:pt x="811" y="468"/>
                      <a:pt x="794" y="485"/>
                      <a:pt x="774" y="485"/>
                    </a:cubicBezTo>
                    <a:cubicBezTo>
                      <a:pt x="772" y="485"/>
                      <a:pt x="771" y="484"/>
                      <a:pt x="769" y="484"/>
                    </a:cubicBezTo>
                    <a:cubicBezTo>
                      <a:pt x="759" y="551"/>
                      <a:pt x="734" y="609"/>
                      <a:pt x="699" y="653"/>
                    </a:cubicBezTo>
                    <a:cubicBezTo>
                      <a:pt x="699" y="709"/>
                      <a:pt x="699" y="709"/>
                      <a:pt x="699" y="709"/>
                    </a:cubicBezTo>
                    <a:cubicBezTo>
                      <a:pt x="699" y="709"/>
                      <a:pt x="699" y="709"/>
                      <a:pt x="700" y="709"/>
                    </a:cubicBezTo>
                    <a:cubicBezTo>
                      <a:pt x="717" y="716"/>
                      <a:pt x="717" y="716"/>
                      <a:pt x="717" y="716"/>
                    </a:cubicBezTo>
                    <a:cubicBezTo>
                      <a:pt x="717" y="716"/>
                      <a:pt x="717" y="716"/>
                      <a:pt x="717" y="716"/>
                    </a:cubicBezTo>
                    <a:cubicBezTo>
                      <a:pt x="1003" y="842"/>
                      <a:pt x="1003" y="842"/>
                      <a:pt x="1003" y="842"/>
                    </a:cubicBezTo>
                    <a:cubicBezTo>
                      <a:pt x="1004" y="842"/>
                      <a:pt x="1006" y="843"/>
                      <a:pt x="1007" y="844"/>
                    </a:cubicBezTo>
                    <a:cubicBezTo>
                      <a:pt x="1007" y="844"/>
                      <a:pt x="1007" y="844"/>
                      <a:pt x="1007" y="844"/>
                    </a:cubicBezTo>
                    <a:cubicBezTo>
                      <a:pt x="1008" y="844"/>
                      <a:pt x="1008" y="845"/>
                      <a:pt x="1009" y="845"/>
                    </a:cubicBezTo>
                    <a:cubicBezTo>
                      <a:pt x="1010" y="846"/>
                      <a:pt x="1011" y="846"/>
                      <a:pt x="1012" y="847"/>
                    </a:cubicBezTo>
                    <a:cubicBezTo>
                      <a:pt x="1013" y="848"/>
                      <a:pt x="1014" y="849"/>
                      <a:pt x="1015" y="849"/>
                    </a:cubicBezTo>
                    <a:cubicBezTo>
                      <a:pt x="1016" y="850"/>
                      <a:pt x="1017" y="851"/>
                      <a:pt x="1019" y="852"/>
                    </a:cubicBezTo>
                    <a:cubicBezTo>
                      <a:pt x="1020" y="853"/>
                      <a:pt x="1021" y="854"/>
                      <a:pt x="1022" y="855"/>
                    </a:cubicBezTo>
                    <a:cubicBezTo>
                      <a:pt x="1023" y="856"/>
                      <a:pt x="1024" y="857"/>
                      <a:pt x="1025" y="858"/>
                    </a:cubicBezTo>
                    <a:cubicBezTo>
                      <a:pt x="1026" y="859"/>
                      <a:pt x="1027" y="860"/>
                      <a:pt x="1028" y="861"/>
                    </a:cubicBezTo>
                    <a:cubicBezTo>
                      <a:pt x="1029" y="862"/>
                      <a:pt x="1030" y="863"/>
                      <a:pt x="1031" y="864"/>
                    </a:cubicBezTo>
                    <a:cubicBezTo>
                      <a:pt x="1032" y="866"/>
                      <a:pt x="1033" y="867"/>
                      <a:pt x="1034" y="868"/>
                    </a:cubicBezTo>
                    <a:cubicBezTo>
                      <a:pt x="1034" y="869"/>
                      <a:pt x="1035" y="870"/>
                      <a:pt x="1036" y="871"/>
                    </a:cubicBezTo>
                    <a:cubicBezTo>
                      <a:pt x="1037" y="873"/>
                      <a:pt x="1038" y="874"/>
                      <a:pt x="1039" y="876"/>
                    </a:cubicBezTo>
                    <a:cubicBezTo>
                      <a:pt x="1039" y="877"/>
                      <a:pt x="1040" y="878"/>
                      <a:pt x="1041" y="879"/>
                    </a:cubicBezTo>
                    <a:cubicBezTo>
                      <a:pt x="1042" y="880"/>
                      <a:pt x="1042" y="882"/>
                      <a:pt x="1043" y="883"/>
                    </a:cubicBezTo>
                    <a:cubicBezTo>
                      <a:pt x="1043" y="884"/>
                      <a:pt x="1044" y="885"/>
                      <a:pt x="1044" y="886"/>
                    </a:cubicBezTo>
                    <a:cubicBezTo>
                      <a:pt x="1045" y="888"/>
                      <a:pt x="1046" y="891"/>
                      <a:pt x="1047" y="893"/>
                    </a:cubicBezTo>
                    <a:cubicBezTo>
                      <a:pt x="1100" y="1118"/>
                      <a:pt x="1100" y="1118"/>
                      <a:pt x="1100" y="1118"/>
                    </a:cubicBezTo>
                    <a:cubicBezTo>
                      <a:pt x="936" y="1118"/>
                      <a:pt x="936" y="1118"/>
                      <a:pt x="936" y="1118"/>
                    </a:cubicBezTo>
                    <a:cubicBezTo>
                      <a:pt x="165" y="1118"/>
                      <a:pt x="165" y="1118"/>
                      <a:pt x="165" y="1118"/>
                    </a:cubicBezTo>
                    <a:cubicBezTo>
                      <a:pt x="0" y="1118"/>
                      <a:pt x="0" y="1118"/>
                      <a:pt x="0" y="1118"/>
                    </a:cubicBezTo>
                    <a:close/>
                  </a:path>
                </a:pathLst>
              </a:custGeom>
              <a:solidFill>
                <a:srgbClr val="BCE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isl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B0DC034-38F5-442F-AD87-2C74F74CCCDB}"/>
                  </a:ext>
                </a:extLst>
              </p:cNvPr>
              <p:cNvSpPr/>
              <p:nvPr/>
            </p:nvSpPr>
            <p:spPr bwMode="auto">
              <a:xfrm>
                <a:off x="3641726" y="1125538"/>
                <a:ext cx="333375" cy="207963"/>
              </a:xfrm>
              <a:custGeom>
                <a:avLst/>
                <a:gdLst>
                  <a:gd name="T0" fmla="*/ 1 w 298"/>
                  <a:gd name="T1" fmla="*/ 55 h 186"/>
                  <a:gd name="T2" fmla="*/ 1 w 298"/>
                  <a:gd name="T3" fmla="*/ 55 h 186"/>
                  <a:gd name="T4" fmla="*/ 149 w 298"/>
                  <a:gd name="T5" fmla="*/ 186 h 186"/>
                  <a:gd name="T6" fmla="*/ 158 w 298"/>
                  <a:gd name="T7" fmla="*/ 185 h 186"/>
                  <a:gd name="T8" fmla="*/ 163 w 298"/>
                  <a:gd name="T9" fmla="*/ 185 h 186"/>
                  <a:gd name="T10" fmla="*/ 175 w 298"/>
                  <a:gd name="T11" fmla="*/ 183 h 186"/>
                  <a:gd name="T12" fmla="*/ 177 w 298"/>
                  <a:gd name="T13" fmla="*/ 183 h 186"/>
                  <a:gd name="T14" fmla="*/ 297 w 298"/>
                  <a:gd name="T15" fmla="*/ 55 h 186"/>
                  <a:gd name="T16" fmla="*/ 297 w 298"/>
                  <a:gd name="T17" fmla="*/ 55 h 186"/>
                  <a:gd name="T18" fmla="*/ 297 w 298"/>
                  <a:gd name="T19" fmla="*/ 55 h 186"/>
                  <a:gd name="T20" fmla="*/ 298 w 298"/>
                  <a:gd name="T21" fmla="*/ 56 h 186"/>
                  <a:gd name="T22" fmla="*/ 298 w 298"/>
                  <a:gd name="T23" fmla="*/ 0 h 186"/>
                  <a:gd name="T24" fmla="*/ 149 w 298"/>
                  <a:gd name="T25" fmla="*/ 79 h 186"/>
                  <a:gd name="T26" fmla="*/ 0 w 298"/>
                  <a:gd name="T27" fmla="*/ 0 h 186"/>
                  <a:gd name="T28" fmla="*/ 0 w 298"/>
                  <a:gd name="T29" fmla="*/ 56 h 186"/>
                  <a:gd name="T30" fmla="*/ 1 w 298"/>
                  <a:gd name="T31" fmla="*/ 55 h 186"/>
                  <a:gd name="T32" fmla="*/ 1 w 298"/>
                  <a:gd name="T33" fmla="*/ 5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186">
                    <a:moveTo>
                      <a:pt x="1" y="55"/>
                    </a:moveTo>
                    <a:cubicBezTo>
                      <a:pt x="1" y="55"/>
                      <a:pt x="1" y="55"/>
                      <a:pt x="1" y="55"/>
                    </a:cubicBezTo>
                    <a:cubicBezTo>
                      <a:pt x="11" y="129"/>
                      <a:pt x="73" y="185"/>
                      <a:pt x="149" y="186"/>
                    </a:cubicBezTo>
                    <a:cubicBezTo>
                      <a:pt x="152" y="186"/>
                      <a:pt x="155" y="185"/>
                      <a:pt x="158" y="185"/>
                    </a:cubicBezTo>
                    <a:cubicBezTo>
                      <a:pt x="160" y="185"/>
                      <a:pt x="161" y="185"/>
                      <a:pt x="163" y="185"/>
                    </a:cubicBezTo>
                    <a:cubicBezTo>
                      <a:pt x="167" y="184"/>
                      <a:pt x="171" y="184"/>
                      <a:pt x="175" y="183"/>
                    </a:cubicBezTo>
                    <a:cubicBezTo>
                      <a:pt x="176" y="183"/>
                      <a:pt x="176" y="183"/>
                      <a:pt x="177" y="183"/>
                    </a:cubicBezTo>
                    <a:cubicBezTo>
                      <a:pt x="240" y="171"/>
                      <a:pt x="289" y="120"/>
                      <a:pt x="297" y="55"/>
                    </a:cubicBezTo>
                    <a:cubicBezTo>
                      <a:pt x="297" y="55"/>
                      <a:pt x="297" y="55"/>
                      <a:pt x="297" y="55"/>
                    </a:cubicBezTo>
                    <a:cubicBezTo>
                      <a:pt x="297" y="55"/>
                      <a:pt x="297" y="55"/>
                      <a:pt x="297" y="55"/>
                    </a:cubicBezTo>
                    <a:cubicBezTo>
                      <a:pt x="297" y="55"/>
                      <a:pt x="298" y="55"/>
                      <a:pt x="298" y="56"/>
                    </a:cubicBezTo>
                    <a:cubicBezTo>
                      <a:pt x="298" y="0"/>
                      <a:pt x="298" y="0"/>
                      <a:pt x="298" y="0"/>
                    </a:cubicBezTo>
                    <a:cubicBezTo>
                      <a:pt x="259" y="49"/>
                      <a:pt x="206" y="79"/>
                      <a:pt x="149" y="79"/>
                    </a:cubicBezTo>
                    <a:cubicBezTo>
                      <a:pt x="92" y="79"/>
                      <a:pt x="39" y="49"/>
                      <a:pt x="0" y="0"/>
                    </a:cubicBezTo>
                    <a:cubicBezTo>
                      <a:pt x="0" y="56"/>
                      <a:pt x="0" y="56"/>
                      <a:pt x="0" y="56"/>
                    </a:cubicBezTo>
                    <a:cubicBezTo>
                      <a:pt x="0" y="55"/>
                      <a:pt x="1" y="55"/>
                      <a:pt x="1" y="55"/>
                    </a:cubicBezTo>
                    <a:cubicBezTo>
                      <a:pt x="1" y="55"/>
                      <a:pt x="1" y="55"/>
                      <a:pt x="1"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íśļ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B70C0A4-7DE5-4CDA-BA64-CD0A2A308024}"/>
                  </a:ext>
                </a:extLst>
              </p:cNvPr>
              <p:cNvSpPr/>
              <p:nvPr/>
            </p:nvSpPr>
            <p:spPr bwMode="auto">
              <a:xfrm>
                <a:off x="3517901" y="649288"/>
                <a:ext cx="582613" cy="563563"/>
              </a:xfrm>
              <a:custGeom>
                <a:avLst/>
                <a:gdLst>
                  <a:gd name="T0" fmla="*/ 261 w 522"/>
                  <a:gd name="T1" fmla="*/ 505 h 505"/>
                  <a:gd name="T2" fmla="*/ 410 w 522"/>
                  <a:gd name="T3" fmla="*/ 426 h 505"/>
                  <a:gd name="T4" fmla="*/ 480 w 522"/>
                  <a:gd name="T5" fmla="*/ 257 h 505"/>
                  <a:gd name="T6" fmla="*/ 485 w 522"/>
                  <a:gd name="T7" fmla="*/ 258 h 505"/>
                  <a:gd name="T8" fmla="*/ 522 w 522"/>
                  <a:gd name="T9" fmla="*/ 220 h 505"/>
                  <a:gd name="T10" fmla="*/ 522 w 522"/>
                  <a:gd name="T11" fmla="*/ 146 h 505"/>
                  <a:gd name="T12" fmla="*/ 522 w 522"/>
                  <a:gd name="T13" fmla="*/ 144 h 505"/>
                  <a:gd name="T14" fmla="*/ 522 w 522"/>
                  <a:gd name="T15" fmla="*/ 144 h 505"/>
                  <a:gd name="T16" fmla="*/ 485 w 522"/>
                  <a:gd name="T17" fmla="*/ 108 h 505"/>
                  <a:gd name="T18" fmla="*/ 485 w 522"/>
                  <a:gd name="T19" fmla="*/ 71 h 505"/>
                  <a:gd name="T20" fmla="*/ 447 w 522"/>
                  <a:gd name="T21" fmla="*/ 34 h 505"/>
                  <a:gd name="T22" fmla="*/ 423 w 522"/>
                  <a:gd name="T23" fmla="*/ 34 h 505"/>
                  <a:gd name="T24" fmla="*/ 423 w 522"/>
                  <a:gd name="T25" fmla="*/ 34 h 505"/>
                  <a:gd name="T26" fmla="*/ 361 w 522"/>
                  <a:gd name="T27" fmla="*/ 0 h 505"/>
                  <a:gd name="T28" fmla="*/ 298 w 522"/>
                  <a:gd name="T29" fmla="*/ 34 h 505"/>
                  <a:gd name="T30" fmla="*/ 75 w 522"/>
                  <a:gd name="T31" fmla="*/ 34 h 505"/>
                  <a:gd name="T32" fmla="*/ 37 w 522"/>
                  <a:gd name="T33" fmla="*/ 71 h 505"/>
                  <a:gd name="T34" fmla="*/ 37 w 522"/>
                  <a:gd name="T35" fmla="*/ 108 h 505"/>
                  <a:gd name="T36" fmla="*/ 0 w 522"/>
                  <a:gd name="T37" fmla="*/ 144 h 505"/>
                  <a:gd name="T38" fmla="*/ 0 w 522"/>
                  <a:gd name="T39" fmla="*/ 144 h 505"/>
                  <a:gd name="T40" fmla="*/ 0 w 522"/>
                  <a:gd name="T41" fmla="*/ 220 h 505"/>
                  <a:gd name="T42" fmla="*/ 37 w 522"/>
                  <a:gd name="T43" fmla="*/ 258 h 505"/>
                  <a:gd name="T44" fmla="*/ 42 w 522"/>
                  <a:gd name="T45" fmla="*/ 257 h 505"/>
                  <a:gd name="T46" fmla="*/ 112 w 522"/>
                  <a:gd name="T47" fmla="*/ 426 h 505"/>
                  <a:gd name="T48" fmla="*/ 261 w 522"/>
                  <a:gd name="T49" fmla="*/ 505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505">
                    <a:moveTo>
                      <a:pt x="261" y="505"/>
                    </a:moveTo>
                    <a:cubicBezTo>
                      <a:pt x="318" y="505"/>
                      <a:pt x="371" y="475"/>
                      <a:pt x="410" y="426"/>
                    </a:cubicBezTo>
                    <a:cubicBezTo>
                      <a:pt x="445" y="382"/>
                      <a:pt x="470" y="324"/>
                      <a:pt x="480" y="257"/>
                    </a:cubicBezTo>
                    <a:cubicBezTo>
                      <a:pt x="482" y="257"/>
                      <a:pt x="483" y="258"/>
                      <a:pt x="485" y="258"/>
                    </a:cubicBezTo>
                    <a:cubicBezTo>
                      <a:pt x="505" y="258"/>
                      <a:pt x="522" y="241"/>
                      <a:pt x="522" y="220"/>
                    </a:cubicBezTo>
                    <a:cubicBezTo>
                      <a:pt x="522" y="146"/>
                      <a:pt x="522" y="146"/>
                      <a:pt x="522" y="146"/>
                    </a:cubicBezTo>
                    <a:cubicBezTo>
                      <a:pt x="522" y="144"/>
                      <a:pt x="522" y="144"/>
                      <a:pt x="522" y="144"/>
                    </a:cubicBezTo>
                    <a:cubicBezTo>
                      <a:pt x="522" y="144"/>
                      <a:pt x="522" y="144"/>
                      <a:pt x="522" y="144"/>
                    </a:cubicBezTo>
                    <a:cubicBezTo>
                      <a:pt x="521" y="124"/>
                      <a:pt x="505" y="108"/>
                      <a:pt x="485" y="108"/>
                    </a:cubicBezTo>
                    <a:cubicBezTo>
                      <a:pt x="485" y="71"/>
                      <a:pt x="485" y="71"/>
                      <a:pt x="485" y="71"/>
                    </a:cubicBezTo>
                    <a:cubicBezTo>
                      <a:pt x="485" y="50"/>
                      <a:pt x="468" y="34"/>
                      <a:pt x="447" y="34"/>
                    </a:cubicBezTo>
                    <a:cubicBezTo>
                      <a:pt x="423" y="34"/>
                      <a:pt x="423" y="34"/>
                      <a:pt x="423" y="34"/>
                    </a:cubicBezTo>
                    <a:cubicBezTo>
                      <a:pt x="423" y="34"/>
                      <a:pt x="423" y="34"/>
                      <a:pt x="423" y="34"/>
                    </a:cubicBezTo>
                    <a:cubicBezTo>
                      <a:pt x="397" y="34"/>
                      <a:pt x="374" y="20"/>
                      <a:pt x="361" y="0"/>
                    </a:cubicBezTo>
                    <a:cubicBezTo>
                      <a:pt x="347" y="20"/>
                      <a:pt x="324" y="34"/>
                      <a:pt x="298" y="34"/>
                    </a:cubicBezTo>
                    <a:cubicBezTo>
                      <a:pt x="75" y="34"/>
                      <a:pt x="75" y="34"/>
                      <a:pt x="75" y="34"/>
                    </a:cubicBezTo>
                    <a:cubicBezTo>
                      <a:pt x="54" y="34"/>
                      <a:pt x="37" y="50"/>
                      <a:pt x="37" y="71"/>
                    </a:cubicBezTo>
                    <a:cubicBezTo>
                      <a:pt x="37" y="108"/>
                      <a:pt x="37" y="108"/>
                      <a:pt x="37" y="108"/>
                    </a:cubicBezTo>
                    <a:cubicBezTo>
                      <a:pt x="17" y="108"/>
                      <a:pt x="1" y="124"/>
                      <a:pt x="0" y="144"/>
                    </a:cubicBezTo>
                    <a:cubicBezTo>
                      <a:pt x="0" y="144"/>
                      <a:pt x="0" y="144"/>
                      <a:pt x="0" y="144"/>
                    </a:cubicBezTo>
                    <a:cubicBezTo>
                      <a:pt x="0" y="220"/>
                      <a:pt x="0" y="220"/>
                      <a:pt x="0" y="220"/>
                    </a:cubicBezTo>
                    <a:cubicBezTo>
                      <a:pt x="0" y="241"/>
                      <a:pt x="17" y="258"/>
                      <a:pt x="37" y="258"/>
                    </a:cubicBezTo>
                    <a:cubicBezTo>
                      <a:pt x="39" y="258"/>
                      <a:pt x="40" y="257"/>
                      <a:pt x="42" y="257"/>
                    </a:cubicBezTo>
                    <a:cubicBezTo>
                      <a:pt x="52" y="324"/>
                      <a:pt x="77" y="382"/>
                      <a:pt x="112" y="426"/>
                    </a:cubicBezTo>
                    <a:cubicBezTo>
                      <a:pt x="151" y="475"/>
                      <a:pt x="204" y="505"/>
                      <a:pt x="261" y="5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îṡḻi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3BC4E09-2C33-49D8-8272-3C1AC22F7521}"/>
                  </a:ext>
                </a:extLst>
              </p:cNvPr>
              <p:cNvSpPr/>
              <p:nvPr/>
            </p:nvSpPr>
            <p:spPr bwMode="auto">
              <a:xfrm>
                <a:off x="3517901" y="396875"/>
                <a:ext cx="582613" cy="412750"/>
              </a:xfrm>
              <a:custGeom>
                <a:avLst/>
                <a:gdLst>
                  <a:gd name="T0" fmla="*/ 37 w 522"/>
                  <a:gd name="T1" fmla="*/ 335 h 371"/>
                  <a:gd name="T2" fmla="*/ 37 w 522"/>
                  <a:gd name="T3" fmla="*/ 298 h 371"/>
                  <a:gd name="T4" fmla="*/ 75 w 522"/>
                  <a:gd name="T5" fmla="*/ 261 h 371"/>
                  <a:gd name="T6" fmla="*/ 298 w 522"/>
                  <a:gd name="T7" fmla="*/ 261 h 371"/>
                  <a:gd name="T8" fmla="*/ 361 w 522"/>
                  <a:gd name="T9" fmla="*/ 227 h 371"/>
                  <a:gd name="T10" fmla="*/ 423 w 522"/>
                  <a:gd name="T11" fmla="*/ 261 h 371"/>
                  <a:gd name="T12" fmla="*/ 423 w 522"/>
                  <a:gd name="T13" fmla="*/ 261 h 371"/>
                  <a:gd name="T14" fmla="*/ 447 w 522"/>
                  <a:gd name="T15" fmla="*/ 261 h 371"/>
                  <a:gd name="T16" fmla="*/ 485 w 522"/>
                  <a:gd name="T17" fmla="*/ 298 h 371"/>
                  <a:gd name="T18" fmla="*/ 485 w 522"/>
                  <a:gd name="T19" fmla="*/ 335 h 371"/>
                  <a:gd name="T20" fmla="*/ 522 w 522"/>
                  <a:gd name="T21" fmla="*/ 371 h 371"/>
                  <a:gd name="T22" fmla="*/ 522 w 522"/>
                  <a:gd name="T23" fmla="*/ 371 h 371"/>
                  <a:gd name="T24" fmla="*/ 522 w 522"/>
                  <a:gd name="T25" fmla="*/ 225 h 371"/>
                  <a:gd name="T26" fmla="*/ 522 w 522"/>
                  <a:gd name="T27" fmla="*/ 224 h 371"/>
                  <a:gd name="T28" fmla="*/ 522 w 522"/>
                  <a:gd name="T29" fmla="*/ 224 h 371"/>
                  <a:gd name="T30" fmla="*/ 261 w 522"/>
                  <a:gd name="T31" fmla="*/ 0 h 371"/>
                  <a:gd name="T32" fmla="*/ 0 w 522"/>
                  <a:gd name="T33" fmla="*/ 224 h 371"/>
                  <a:gd name="T34" fmla="*/ 0 w 522"/>
                  <a:gd name="T35" fmla="*/ 224 h 371"/>
                  <a:gd name="T36" fmla="*/ 0 w 522"/>
                  <a:gd name="T37" fmla="*/ 225 h 371"/>
                  <a:gd name="T38" fmla="*/ 0 w 522"/>
                  <a:gd name="T39" fmla="*/ 371 h 371"/>
                  <a:gd name="T40" fmla="*/ 0 w 522"/>
                  <a:gd name="T41" fmla="*/ 371 h 371"/>
                  <a:gd name="T42" fmla="*/ 37 w 522"/>
                  <a:gd name="T43" fmla="*/ 3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2" h="371">
                    <a:moveTo>
                      <a:pt x="37" y="335"/>
                    </a:moveTo>
                    <a:cubicBezTo>
                      <a:pt x="37" y="298"/>
                      <a:pt x="37" y="298"/>
                      <a:pt x="37" y="298"/>
                    </a:cubicBezTo>
                    <a:cubicBezTo>
                      <a:pt x="37" y="277"/>
                      <a:pt x="54" y="261"/>
                      <a:pt x="75" y="261"/>
                    </a:cubicBezTo>
                    <a:cubicBezTo>
                      <a:pt x="298" y="261"/>
                      <a:pt x="298" y="261"/>
                      <a:pt x="298" y="261"/>
                    </a:cubicBezTo>
                    <a:cubicBezTo>
                      <a:pt x="324" y="261"/>
                      <a:pt x="347" y="247"/>
                      <a:pt x="361" y="227"/>
                    </a:cubicBezTo>
                    <a:cubicBezTo>
                      <a:pt x="374" y="247"/>
                      <a:pt x="397" y="261"/>
                      <a:pt x="423" y="261"/>
                    </a:cubicBezTo>
                    <a:cubicBezTo>
                      <a:pt x="423" y="261"/>
                      <a:pt x="423" y="261"/>
                      <a:pt x="423" y="261"/>
                    </a:cubicBezTo>
                    <a:cubicBezTo>
                      <a:pt x="447" y="261"/>
                      <a:pt x="447" y="261"/>
                      <a:pt x="447" y="261"/>
                    </a:cubicBezTo>
                    <a:cubicBezTo>
                      <a:pt x="468" y="261"/>
                      <a:pt x="485" y="277"/>
                      <a:pt x="485" y="298"/>
                    </a:cubicBezTo>
                    <a:cubicBezTo>
                      <a:pt x="485" y="335"/>
                      <a:pt x="485" y="335"/>
                      <a:pt x="485" y="335"/>
                    </a:cubicBezTo>
                    <a:cubicBezTo>
                      <a:pt x="505" y="335"/>
                      <a:pt x="521" y="351"/>
                      <a:pt x="522" y="371"/>
                    </a:cubicBezTo>
                    <a:cubicBezTo>
                      <a:pt x="522" y="371"/>
                      <a:pt x="522" y="371"/>
                      <a:pt x="522" y="371"/>
                    </a:cubicBezTo>
                    <a:cubicBezTo>
                      <a:pt x="522" y="225"/>
                      <a:pt x="522" y="225"/>
                      <a:pt x="522" y="225"/>
                    </a:cubicBezTo>
                    <a:cubicBezTo>
                      <a:pt x="522" y="224"/>
                      <a:pt x="522" y="224"/>
                      <a:pt x="522" y="224"/>
                    </a:cubicBezTo>
                    <a:cubicBezTo>
                      <a:pt x="522" y="224"/>
                      <a:pt x="522" y="224"/>
                      <a:pt x="522" y="224"/>
                    </a:cubicBezTo>
                    <a:cubicBezTo>
                      <a:pt x="521" y="100"/>
                      <a:pt x="405" y="0"/>
                      <a:pt x="261" y="0"/>
                    </a:cubicBezTo>
                    <a:cubicBezTo>
                      <a:pt x="117" y="0"/>
                      <a:pt x="1" y="100"/>
                      <a:pt x="0" y="224"/>
                    </a:cubicBezTo>
                    <a:cubicBezTo>
                      <a:pt x="0" y="224"/>
                      <a:pt x="0" y="224"/>
                      <a:pt x="0" y="224"/>
                    </a:cubicBezTo>
                    <a:cubicBezTo>
                      <a:pt x="0" y="225"/>
                      <a:pt x="0" y="225"/>
                      <a:pt x="0" y="225"/>
                    </a:cubicBezTo>
                    <a:cubicBezTo>
                      <a:pt x="0" y="371"/>
                      <a:pt x="0" y="371"/>
                      <a:pt x="0" y="371"/>
                    </a:cubicBezTo>
                    <a:cubicBezTo>
                      <a:pt x="0" y="371"/>
                      <a:pt x="0" y="371"/>
                      <a:pt x="0" y="371"/>
                    </a:cubicBezTo>
                    <a:cubicBezTo>
                      <a:pt x="1" y="351"/>
                      <a:pt x="17" y="335"/>
                      <a:pt x="37" y="335"/>
                    </a:cubicBezTo>
                    <a:close/>
                  </a:path>
                </a:pathLst>
              </a:custGeom>
              <a:solidFill>
                <a:srgbClr val="FBD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0" name="ïśļ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86BA86B-8016-4F2B-B19A-ABA7C1006780}"/>
                  </a:ext>
                </a:extLst>
              </p:cNvPr>
              <p:cNvSpPr/>
              <p:nvPr/>
            </p:nvSpPr>
            <p:spPr bwMode="auto">
              <a:xfrm>
                <a:off x="3506788" y="385763"/>
                <a:ext cx="604838" cy="436563"/>
              </a:xfrm>
              <a:custGeom>
                <a:avLst/>
                <a:gdLst>
                  <a:gd name="T0" fmla="*/ 542 w 542"/>
                  <a:gd name="T1" fmla="*/ 391 h 391"/>
                  <a:gd name="T2" fmla="*/ 522 w 542"/>
                  <a:gd name="T3" fmla="*/ 391 h 391"/>
                  <a:gd name="T4" fmla="*/ 522 w 542"/>
                  <a:gd name="T5" fmla="*/ 382 h 391"/>
                  <a:gd name="T6" fmla="*/ 495 w 542"/>
                  <a:gd name="T7" fmla="*/ 355 h 391"/>
                  <a:gd name="T8" fmla="*/ 485 w 542"/>
                  <a:gd name="T9" fmla="*/ 355 h 391"/>
                  <a:gd name="T10" fmla="*/ 485 w 542"/>
                  <a:gd name="T11" fmla="*/ 308 h 391"/>
                  <a:gd name="T12" fmla="*/ 457 w 542"/>
                  <a:gd name="T13" fmla="*/ 281 h 391"/>
                  <a:gd name="T14" fmla="*/ 433 w 542"/>
                  <a:gd name="T15" fmla="*/ 281 h 391"/>
                  <a:gd name="T16" fmla="*/ 371 w 542"/>
                  <a:gd name="T17" fmla="*/ 253 h 391"/>
                  <a:gd name="T18" fmla="*/ 308 w 542"/>
                  <a:gd name="T19" fmla="*/ 281 h 391"/>
                  <a:gd name="T20" fmla="*/ 85 w 542"/>
                  <a:gd name="T21" fmla="*/ 281 h 391"/>
                  <a:gd name="T22" fmla="*/ 57 w 542"/>
                  <a:gd name="T23" fmla="*/ 308 h 391"/>
                  <a:gd name="T24" fmla="*/ 57 w 542"/>
                  <a:gd name="T25" fmla="*/ 355 h 391"/>
                  <a:gd name="T26" fmla="*/ 47 w 542"/>
                  <a:gd name="T27" fmla="*/ 355 h 391"/>
                  <a:gd name="T28" fmla="*/ 20 w 542"/>
                  <a:gd name="T29" fmla="*/ 382 h 391"/>
                  <a:gd name="T30" fmla="*/ 20 w 542"/>
                  <a:gd name="T31" fmla="*/ 391 h 391"/>
                  <a:gd name="T32" fmla="*/ 0 w 542"/>
                  <a:gd name="T33" fmla="*/ 391 h 391"/>
                  <a:gd name="T34" fmla="*/ 0 w 542"/>
                  <a:gd name="T35" fmla="*/ 381 h 391"/>
                  <a:gd name="T36" fmla="*/ 0 w 542"/>
                  <a:gd name="T37" fmla="*/ 224 h 391"/>
                  <a:gd name="T38" fmla="*/ 0 w 542"/>
                  <a:gd name="T39" fmla="*/ 224 h 391"/>
                  <a:gd name="T40" fmla="*/ 271 w 542"/>
                  <a:gd name="T41" fmla="*/ 0 h 391"/>
                  <a:gd name="T42" fmla="*/ 542 w 542"/>
                  <a:gd name="T43" fmla="*/ 224 h 391"/>
                  <a:gd name="T44" fmla="*/ 542 w 542"/>
                  <a:gd name="T45" fmla="*/ 224 h 391"/>
                  <a:gd name="T46" fmla="*/ 542 w 542"/>
                  <a:gd name="T47" fmla="*/ 235 h 391"/>
                  <a:gd name="T48" fmla="*/ 542 w 542"/>
                  <a:gd name="T49" fmla="*/ 391 h 391"/>
                  <a:gd name="T50" fmla="*/ 505 w 542"/>
                  <a:gd name="T51" fmla="*/ 336 h 391"/>
                  <a:gd name="T52" fmla="*/ 522 w 542"/>
                  <a:gd name="T53" fmla="*/ 344 h 391"/>
                  <a:gd name="T54" fmla="*/ 522 w 542"/>
                  <a:gd name="T55" fmla="*/ 234 h 391"/>
                  <a:gd name="T56" fmla="*/ 271 w 542"/>
                  <a:gd name="T57" fmla="*/ 20 h 391"/>
                  <a:gd name="T58" fmla="*/ 20 w 542"/>
                  <a:gd name="T59" fmla="*/ 234 h 391"/>
                  <a:gd name="T60" fmla="*/ 20 w 542"/>
                  <a:gd name="T61" fmla="*/ 239 h 391"/>
                  <a:gd name="T62" fmla="*/ 20 w 542"/>
                  <a:gd name="T63" fmla="*/ 344 h 391"/>
                  <a:gd name="T64" fmla="*/ 37 w 542"/>
                  <a:gd name="T65" fmla="*/ 336 h 391"/>
                  <a:gd name="T66" fmla="*/ 37 w 542"/>
                  <a:gd name="T67" fmla="*/ 308 h 391"/>
                  <a:gd name="T68" fmla="*/ 85 w 542"/>
                  <a:gd name="T69" fmla="*/ 261 h 391"/>
                  <a:gd name="T70" fmla="*/ 308 w 542"/>
                  <a:gd name="T71" fmla="*/ 261 h 391"/>
                  <a:gd name="T72" fmla="*/ 362 w 542"/>
                  <a:gd name="T73" fmla="*/ 232 h 391"/>
                  <a:gd name="T74" fmla="*/ 371 w 542"/>
                  <a:gd name="T75" fmla="*/ 219 h 391"/>
                  <a:gd name="T76" fmla="*/ 379 w 542"/>
                  <a:gd name="T77" fmla="*/ 232 h 391"/>
                  <a:gd name="T78" fmla="*/ 433 w 542"/>
                  <a:gd name="T79" fmla="*/ 261 h 391"/>
                  <a:gd name="T80" fmla="*/ 457 w 542"/>
                  <a:gd name="T81" fmla="*/ 261 h 391"/>
                  <a:gd name="T82" fmla="*/ 505 w 542"/>
                  <a:gd name="T83" fmla="*/ 308 h 391"/>
                  <a:gd name="T84" fmla="*/ 505 w 542"/>
                  <a:gd name="T85" fmla="*/ 336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2" h="391">
                    <a:moveTo>
                      <a:pt x="542" y="391"/>
                    </a:moveTo>
                    <a:cubicBezTo>
                      <a:pt x="522" y="391"/>
                      <a:pt x="522" y="391"/>
                      <a:pt x="522" y="391"/>
                    </a:cubicBezTo>
                    <a:cubicBezTo>
                      <a:pt x="522" y="382"/>
                      <a:pt x="522" y="382"/>
                      <a:pt x="522" y="382"/>
                    </a:cubicBezTo>
                    <a:cubicBezTo>
                      <a:pt x="521" y="367"/>
                      <a:pt x="509" y="355"/>
                      <a:pt x="495" y="355"/>
                    </a:cubicBezTo>
                    <a:cubicBezTo>
                      <a:pt x="485" y="355"/>
                      <a:pt x="485" y="355"/>
                      <a:pt x="485" y="355"/>
                    </a:cubicBezTo>
                    <a:cubicBezTo>
                      <a:pt x="485" y="308"/>
                      <a:pt x="485" y="308"/>
                      <a:pt x="485" y="308"/>
                    </a:cubicBezTo>
                    <a:cubicBezTo>
                      <a:pt x="485" y="293"/>
                      <a:pt x="472" y="281"/>
                      <a:pt x="457" y="281"/>
                    </a:cubicBezTo>
                    <a:cubicBezTo>
                      <a:pt x="433" y="281"/>
                      <a:pt x="433" y="281"/>
                      <a:pt x="433" y="281"/>
                    </a:cubicBezTo>
                    <a:cubicBezTo>
                      <a:pt x="409" y="281"/>
                      <a:pt x="386" y="271"/>
                      <a:pt x="371" y="253"/>
                    </a:cubicBezTo>
                    <a:cubicBezTo>
                      <a:pt x="355" y="271"/>
                      <a:pt x="332" y="281"/>
                      <a:pt x="308" y="281"/>
                    </a:cubicBezTo>
                    <a:cubicBezTo>
                      <a:pt x="85" y="281"/>
                      <a:pt x="85" y="281"/>
                      <a:pt x="85" y="281"/>
                    </a:cubicBezTo>
                    <a:cubicBezTo>
                      <a:pt x="70" y="281"/>
                      <a:pt x="57" y="293"/>
                      <a:pt x="57" y="308"/>
                    </a:cubicBezTo>
                    <a:cubicBezTo>
                      <a:pt x="57" y="355"/>
                      <a:pt x="57" y="355"/>
                      <a:pt x="57" y="355"/>
                    </a:cubicBezTo>
                    <a:cubicBezTo>
                      <a:pt x="47" y="355"/>
                      <a:pt x="47" y="355"/>
                      <a:pt x="47" y="355"/>
                    </a:cubicBezTo>
                    <a:cubicBezTo>
                      <a:pt x="33" y="355"/>
                      <a:pt x="21" y="367"/>
                      <a:pt x="20" y="382"/>
                    </a:cubicBezTo>
                    <a:cubicBezTo>
                      <a:pt x="20" y="391"/>
                      <a:pt x="20" y="391"/>
                      <a:pt x="20" y="391"/>
                    </a:cubicBezTo>
                    <a:cubicBezTo>
                      <a:pt x="0" y="391"/>
                      <a:pt x="0" y="391"/>
                      <a:pt x="0" y="391"/>
                    </a:cubicBezTo>
                    <a:cubicBezTo>
                      <a:pt x="0" y="381"/>
                      <a:pt x="0" y="381"/>
                      <a:pt x="0" y="381"/>
                    </a:cubicBezTo>
                    <a:cubicBezTo>
                      <a:pt x="0" y="224"/>
                      <a:pt x="0" y="224"/>
                      <a:pt x="0" y="224"/>
                    </a:cubicBezTo>
                    <a:cubicBezTo>
                      <a:pt x="0" y="224"/>
                      <a:pt x="0" y="224"/>
                      <a:pt x="0" y="224"/>
                    </a:cubicBezTo>
                    <a:cubicBezTo>
                      <a:pt x="7" y="99"/>
                      <a:pt x="126" y="0"/>
                      <a:pt x="271" y="0"/>
                    </a:cubicBezTo>
                    <a:cubicBezTo>
                      <a:pt x="416" y="0"/>
                      <a:pt x="535" y="99"/>
                      <a:pt x="542" y="224"/>
                    </a:cubicBezTo>
                    <a:cubicBezTo>
                      <a:pt x="542" y="224"/>
                      <a:pt x="542" y="224"/>
                      <a:pt x="542" y="224"/>
                    </a:cubicBezTo>
                    <a:cubicBezTo>
                      <a:pt x="542" y="235"/>
                      <a:pt x="542" y="235"/>
                      <a:pt x="542" y="235"/>
                    </a:cubicBezTo>
                    <a:lnTo>
                      <a:pt x="542" y="391"/>
                    </a:lnTo>
                    <a:close/>
                    <a:moveTo>
                      <a:pt x="505" y="336"/>
                    </a:moveTo>
                    <a:cubicBezTo>
                      <a:pt x="511" y="338"/>
                      <a:pt x="517" y="340"/>
                      <a:pt x="522" y="344"/>
                    </a:cubicBezTo>
                    <a:cubicBezTo>
                      <a:pt x="522" y="234"/>
                      <a:pt x="522" y="234"/>
                      <a:pt x="522" y="234"/>
                    </a:cubicBezTo>
                    <a:cubicBezTo>
                      <a:pt x="521" y="116"/>
                      <a:pt x="409" y="20"/>
                      <a:pt x="271" y="20"/>
                    </a:cubicBezTo>
                    <a:cubicBezTo>
                      <a:pt x="133" y="20"/>
                      <a:pt x="21" y="116"/>
                      <a:pt x="20" y="234"/>
                    </a:cubicBezTo>
                    <a:cubicBezTo>
                      <a:pt x="20" y="239"/>
                      <a:pt x="20" y="239"/>
                      <a:pt x="20" y="239"/>
                    </a:cubicBezTo>
                    <a:cubicBezTo>
                      <a:pt x="20" y="344"/>
                      <a:pt x="20" y="344"/>
                      <a:pt x="20" y="344"/>
                    </a:cubicBezTo>
                    <a:cubicBezTo>
                      <a:pt x="25" y="340"/>
                      <a:pt x="31" y="338"/>
                      <a:pt x="37" y="336"/>
                    </a:cubicBezTo>
                    <a:cubicBezTo>
                      <a:pt x="37" y="308"/>
                      <a:pt x="37" y="308"/>
                      <a:pt x="37" y="308"/>
                    </a:cubicBezTo>
                    <a:cubicBezTo>
                      <a:pt x="37" y="282"/>
                      <a:pt x="59" y="261"/>
                      <a:pt x="85" y="261"/>
                    </a:cubicBezTo>
                    <a:cubicBezTo>
                      <a:pt x="308" y="261"/>
                      <a:pt x="308" y="261"/>
                      <a:pt x="308" y="261"/>
                    </a:cubicBezTo>
                    <a:cubicBezTo>
                      <a:pt x="330" y="261"/>
                      <a:pt x="350" y="250"/>
                      <a:pt x="362" y="232"/>
                    </a:cubicBezTo>
                    <a:cubicBezTo>
                      <a:pt x="371" y="219"/>
                      <a:pt x="371" y="219"/>
                      <a:pt x="371" y="219"/>
                    </a:cubicBezTo>
                    <a:cubicBezTo>
                      <a:pt x="379" y="232"/>
                      <a:pt x="379" y="232"/>
                      <a:pt x="379" y="232"/>
                    </a:cubicBezTo>
                    <a:cubicBezTo>
                      <a:pt x="391" y="250"/>
                      <a:pt x="411" y="261"/>
                      <a:pt x="433" y="261"/>
                    </a:cubicBezTo>
                    <a:cubicBezTo>
                      <a:pt x="457" y="261"/>
                      <a:pt x="457" y="261"/>
                      <a:pt x="457" y="261"/>
                    </a:cubicBezTo>
                    <a:cubicBezTo>
                      <a:pt x="484" y="261"/>
                      <a:pt x="505" y="282"/>
                      <a:pt x="505" y="308"/>
                    </a:cubicBezTo>
                    <a:lnTo>
                      <a:pt x="505" y="3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1" name="îśl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33E619C-5CBD-49AB-B284-798E7AB6595A}"/>
                  </a:ext>
                </a:extLst>
              </p:cNvPr>
              <p:cNvSpPr/>
              <p:nvPr/>
            </p:nvSpPr>
            <p:spPr bwMode="auto">
              <a:xfrm>
                <a:off x="3840163" y="1185863"/>
                <a:ext cx="134938" cy="142875"/>
              </a:xfrm>
              <a:custGeom>
                <a:avLst/>
                <a:gdLst>
                  <a:gd name="T0" fmla="*/ 120 w 120"/>
                  <a:gd name="T1" fmla="*/ 0 h 128"/>
                  <a:gd name="T2" fmla="*/ 120 w 120"/>
                  <a:gd name="T3" fmla="*/ 0 h 128"/>
                  <a:gd name="T4" fmla="*/ 0 w 120"/>
                  <a:gd name="T5" fmla="*/ 128 h 128"/>
                  <a:gd name="T6" fmla="*/ 120 w 120"/>
                  <a:gd name="T7" fmla="*/ 0 h 128"/>
                </a:gdLst>
                <a:ahLst/>
                <a:cxnLst>
                  <a:cxn ang="0">
                    <a:pos x="T0" y="T1"/>
                  </a:cxn>
                  <a:cxn ang="0">
                    <a:pos x="T2" y="T3"/>
                  </a:cxn>
                  <a:cxn ang="0">
                    <a:pos x="T4" y="T5"/>
                  </a:cxn>
                  <a:cxn ang="0">
                    <a:pos x="T6" y="T7"/>
                  </a:cxn>
                </a:cxnLst>
                <a:rect l="0" t="0" r="r" b="b"/>
                <a:pathLst>
                  <a:path w="120" h="128">
                    <a:moveTo>
                      <a:pt x="120" y="0"/>
                    </a:moveTo>
                    <a:cubicBezTo>
                      <a:pt x="120" y="0"/>
                      <a:pt x="120" y="0"/>
                      <a:pt x="120" y="0"/>
                    </a:cubicBezTo>
                    <a:cubicBezTo>
                      <a:pt x="112" y="65"/>
                      <a:pt x="63" y="116"/>
                      <a:pt x="0" y="128"/>
                    </a:cubicBezTo>
                    <a:cubicBezTo>
                      <a:pt x="63" y="116"/>
                      <a:pt x="112" y="65"/>
                      <a:pt x="1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 name="iśḻî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BA42404-8788-4977-A23A-AB364FB1D0E1}"/>
                  </a:ext>
                </a:extLst>
              </p:cNvPr>
              <p:cNvSpPr/>
              <p:nvPr/>
            </p:nvSpPr>
            <p:spPr bwMode="auto">
              <a:xfrm>
                <a:off x="3808413" y="1331913"/>
                <a:ext cx="11113" cy="1588"/>
              </a:xfrm>
              <a:custGeom>
                <a:avLst/>
                <a:gdLst>
                  <a:gd name="T0" fmla="*/ 9 w 9"/>
                  <a:gd name="T1" fmla="*/ 0 h 1"/>
                  <a:gd name="T2" fmla="*/ 0 w 9"/>
                  <a:gd name="T3" fmla="*/ 1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cubicBezTo>
                      <a:pt x="6" y="0"/>
                      <a:pt x="3" y="1"/>
                      <a:pt x="0" y="1"/>
                    </a:cubicBezTo>
                    <a:cubicBezTo>
                      <a:pt x="0" y="1"/>
                      <a:pt x="0" y="1"/>
                      <a:pt x="0" y="1"/>
                    </a:cubicBezTo>
                    <a:cubicBezTo>
                      <a:pt x="3" y="1"/>
                      <a:pt x="6" y="0"/>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 name="iSḷ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189EC15-23F4-425B-A3D6-D6CDA40F7DCA}"/>
                  </a:ext>
                </a:extLst>
              </p:cNvPr>
              <p:cNvSpPr/>
              <p:nvPr/>
            </p:nvSpPr>
            <p:spPr bwMode="auto">
              <a:xfrm>
                <a:off x="3624263" y="1185863"/>
                <a:ext cx="371475" cy="196850"/>
              </a:xfrm>
              <a:custGeom>
                <a:avLst/>
                <a:gdLst>
                  <a:gd name="T0" fmla="*/ 314 w 333"/>
                  <a:gd name="T1" fmla="*/ 0 h 176"/>
                  <a:gd name="T2" fmla="*/ 194 w 333"/>
                  <a:gd name="T3" fmla="*/ 128 h 176"/>
                  <a:gd name="T4" fmla="*/ 192 w 333"/>
                  <a:gd name="T5" fmla="*/ 128 h 176"/>
                  <a:gd name="T6" fmla="*/ 180 w 333"/>
                  <a:gd name="T7" fmla="*/ 130 h 176"/>
                  <a:gd name="T8" fmla="*/ 175 w 333"/>
                  <a:gd name="T9" fmla="*/ 130 h 176"/>
                  <a:gd name="T10" fmla="*/ 166 w 333"/>
                  <a:gd name="T11" fmla="*/ 131 h 176"/>
                  <a:gd name="T12" fmla="*/ 166 w 333"/>
                  <a:gd name="T13" fmla="*/ 131 h 176"/>
                  <a:gd name="T14" fmla="*/ 18 w 333"/>
                  <a:gd name="T15" fmla="*/ 0 h 176"/>
                  <a:gd name="T16" fmla="*/ 18 w 333"/>
                  <a:gd name="T17" fmla="*/ 0 h 176"/>
                  <a:gd name="T18" fmla="*/ 17 w 333"/>
                  <a:gd name="T19" fmla="*/ 1 h 176"/>
                  <a:gd name="T20" fmla="*/ 0 w 333"/>
                  <a:gd name="T21" fmla="*/ 8 h 176"/>
                  <a:gd name="T22" fmla="*/ 166 w 333"/>
                  <a:gd name="T23" fmla="*/ 176 h 176"/>
                  <a:gd name="T24" fmla="*/ 166 w 333"/>
                  <a:gd name="T25" fmla="*/ 176 h 176"/>
                  <a:gd name="T26" fmla="*/ 166 w 333"/>
                  <a:gd name="T27" fmla="*/ 176 h 176"/>
                  <a:gd name="T28" fmla="*/ 333 w 333"/>
                  <a:gd name="T29" fmla="*/ 8 h 176"/>
                  <a:gd name="T30" fmla="*/ 333 w 333"/>
                  <a:gd name="T31" fmla="*/ 8 h 176"/>
                  <a:gd name="T32" fmla="*/ 316 w 333"/>
                  <a:gd name="T33" fmla="*/ 1 h 176"/>
                  <a:gd name="T34" fmla="*/ 315 w 333"/>
                  <a:gd name="T35" fmla="*/ 1 h 176"/>
                  <a:gd name="T36" fmla="*/ 314 w 333"/>
                  <a:gd name="T37" fmla="*/ 0 h 176"/>
                  <a:gd name="T38" fmla="*/ 314 w 333"/>
                  <a:gd name="T3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3" h="176">
                    <a:moveTo>
                      <a:pt x="314" y="0"/>
                    </a:moveTo>
                    <a:cubicBezTo>
                      <a:pt x="306" y="65"/>
                      <a:pt x="257" y="116"/>
                      <a:pt x="194" y="128"/>
                    </a:cubicBezTo>
                    <a:cubicBezTo>
                      <a:pt x="193" y="128"/>
                      <a:pt x="193" y="128"/>
                      <a:pt x="192" y="128"/>
                    </a:cubicBezTo>
                    <a:cubicBezTo>
                      <a:pt x="188" y="129"/>
                      <a:pt x="184" y="129"/>
                      <a:pt x="180" y="130"/>
                    </a:cubicBezTo>
                    <a:cubicBezTo>
                      <a:pt x="178" y="130"/>
                      <a:pt x="177" y="130"/>
                      <a:pt x="175" y="130"/>
                    </a:cubicBezTo>
                    <a:cubicBezTo>
                      <a:pt x="172" y="130"/>
                      <a:pt x="169" y="131"/>
                      <a:pt x="166" y="131"/>
                    </a:cubicBezTo>
                    <a:cubicBezTo>
                      <a:pt x="166" y="131"/>
                      <a:pt x="166" y="131"/>
                      <a:pt x="166" y="131"/>
                    </a:cubicBezTo>
                    <a:cubicBezTo>
                      <a:pt x="90" y="130"/>
                      <a:pt x="28" y="74"/>
                      <a:pt x="18" y="0"/>
                    </a:cubicBezTo>
                    <a:cubicBezTo>
                      <a:pt x="18" y="0"/>
                      <a:pt x="18" y="0"/>
                      <a:pt x="18" y="0"/>
                    </a:cubicBezTo>
                    <a:cubicBezTo>
                      <a:pt x="18" y="0"/>
                      <a:pt x="17" y="1"/>
                      <a:pt x="17" y="1"/>
                    </a:cubicBezTo>
                    <a:cubicBezTo>
                      <a:pt x="0" y="8"/>
                      <a:pt x="0" y="8"/>
                      <a:pt x="0" y="8"/>
                    </a:cubicBezTo>
                    <a:cubicBezTo>
                      <a:pt x="0" y="104"/>
                      <a:pt x="67" y="175"/>
                      <a:pt x="166" y="176"/>
                    </a:cubicBezTo>
                    <a:cubicBezTo>
                      <a:pt x="166" y="176"/>
                      <a:pt x="166" y="176"/>
                      <a:pt x="166" y="176"/>
                    </a:cubicBezTo>
                    <a:cubicBezTo>
                      <a:pt x="166" y="176"/>
                      <a:pt x="166" y="176"/>
                      <a:pt x="166" y="176"/>
                    </a:cubicBezTo>
                    <a:cubicBezTo>
                      <a:pt x="266" y="175"/>
                      <a:pt x="333" y="104"/>
                      <a:pt x="333" y="8"/>
                    </a:cubicBezTo>
                    <a:cubicBezTo>
                      <a:pt x="333" y="8"/>
                      <a:pt x="333" y="8"/>
                      <a:pt x="333" y="8"/>
                    </a:cubicBezTo>
                    <a:cubicBezTo>
                      <a:pt x="316" y="1"/>
                      <a:pt x="316" y="1"/>
                      <a:pt x="316" y="1"/>
                    </a:cubicBezTo>
                    <a:cubicBezTo>
                      <a:pt x="315" y="1"/>
                      <a:pt x="315" y="1"/>
                      <a:pt x="315" y="1"/>
                    </a:cubicBezTo>
                    <a:cubicBezTo>
                      <a:pt x="315" y="0"/>
                      <a:pt x="314" y="0"/>
                      <a:pt x="314" y="0"/>
                    </a:cubicBezTo>
                    <a:cubicBezTo>
                      <a:pt x="314" y="0"/>
                      <a:pt x="314" y="0"/>
                      <a:pt x="314" y="0"/>
                    </a:cubicBezTo>
                    <a:close/>
                  </a:path>
                </a:pathLst>
              </a:custGeom>
              <a:solidFill>
                <a:srgbClr val="BCE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 name="ïṥḷí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6E1E1E8-BB5D-4037-85B2-263F29C2A158}"/>
                  </a:ext>
                </a:extLst>
              </p:cNvPr>
              <p:cNvSpPr/>
              <p:nvPr/>
            </p:nvSpPr>
            <p:spPr bwMode="auto">
              <a:xfrm>
                <a:off x="3630613" y="1093788"/>
                <a:ext cx="355600" cy="250825"/>
              </a:xfrm>
              <a:custGeom>
                <a:avLst/>
                <a:gdLst>
                  <a:gd name="T0" fmla="*/ 159 w 318"/>
                  <a:gd name="T1" fmla="*/ 224 h 224"/>
                  <a:gd name="T2" fmla="*/ 159 w 318"/>
                  <a:gd name="T3" fmla="*/ 224 h 224"/>
                  <a:gd name="T4" fmla="*/ 3 w 318"/>
                  <a:gd name="T5" fmla="*/ 97 h 224"/>
                  <a:gd name="T6" fmla="*/ 0 w 318"/>
                  <a:gd name="T7" fmla="*/ 98 h 224"/>
                  <a:gd name="T8" fmla="*/ 0 w 318"/>
                  <a:gd name="T9" fmla="*/ 84 h 224"/>
                  <a:gd name="T10" fmla="*/ 0 w 318"/>
                  <a:gd name="T11" fmla="*/ 0 h 224"/>
                  <a:gd name="T12" fmla="*/ 18 w 318"/>
                  <a:gd name="T13" fmla="*/ 22 h 224"/>
                  <a:gd name="T14" fmla="*/ 159 w 318"/>
                  <a:gd name="T15" fmla="*/ 97 h 224"/>
                  <a:gd name="T16" fmla="*/ 300 w 318"/>
                  <a:gd name="T17" fmla="*/ 22 h 224"/>
                  <a:gd name="T18" fmla="*/ 318 w 318"/>
                  <a:gd name="T19" fmla="*/ 0 h 224"/>
                  <a:gd name="T20" fmla="*/ 318 w 318"/>
                  <a:gd name="T21" fmla="*/ 98 h 224"/>
                  <a:gd name="T22" fmla="*/ 315 w 318"/>
                  <a:gd name="T23" fmla="*/ 97 h 224"/>
                  <a:gd name="T24" fmla="*/ 189 w 318"/>
                  <a:gd name="T25" fmla="*/ 221 h 224"/>
                  <a:gd name="T26" fmla="*/ 187 w 318"/>
                  <a:gd name="T27" fmla="*/ 221 h 224"/>
                  <a:gd name="T28" fmla="*/ 187 w 318"/>
                  <a:gd name="T29" fmla="*/ 221 h 224"/>
                  <a:gd name="T30" fmla="*/ 174 w 318"/>
                  <a:gd name="T31" fmla="*/ 223 h 224"/>
                  <a:gd name="T32" fmla="*/ 170 w 318"/>
                  <a:gd name="T33" fmla="*/ 223 h 224"/>
                  <a:gd name="T34" fmla="*/ 168 w 318"/>
                  <a:gd name="T35" fmla="*/ 223 h 224"/>
                  <a:gd name="T36" fmla="*/ 166 w 318"/>
                  <a:gd name="T37" fmla="*/ 223 h 224"/>
                  <a:gd name="T38" fmla="*/ 159 w 318"/>
                  <a:gd name="T39" fmla="*/ 224 h 224"/>
                  <a:gd name="T40" fmla="*/ 20 w 318"/>
                  <a:gd name="T41" fmla="*/ 72 h 224"/>
                  <a:gd name="T42" fmla="*/ 21 w 318"/>
                  <a:gd name="T43" fmla="*/ 82 h 224"/>
                  <a:gd name="T44" fmla="*/ 159 w 318"/>
                  <a:gd name="T45" fmla="*/ 204 h 224"/>
                  <a:gd name="T46" fmla="*/ 165 w 318"/>
                  <a:gd name="T47" fmla="*/ 203 h 224"/>
                  <a:gd name="T48" fmla="*/ 167 w 318"/>
                  <a:gd name="T49" fmla="*/ 203 h 224"/>
                  <a:gd name="T50" fmla="*/ 169 w 318"/>
                  <a:gd name="T51" fmla="*/ 203 h 224"/>
                  <a:gd name="T52" fmla="*/ 172 w 318"/>
                  <a:gd name="T53" fmla="*/ 203 h 224"/>
                  <a:gd name="T54" fmla="*/ 183 w 318"/>
                  <a:gd name="T55" fmla="*/ 201 h 224"/>
                  <a:gd name="T56" fmla="*/ 185 w 318"/>
                  <a:gd name="T57" fmla="*/ 201 h 224"/>
                  <a:gd name="T58" fmla="*/ 297 w 318"/>
                  <a:gd name="T59" fmla="*/ 82 h 224"/>
                  <a:gd name="T60" fmla="*/ 298 w 318"/>
                  <a:gd name="T61" fmla="*/ 73 h 224"/>
                  <a:gd name="T62" fmla="*/ 298 w 318"/>
                  <a:gd name="T63" fmla="*/ 54 h 224"/>
                  <a:gd name="T64" fmla="*/ 159 w 318"/>
                  <a:gd name="T65" fmla="*/ 117 h 224"/>
                  <a:gd name="T66" fmla="*/ 20 w 318"/>
                  <a:gd name="T67" fmla="*/ 54 h 224"/>
                  <a:gd name="T68" fmla="*/ 20 w 318"/>
                  <a:gd name="T69" fmla="*/ 7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8" h="224">
                    <a:moveTo>
                      <a:pt x="159" y="224"/>
                    </a:moveTo>
                    <a:cubicBezTo>
                      <a:pt x="159" y="224"/>
                      <a:pt x="159" y="224"/>
                      <a:pt x="159" y="224"/>
                    </a:cubicBezTo>
                    <a:cubicBezTo>
                      <a:pt x="83" y="223"/>
                      <a:pt x="18" y="170"/>
                      <a:pt x="3" y="97"/>
                    </a:cubicBezTo>
                    <a:cubicBezTo>
                      <a:pt x="0" y="98"/>
                      <a:pt x="0" y="98"/>
                      <a:pt x="0" y="98"/>
                    </a:cubicBezTo>
                    <a:cubicBezTo>
                      <a:pt x="0" y="84"/>
                      <a:pt x="0" y="84"/>
                      <a:pt x="0" y="84"/>
                    </a:cubicBezTo>
                    <a:cubicBezTo>
                      <a:pt x="0" y="0"/>
                      <a:pt x="0" y="0"/>
                      <a:pt x="0" y="0"/>
                    </a:cubicBezTo>
                    <a:cubicBezTo>
                      <a:pt x="18" y="22"/>
                      <a:pt x="18" y="22"/>
                      <a:pt x="18" y="22"/>
                    </a:cubicBezTo>
                    <a:cubicBezTo>
                      <a:pt x="57" y="70"/>
                      <a:pt x="107" y="97"/>
                      <a:pt x="159" y="97"/>
                    </a:cubicBezTo>
                    <a:cubicBezTo>
                      <a:pt x="211" y="97"/>
                      <a:pt x="261" y="70"/>
                      <a:pt x="300" y="22"/>
                    </a:cubicBezTo>
                    <a:cubicBezTo>
                      <a:pt x="318" y="0"/>
                      <a:pt x="318" y="0"/>
                      <a:pt x="318" y="0"/>
                    </a:cubicBezTo>
                    <a:cubicBezTo>
                      <a:pt x="318" y="98"/>
                      <a:pt x="318" y="98"/>
                      <a:pt x="318" y="98"/>
                    </a:cubicBezTo>
                    <a:cubicBezTo>
                      <a:pt x="315" y="97"/>
                      <a:pt x="315" y="97"/>
                      <a:pt x="315" y="97"/>
                    </a:cubicBezTo>
                    <a:cubicBezTo>
                      <a:pt x="302" y="160"/>
                      <a:pt x="253" y="209"/>
                      <a:pt x="189" y="221"/>
                    </a:cubicBezTo>
                    <a:cubicBezTo>
                      <a:pt x="188" y="221"/>
                      <a:pt x="188" y="221"/>
                      <a:pt x="187" y="221"/>
                    </a:cubicBezTo>
                    <a:cubicBezTo>
                      <a:pt x="187" y="221"/>
                      <a:pt x="187" y="221"/>
                      <a:pt x="187" y="221"/>
                    </a:cubicBezTo>
                    <a:cubicBezTo>
                      <a:pt x="183" y="222"/>
                      <a:pt x="179" y="222"/>
                      <a:pt x="174" y="223"/>
                    </a:cubicBezTo>
                    <a:cubicBezTo>
                      <a:pt x="173" y="223"/>
                      <a:pt x="171" y="223"/>
                      <a:pt x="170" y="223"/>
                    </a:cubicBezTo>
                    <a:cubicBezTo>
                      <a:pt x="170" y="223"/>
                      <a:pt x="169" y="223"/>
                      <a:pt x="168" y="223"/>
                    </a:cubicBezTo>
                    <a:cubicBezTo>
                      <a:pt x="166" y="223"/>
                      <a:pt x="166" y="223"/>
                      <a:pt x="166" y="223"/>
                    </a:cubicBezTo>
                    <a:cubicBezTo>
                      <a:pt x="164" y="223"/>
                      <a:pt x="162" y="224"/>
                      <a:pt x="159" y="224"/>
                    </a:cubicBezTo>
                    <a:close/>
                    <a:moveTo>
                      <a:pt x="20" y="72"/>
                    </a:moveTo>
                    <a:cubicBezTo>
                      <a:pt x="21" y="82"/>
                      <a:pt x="21" y="82"/>
                      <a:pt x="21" y="82"/>
                    </a:cubicBezTo>
                    <a:cubicBezTo>
                      <a:pt x="30" y="151"/>
                      <a:pt x="89" y="203"/>
                      <a:pt x="159" y="204"/>
                    </a:cubicBezTo>
                    <a:cubicBezTo>
                      <a:pt x="161" y="204"/>
                      <a:pt x="163" y="203"/>
                      <a:pt x="165" y="203"/>
                    </a:cubicBezTo>
                    <a:cubicBezTo>
                      <a:pt x="167" y="203"/>
                      <a:pt x="167" y="203"/>
                      <a:pt x="167" y="203"/>
                    </a:cubicBezTo>
                    <a:cubicBezTo>
                      <a:pt x="168" y="203"/>
                      <a:pt x="169" y="203"/>
                      <a:pt x="169" y="203"/>
                    </a:cubicBezTo>
                    <a:cubicBezTo>
                      <a:pt x="170" y="203"/>
                      <a:pt x="171" y="203"/>
                      <a:pt x="172" y="203"/>
                    </a:cubicBezTo>
                    <a:cubicBezTo>
                      <a:pt x="176" y="203"/>
                      <a:pt x="180" y="202"/>
                      <a:pt x="183" y="201"/>
                    </a:cubicBezTo>
                    <a:cubicBezTo>
                      <a:pt x="184" y="201"/>
                      <a:pt x="184" y="201"/>
                      <a:pt x="185" y="201"/>
                    </a:cubicBezTo>
                    <a:cubicBezTo>
                      <a:pt x="244" y="190"/>
                      <a:pt x="289" y="142"/>
                      <a:pt x="297" y="82"/>
                    </a:cubicBezTo>
                    <a:cubicBezTo>
                      <a:pt x="298" y="73"/>
                      <a:pt x="298" y="73"/>
                      <a:pt x="298" y="73"/>
                    </a:cubicBezTo>
                    <a:cubicBezTo>
                      <a:pt x="298" y="54"/>
                      <a:pt x="298" y="54"/>
                      <a:pt x="298" y="54"/>
                    </a:cubicBezTo>
                    <a:cubicBezTo>
                      <a:pt x="258" y="95"/>
                      <a:pt x="209" y="117"/>
                      <a:pt x="159" y="117"/>
                    </a:cubicBezTo>
                    <a:cubicBezTo>
                      <a:pt x="109" y="117"/>
                      <a:pt x="60" y="95"/>
                      <a:pt x="20" y="54"/>
                    </a:cubicBezTo>
                    <a:cubicBezTo>
                      <a:pt x="20" y="72"/>
                      <a:pt x="20" y="72"/>
                      <a:pt x="20" y="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 name="îşļ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63D9144-CB30-40F6-8867-26BC7F6F79D2}"/>
                  </a:ext>
                </a:extLst>
              </p:cNvPr>
              <p:cNvSpPr/>
              <p:nvPr/>
            </p:nvSpPr>
            <p:spPr bwMode="auto">
              <a:xfrm>
                <a:off x="3506788" y="630238"/>
                <a:ext cx="604838" cy="501650"/>
              </a:xfrm>
              <a:custGeom>
                <a:avLst/>
                <a:gdLst>
                  <a:gd name="T0" fmla="*/ 428 w 542"/>
                  <a:gd name="T1" fmla="*/ 450 h 450"/>
                  <a:gd name="T2" fmla="*/ 412 w 542"/>
                  <a:gd name="T3" fmla="*/ 438 h 450"/>
                  <a:gd name="T4" fmla="*/ 480 w 542"/>
                  <a:gd name="T5" fmla="*/ 274 h 450"/>
                  <a:gd name="T6" fmla="*/ 482 w 542"/>
                  <a:gd name="T7" fmla="*/ 264 h 450"/>
                  <a:gd name="T8" fmla="*/ 491 w 542"/>
                  <a:gd name="T9" fmla="*/ 265 h 450"/>
                  <a:gd name="T10" fmla="*/ 495 w 542"/>
                  <a:gd name="T11" fmla="*/ 266 h 450"/>
                  <a:gd name="T12" fmla="*/ 522 w 542"/>
                  <a:gd name="T13" fmla="*/ 238 h 450"/>
                  <a:gd name="T14" fmla="*/ 522 w 542"/>
                  <a:gd name="T15" fmla="*/ 163 h 450"/>
                  <a:gd name="T16" fmla="*/ 495 w 542"/>
                  <a:gd name="T17" fmla="*/ 136 h 450"/>
                  <a:gd name="T18" fmla="*/ 485 w 542"/>
                  <a:gd name="T19" fmla="*/ 136 h 450"/>
                  <a:gd name="T20" fmla="*/ 485 w 542"/>
                  <a:gd name="T21" fmla="*/ 89 h 450"/>
                  <a:gd name="T22" fmla="*/ 457 w 542"/>
                  <a:gd name="T23" fmla="*/ 62 h 450"/>
                  <a:gd name="T24" fmla="*/ 433 w 542"/>
                  <a:gd name="T25" fmla="*/ 62 h 450"/>
                  <a:gd name="T26" fmla="*/ 371 w 542"/>
                  <a:gd name="T27" fmla="*/ 34 h 450"/>
                  <a:gd name="T28" fmla="*/ 308 w 542"/>
                  <a:gd name="T29" fmla="*/ 62 h 450"/>
                  <a:gd name="T30" fmla="*/ 85 w 542"/>
                  <a:gd name="T31" fmla="*/ 62 h 450"/>
                  <a:gd name="T32" fmla="*/ 57 w 542"/>
                  <a:gd name="T33" fmla="*/ 89 h 450"/>
                  <a:gd name="T34" fmla="*/ 57 w 542"/>
                  <a:gd name="T35" fmla="*/ 136 h 450"/>
                  <a:gd name="T36" fmla="*/ 47 w 542"/>
                  <a:gd name="T37" fmla="*/ 136 h 450"/>
                  <a:gd name="T38" fmla="*/ 20 w 542"/>
                  <a:gd name="T39" fmla="*/ 163 h 450"/>
                  <a:gd name="T40" fmla="*/ 20 w 542"/>
                  <a:gd name="T41" fmla="*/ 164 h 450"/>
                  <a:gd name="T42" fmla="*/ 20 w 542"/>
                  <a:gd name="T43" fmla="*/ 238 h 450"/>
                  <a:gd name="T44" fmla="*/ 47 w 542"/>
                  <a:gd name="T45" fmla="*/ 266 h 450"/>
                  <a:gd name="T46" fmla="*/ 51 w 542"/>
                  <a:gd name="T47" fmla="*/ 265 h 450"/>
                  <a:gd name="T48" fmla="*/ 60 w 542"/>
                  <a:gd name="T49" fmla="*/ 264 h 450"/>
                  <a:gd name="T50" fmla="*/ 62 w 542"/>
                  <a:gd name="T51" fmla="*/ 274 h 450"/>
                  <a:gd name="T52" fmla="*/ 130 w 542"/>
                  <a:gd name="T53" fmla="*/ 438 h 450"/>
                  <a:gd name="T54" fmla="*/ 114 w 542"/>
                  <a:gd name="T55" fmla="*/ 450 h 450"/>
                  <a:gd name="T56" fmla="*/ 43 w 542"/>
                  <a:gd name="T57" fmla="*/ 285 h 450"/>
                  <a:gd name="T58" fmla="*/ 0 w 542"/>
                  <a:gd name="T59" fmla="*/ 238 h 450"/>
                  <a:gd name="T60" fmla="*/ 0 w 542"/>
                  <a:gd name="T61" fmla="*/ 152 h 450"/>
                  <a:gd name="T62" fmla="*/ 1 w 542"/>
                  <a:gd name="T63" fmla="*/ 152 h 450"/>
                  <a:gd name="T64" fmla="*/ 37 w 542"/>
                  <a:gd name="T65" fmla="*/ 117 h 450"/>
                  <a:gd name="T66" fmla="*/ 37 w 542"/>
                  <a:gd name="T67" fmla="*/ 89 h 450"/>
                  <a:gd name="T68" fmla="*/ 85 w 542"/>
                  <a:gd name="T69" fmla="*/ 42 h 450"/>
                  <a:gd name="T70" fmla="*/ 308 w 542"/>
                  <a:gd name="T71" fmla="*/ 42 h 450"/>
                  <a:gd name="T72" fmla="*/ 362 w 542"/>
                  <a:gd name="T73" fmla="*/ 13 h 450"/>
                  <a:gd name="T74" fmla="*/ 371 w 542"/>
                  <a:gd name="T75" fmla="*/ 0 h 450"/>
                  <a:gd name="T76" fmla="*/ 379 w 542"/>
                  <a:gd name="T77" fmla="*/ 13 h 450"/>
                  <a:gd name="T78" fmla="*/ 433 w 542"/>
                  <a:gd name="T79" fmla="*/ 42 h 450"/>
                  <a:gd name="T80" fmla="*/ 457 w 542"/>
                  <a:gd name="T81" fmla="*/ 42 h 450"/>
                  <a:gd name="T82" fmla="*/ 505 w 542"/>
                  <a:gd name="T83" fmla="*/ 89 h 450"/>
                  <a:gd name="T84" fmla="*/ 505 w 542"/>
                  <a:gd name="T85" fmla="*/ 117 h 450"/>
                  <a:gd name="T86" fmla="*/ 541 w 542"/>
                  <a:gd name="T87" fmla="*/ 152 h 450"/>
                  <a:gd name="T88" fmla="*/ 542 w 542"/>
                  <a:gd name="T89" fmla="*/ 152 h 450"/>
                  <a:gd name="T90" fmla="*/ 542 w 542"/>
                  <a:gd name="T91" fmla="*/ 164 h 450"/>
                  <a:gd name="T92" fmla="*/ 542 w 542"/>
                  <a:gd name="T93" fmla="*/ 238 h 450"/>
                  <a:gd name="T94" fmla="*/ 499 w 542"/>
                  <a:gd name="T95" fmla="*/ 285 h 450"/>
                  <a:gd name="T96" fmla="*/ 428 w 542"/>
                  <a:gd name="T97"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450">
                    <a:moveTo>
                      <a:pt x="428" y="450"/>
                    </a:moveTo>
                    <a:cubicBezTo>
                      <a:pt x="412" y="438"/>
                      <a:pt x="412" y="438"/>
                      <a:pt x="412" y="438"/>
                    </a:cubicBezTo>
                    <a:cubicBezTo>
                      <a:pt x="447" y="395"/>
                      <a:pt x="471" y="337"/>
                      <a:pt x="480" y="274"/>
                    </a:cubicBezTo>
                    <a:cubicBezTo>
                      <a:pt x="482" y="264"/>
                      <a:pt x="482" y="264"/>
                      <a:pt x="482" y="264"/>
                    </a:cubicBezTo>
                    <a:cubicBezTo>
                      <a:pt x="491" y="265"/>
                      <a:pt x="491" y="265"/>
                      <a:pt x="491" y="265"/>
                    </a:cubicBezTo>
                    <a:cubicBezTo>
                      <a:pt x="493" y="265"/>
                      <a:pt x="494" y="266"/>
                      <a:pt x="495" y="266"/>
                    </a:cubicBezTo>
                    <a:cubicBezTo>
                      <a:pt x="510" y="266"/>
                      <a:pt x="522" y="253"/>
                      <a:pt x="522" y="238"/>
                    </a:cubicBezTo>
                    <a:cubicBezTo>
                      <a:pt x="522" y="163"/>
                      <a:pt x="522" y="163"/>
                      <a:pt x="522" y="163"/>
                    </a:cubicBezTo>
                    <a:cubicBezTo>
                      <a:pt x="521" y="148"/>
                      <a:pt x="509" y="136"/>
                      <a:pt x="495" y="136"/>
                    </a:cubicBezTo>
                    <a:cubicBezTo>
                      <a:pt x="485" y="136"/>
                      <a:pt x="485" y="136"/>
                      <a:pt x="485" y="136"/>
                    </a:cubicBezTo>
                    <a:cubicBezTo>
                      <a:pt x="485" y="89"/>
                      <a:pt x="485" y="89"/>
                      <a:pt x="485" y="89"/>
                    </a:cubicBezTo>
                    <a:cubicBezTo>
                      <a:pt x="485" y="74"/>
                      <a:pt x="472" y="62"/>
                      <a:pt x="457" y="62"/>
                    </a:cubicBezTo>
                    <a:cubicBezTo>
                      <a:pt x="433" y="62"/>
                      <a:pt x="433" y="62"/>
                      <a:pt x="433" y="62"/>
                    </a:cubicBezTo>
                    <a:cubicBezTo>
                      <a:pt x="409" y="62"/>
                      <a:pt x="386" y="52"/>
                      <a:pt x="371" y="34"/>
                    </a:cubicBezTo>
                    <a:cubicBezTo>
                      <a:pt x="355" y="52"/>
                      <a:pt x="332" y="62"/>
                      <a:pt x="308" y="62"/>
                    </a:cubicBezTo>
                    <a:cubicBezTo>
                      <a:pt x="85" y="62"/>
                      <a:pt x="85" y="62"/>
                      <a:pt x="85" y="62"/>
                    </a:cubicBezTo>
                    <a:cubicBezTo>
                      <a:pt x="70" y="62"/>
                      <a:pt x="57" y="74"/>
                      <a:pt x="57" y="89"/>
                    </a:cubicBezTo>
                    <a:cubicBezTo>
                      <a:pt x="57" y="136"/>
                      <a:pt x="57" y="136"/>
                      <a:pt x="57" y="136"/>
                    </a:cubicBezTo>
                    <a:cubicBezTo>
                      <a:pt x="47" y="136"/>
                      <a:pt x="47" y="136"/>
                      <a:pt x="47" y="136"/>
                    </a:cubicBezTo>
                    <a:cubicBezTo>
                      <a:pt x="33" y="136"/>
                      <a:pt x="21" y="148"/>
                      <a:pt x="20" y="163"/>
                    </a:cubicBezTo>
                    <a:cubicBezTo>
                      <a:pt x="20" y="164"/>
                      <a:pt x="20" y="164"/>
                      <a:pt x="20" y="164"/>
                    </a:cubicBezTo>
                    <a:cubicBezTo>
                      <a:pt x="20" y="238"/>
                      <a:pt x="20" y="238"/>
                      <a:pt x="20" y="238"/>
                    </a:cubicBezTo>
                    <a:cubicBezTo>
                      <a:pt x="20" y="253"/>
                      <a:pt x="32" y="266"/>
                      <a:pt x="47" y="266"/>
                    </a:cubicBezTo>
                    <a:cubicBezTo>
                      <a:pt x="48" y="266"/>
                      <a:pt x="49" y="265"/>
                      <a:pt x="51" y="265"/>
                    </a:cubicBezTo>
                    <a:cubicBezTo>
                      <a:pt x="60" y="264"/>
                      <a:pt x="60" y="264"/>
                      <a:pt x="60" y="264"/>
                    </a:cubicBezTo>
                    <a:cubicBezTo>
                      <a:pt x="62" y="274"/>
                      <a:pt x="62" y="274"/>
                      <a:pt x="62" y="274"/>
                    </a:cubicBezTo>
                    <a:cubicBezTo>
                      <a:pt x="71" y="337"/>
                      <a:pt x="95" y="395"/>
                      <a:pt x="130" y="438"/>
                    </a:cubicBezTo>
                    <a:cubicBezTo>
                      <a:pt x="114" y="450"/>
                      <a:pt x="114" y="450"/>
                      <a:pt x="114" y="450"/>
                    </a:cubicBezTo>
                    <a:cubicBezTo>
                      <a:pt x="78" y="406"/>
                      <a:pt x="54" y="349"/>
                      <a:pt x="43" y="285"/>
                    </a:cubicBezTo>
                    <a:cubicBezTo>
                      <a:pt x="19" y="283"/>
                      <a:pt x="0" y="263"/>
                      <a:pt x="0" y="238"/>
                    </a:cubicBezTo>
                    <a:cubicBezTo>
                      <a:pt x="0" y="152"/>
                      <a:pt x="0" y="152"/>
                      <a:pt x="0" y="152"/>
                    </a:cubicBezTo>
                    <a:cubicBezTo>
                      <a:pt x="1" y="152"/>
                      <a:pt x="1" y="152"/>
                      <a:pt x="1" y="152"/>
                    </a:cubicBezTo>
                    <a:cubicBezTo>
                      <a:pt x="6" y="135"/>
                      <a:pt x="20" y="121"/>
                      <a:pt x="37" y="117"/>
                    </a:cubicBezTo>
                    <a:cubicBezTo>
                      <a:pt x="37" y="89"/>
                      <a:pt x="37" y="89"/>
                      <a:pt x="37" y="89"/>
                    </a:cubicBezTo>
                    <a:cubicBezTo>
                      <a:pt x="37" y="63"/>
                      <a:pt x="59" y="42"/>
                      <a:pt x="85" y="42"/>
                    </a:cubicBezTo>
                    <a:cubicBezTo>
                      <a:pt x="308" y="42"/>
                      <a:pt x="308" y="42"/>
                      <a:pt x="308" y="42"/>
                    </a:cubicBezTo>
                    <a:cubicBezTo>
                      <a:pt x="330" y="42"/>
                      <a:pt x="350" y="31"/>
                      <a:pt x="362" y="13"/>
                    </a:cubicBezTo>
                    <a:cubicBezTo>
                      <a:pt x="371" y="0"/>
                      <a:pt x="371" y="0"/>
                      <a:pt x="371" y="0"/>
                    </a:cubicBezTo>
                    <a:cubicBezTo>
                      <a:pt x="379" y="13"/>
                      <a:pt x="379" y="13"/>
                      <a:pt x="379" y="13"/>
                    </a:cubicBezTo>
                    <a:cubicBezTo>
                      <a:pt x="391" y="31"/>
                      <a:pt x="411" y="42"/>
                      <a:pt x="433" y="42"/>
                    </a:cubicBezTo>
                    <a:cubicBezTo>
                      <a:pt x="457" y="42"/>
                      <a:pt x="457" y="42"/>
                      <a:pt x="457" y="42"/>
                    </a:cubicBezTo>
                    <a:cubicBezTo>
                      <a:pt x="484" y="42"/>
                      <a:pt x="505" y="63"/>
                      <a:pt x="505" y="89"/>
                    </a:cubicBezTo>
                    <a:cubicBezTo>
                      <a:pt x="505" y="117"/>
                      <a:pt x="505" y="117"/>
                      <a:pt x="505" y="117"/>
                    </a:cubicBezTo>
                    <a:cubicBezTo>
                      <a:pt x="522" y="121"/>
                      <a:pt x="536" y="135"/>
                      <a:pt x="541" y="152"/>
                    </a:cubicBezTo>
                    <a:cubicBezTo>
                      <a:pt x="542" y="152"/>
                      <a:pt x="542" y="152"/>
                      <a:pt x="542" y="152"/>
                    </a:cubicBezTo>
                    <a:cubicBezTo>
                      <a:pt x="542" y="164"/>
                      <a:pt x="542" y="164"/>
                      <a:pt x="542" y="164"/>
                    </a:cubicBezTo>
                    <a:cubicBezTo>
                      <a:pt x="542" y="238"/>
                      <a:pt x="542" y="238"/>
                      <a:pt x="542" y="238"/>
                    </a:cubicBezTo>
                    <a:cubicBezTo>
                      <a:pt x="542" y="263"/>
                      <a:pt x="523" y="283"/>
                      <a:pt x="499" y="285"/>
                    </a:cubicBezTo>
                    <a:cubicBezTo>
                      <a:pt x="488" y="349"/>
                      <a:pt x="464" y="406"/>
                      <a:pt x="428" y="4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 name="ïšľï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921334A-411D-487F-ADA7-6E83CD66A06C}"/>
                  </a:ext>
                </a:extLst>
              </p:cNvPr>
              <p:cNvSpPr/>
              <p:nvPr/>
            </p:nvSpPr>
            <p:spPr bwMode="auto">
              <a:xfrm>
                <a:off x="3506788" y="385763"/>
                <a:ext cx="604838" cy="436563"/>
              </a:xfrm>
              <a:custGeom>
                <a:avLst/>
                <a:gdLst>
                  <a:gd name="T0" fmla="*/ 542 w 542"/>
                  <a:gd name="T1" fmla="*/ 391 h 391"/>
                  <a:gd name="T2" fmla="*/ 522 w 542"/>
                  <a:gd name="T3" fmla="*/ 391 h 391"/>
                  <a:gd name="T4" fmla="*/ 522 w 542"/>
                  <a:gd name="T5" fmla="*/ 382 h 391"/>
                  <a:gd name="T6" fmla="*/ 495 w 542"/>
                  <a:gd name="T7" fmla="*/ 355 h 391"/>
                  <a:gd name="T8" fmla="*/ 485 w 542"/>
                  <a:gd name="T9" fmla="*/ 355 h 391"/>
                  <a:gd name="T10" fmla="*/ 485 w 542"/>
                  <a:gd name="T11" fmla="*/ 308 h 391"/>
                  <a:gd name="T12" fmla="*/ 457 w 542"/>
                  <a:gd name="T13" fmla="*/ 281 h 391"/>
                  <a:gd name="T14" fmla="*/ 433 w 542"/>
                  <a:gd name="T15" fmla="*/ 281 h 391"/>
                  <a:gd name="T16" fmla="*/ 371 w 542"/>
                  <a:gd name="T17" fmla="*/ 253 h 391"/>
                  <a:gd name="T18" fmla="*/ 308 w 542"/>
                  <a:gd name="T19" fmla="*/ 281 h 391"/>
                  <a:gd name="T20" fmla="*/ 85 w 542"/>
                  <a:gd name="T21" fmla="*/ 281 h 391"/>
                  <a:gd name="T22" fmla="*/ 57 w 542"/>
                  <a:gd name="T23" fmla="*/ 308 h 391"/>
                  <a:gd name="T24" fmla="*/ 57 w 542"/>
                  <a:gd name="T25" fmla="*/ 355 h 391"/>
                  <a:gd name="T26" fmla="*/ 47 w 542"/>
                  <a:gd name="T27" fmla="*/ 355 h 391"/>
                  <a:gd name="T28" fmla="*/ 20 w 542"/>
                  <a:gd name="T29" fmla="*/ 382 h 391"/>
                  <a:gd name="T30" fmla="*/ 20 w 542"/>
                  <a:gd name="T31" fmla="*/ 391 h 391"/>
                  <a:gd name="T32" fmla="*/ 0 w 542"/>
                  <a:gd name="T33" fmla="*/ 391 h 391"/>
                  <a:gd name="T34" fmla="*/ 0 w 542"/>
                  <a:gd name="T35" fmla="*/ 381 h 391"/>
                  <a:gd name="T36" fmla="*/ 0 w 542"/>
                  <a:gd name="T37" fmla="*/ 224 h 391"/>
                  <a:gd name="T38" fmla="*/ 0 w 542"/>
                  <a:gd name="T39" fmla="*/ 224 h 391"/>
                  <a:gd name="T40" fmla="*/ 271 w 542"/>
                  <a:gd name="T41" fmla="*/ 0 h 391"/>
                  <a:gd name="T42" fmla="*/ 542 w 542"/>
                  <a:gd name="T43" fmla="*/ 224 h 391"/>
                  <a:gd name="T44" fmla="*/ 542 w 542"/>
                  <a:gd name="T45" fmla="*/ 224 h 391"/>
                  <a:gd name="T46" fmla="*/ 542 w 542"/>
                  <a:gd name="T47" fmla="*/ 235 h 391"/>
                  <a:gd name="T48" fmla="*/ 542 w 542"/>
                  <a:gd name="T49" fmla="*/ 391 h 391"/>
                  <a:gd name="T50" fmla="*/ 505 w 542"/>
                  <a:gd name="T51" fmla="*/ 336 h 391"/>
                  <a:gd name="T52" fmla="*/ 522 w 542"/>
                  <a:gd name="T53" fmla="*/ 344 h 391"/>
                  <a:gd name="T54" fmla="*/ 522 w 542"/>
                  <a:gd name="T55" fmla="*/ 234 h 391"/>
                  <a:gd name="T56" fmla="*/ 271 w 542"/>
                  <a:gd name="T57" fmla="*/ 20 h 391"/>
                  <a:gd name="T58" fmla="*/ 20 w 542"/>
                  <a:gd name="T59" fmla="*/ 234 h 391"/>
                  <a:gd name="T60" fmla="*/ 20 w 542"/>
                  <a:gd name="T61" fmla="*/ 239 h 391"/>
                  <a:gd name="T62" fmla="*/ 20 w 542"/>
                  <a:gd name="T63" fmla="*/ 344 h 391"/>
                  <a:gd name="T64" fmla="*/ 37 w 542"/>
                  <a:gd name="T65" fmla="*/ 336 h 391"/>
                  <a:gd name="T66" fmla="*/ 37 w 542"/>
                  <a:gd name="T67" fmla="*/ 308 h 391"/>
                  <a:gd name="T68" fmla="*/ 85 w 542"/>
                  <a:gd name="T69" fmla="*/ 261 h 391"/>
                  <a:gd name="T70" fmla="*/ 308 w 542"/>
                  <a:gd name="T71" fmla="*/ 261 h 391"/>
                  <a:gd name="T72" fmla="*/ 362 w 542"/>
                  <a:gd name="T73" fmla="*/ 232 h 391"/>
                  <a:gd name="T74" fmla="*/ 371 w 542"/>
                  <a:gd name="T75" fmla="*/ 219 h 391"/>
                  <a:gd name="T76" fmla="*/ 379 w 542"/>
                  <a:gd name="T77" fmla="*/ 232 h 391"/>
                  <a:gd name="T78" fmla="*/ 433 w 542"/>
                  <a:gd name="T79" fmla="*/ 261 h 391"/>
                  <a:gd name="T80" fmla="*/ 457 w 542"/>
                  <a:gd name="T81" fmla="*/ 261 h 391"/>
                  <a:gd name="T82" fmla="*/ 505 w 542"/>
                  <a:gd name="T83" fmla="*/ 308 h 391"/>
                  <a:gd name="T84" fmla="*/ 505 w 542"/>
                  <a:gd name="T85" fmla="*/ 336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2" h="391">
                    <a:moveTo>
                      <a:pt x="542" y="391"/>
                    </a:moveTo>
                    <a:cubicBezTo>
                      <a:pt x="522" y="391"/>
                      <a:pt x="522" y="391"/>
                      <a:pt x="522" y="391"/>
                    </a:cubicBezTo>
                    <a:cubicBezTo>
                      <a:pt x="522" y="382"/>
                      <a:pt x="522" y="382"/>
                      <a:pt x="522" y="382"/>
                    </a:cubicBezTo>
                    <a:cubicBezTo>
                      <a:pt x="521" y="367"/>
                      <a:pt x="509" y="355"/>
                      <a:pt x="495" y="355"/>
                    </a:cubicBezTo>
                    <a:cubicBezTo>
                      <a:pt x="485" y="355"/>
                      <a:pt x="485" y="355"/>
                      <a:pt x="485" y="355"/>
                    </a:cubicBezTo>
                    <a:cubicBezTo>
                      <a:pt x="485" y="308"/>
                      <a:pt x="485" y="308"/>
                      <a:pt x="485" y="308"/>
                    </a:cubicBezTo>
                    <a:cubicBezTo>
                      <a:pt x="485" y="293"/>
                      <a:pt x="472" y="281"/>
                      <a:pt x="457" y="281"/>
                    </a:cubicBezTo>
                    <a:cubicBezTo>
                      <a:pt x="433" y="281"/>
                      <a:pt x="433" y="281"/>
                      <a:pt x="433" y="281"/>
                    </a:cubicBezTo>
                    <a:cubicBezTo>
                      <a:pt x="409" y="281"/>
                      <a:pt x="386" y="271"/>
                      <a:pt x="371" y="253"/>
                    </a:cubicBezTo>
                    <a:cubicBezTo>
                      <a:pt x="355" y="271"/>
                      <a:pt x="332" y="281"/>
                      <a:pt x="308" y="281"/>
                    </a:cubicBezTo>
                    <a:cubicBezTo>
                      <a:pt x="85" y="281"/>
                      <a:pt x="85" y="281"/>
                      <a:pt x="85" y="281"/>
                    </a:cubicBezTo>
                    <a:cubicBezTo>
                      <a:pt x="70" y="281"/>
                      <a:pt x="57" y="293"/>
                      <a:pt x="57" y="308"/>
                    </a:cubicBezTo>
                    <a:cubicBezTo>
                      <a:pt x="57" y="355"/>
                      <a:pt x="57" y="355"/>
                      <a:pt x="57" y="355"/>
                    </a:cubicBezTo>
                    <a:cubicBezTo>
                      <a:pt x="47" y="355"/>
                      <a:pt x="47" y="355"/>
                      <a:pt x="47" y="355"/>
                    </a:cubicBezTo>
                    <a:cubicBezTo>
                      <a:pt x="33" y="355"/>
                      <a:pt x="21" y="367"/>
                      <a:pt x="20" y="382"/>
                    </a:cubicBezTo>
                    <a:cubicBezTo>
                      <a:pt x="20" y="391"/>
                      <a:pt x="20" y="391"/>
                      <a:pt x="20" y="391"/>
                    </a:cubicBezTo>
                    <a:cubicBezTo>
                      <a:pt x="0" y="391"/>
                      <a:pt x="0" y="391"/>
                      <a:pt x="0" y="391"/>
                    </a:cubicBezTo>
                    <a:cubicBezTo>
                      <a:pt x="0" y="381"/>
                      <a:pt x="0" y="381"/>
                      <a:pt x="0" y="381"/>
                    </a:cubicBezTo>
                    <a:cubicBezTo>
                      <a:pt x="0" y="224"/>
                      <a:pt x="0" y="224"/>
                      <a:pt x="0" y="224"/>
                    </a:cubicBezTo>
                    <a:cubicBezTo>
                      <a:pt x="0" y="224"/>
                      <a:pt x="0" y="224"/>
                      <a:pt x="0" y="224"/>
                    </a:cubicBezTo>
                    <a:cubicBezTo>
                      <a:pt x="7" y="99"/>
                      <a:pt x="126" y="0"/>
                      <a:pt x="271" y="0"/>
                    </a:cubicBezTo>
                    <a:cubicBezTo>
                      <a:pt x="416" y="0"/>
                      <a:pt x="535" y="99"/>
                      <a:pt x="542" y="224"/>
                    </a:cubicBezTo>
                    <a:cubicBezTo>
                      <a:pt x="542" y="224"/>
                      <a:pt x="542" y="224"/>
                      <a:pt x="542" y="224"/>
                    </a:cubicBezTo>
                    <a:cubicBezTo>
                      <a:pt x="542" y="235"/>
                      <a:pt x="542" y="235"/>
                      <a:pt x="542" y="235"/>
                    </a:cubicBezTo>
                    <a:lnTo>
                      <a:pt x="542" y="391"/>
                    </a:lnTo>
                    <a:close/>
                    <a:moveTo>
                      <a:pt x="505" y="336"/>
                    </a:moveTo>
                    <a:cubicBezTo>
                      <a:pt x="511" y="338"/>
                      <a:pt x="517" y="340"/>
                      <a:pt x="522" y="344"/>
                    </a:cubicBezTo>
                    <a:cubicBezTo>
                      <a:pt x="522" y="234"/>
                      <a:pt x="522" y="234"/>
                      <a:pt x="522" y="234"/>
                    </a:cubicBezTo>
                    <a:cubicBezTo>
                      <a:pt x="521" y="116"/>
                      <a:pt x="409" y="20"/>
                      <a:pt x="271" y="20"/>
                    </a:cubicBezTo>
                    <a:cubicBezTo>
                      <a:pt x="133" y="20"/>
                      <a:pt x="21" y="116"/>
                      <a:pt x="20" y="234"/>
                    </a:cubicBezTo>
                    <a:cubicBezTo>
                      <a:pt x="20" y="239"/>
                      <a:pt x="20" y="239"/>
                      <a:pt x="20" y="239"/>
                    </a:cubicBezTo>
                    <a:cubicBezTo>
                      <a:pt x="20" y="344"/>
                      <a:pt x="20" y="344"/>
                      <a:pt x="20" y="344"/>
                    </a:cubicBezTo>
                    <a:cubicBezTo>
                      <a:pt x="25" y="340"/>
                      <a:pt x="31" y="338"/>
                      <a:pt x="37" y="336"/>
                    </a:cubicBezTo>
                    <a:cubicBezTo>
                      <a:pt x="37" y="308"/>
                      <a:pt x="37" y="308"/>
                      <a:pt x="37" y="308"/>
                    </a:cubicBezTo>
                    <a:cubicBezTo>
                      <a:pt x="37" y="282"/>
                      <a:pt x="59" y="261"/>
                      <a:pt x="85" y="261"/>
                    </a:cubicBezTo>
                    <a:cubicBezTo>
                      <a:pt x="308" y="261"/>
                      <a:pt x="308" y="261"/>
                      <a:pt x="308" y="261"/>
                    </a:cubicBezTo>
                    <a:cubicBezTo>
                      <a:pt x="330" y="261"/>
                      <a:pt x="350" y="250"/>
                      <a:pt x="362" y="232"/>
                    </a:cubicBezTo>
                    <a:cubicBezTo>
                      <a:pt x="371" y="219"/>
                      <a:pt x="371" y="219"/>
                      <a:pt x="371" y="219"/>
                    </a:cubicBezTo>
                    <a:cubicBezTo>
                      <a:pt x="379" y="232"/>
                      <a:pt x="379" y="232"/>
                      <a:pt x="379" y="232"/>
                    </a:cubicBezTo>
                    <a:cubicBezTo>
                      <a:pt x="391" y="250"/>
                      <a:pt x="411" y="261"/>
                      <a:pt x="433" y="261"/>
                    </a:cubicBezTo>
                    <a:cubicBezTo>
                      <a:pt x="457" y="261"/>
                      <a:pt x="457" y="261"/>
                      <a:pt x="457" y="261"/>
                    </a:cubicBezTo>
                    <a:cubicBezTo>
                      <a:pt x="484" y="261"/>
                      <a:pt x="505" y="282"/>
                      <a:pt x="505" y="308"/>
                    </a:cubicBezTo>
                    <a:lnTo>
                      <a:pt x="505" y="3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7" name="îs1ï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E641955-159C-4F95-8638-050273A10314}"/>
                  </a:ext>
                </a:extLst>
              </p:cNvPr>
              <p:cNvSpPr/>
              <p:nvPr/>
            </p:nvSpPr>
            <p:spPr bwMode="auto">
              <a:xfrm>
                <a:off x="3286126" y="1328738"/>
                <a:ext cx="15875" cy="22225"/>
              </a:xfrm>
              <a:custGeom>
                <a:avLst/>
                <a:gdLst>
                  <a:gd name="T0" fmla="*/ 12 w 15"/>
                  <a:gd name="T1" fmla="*/ 19 h 19"/>
                  <a:gd name="T2" fmla="*/ 0 w 15"/>
                  <a:gd name="T3" fmla="*/ 3 h 19"/>
                  <a:gd name="T4" fmla="*/ 4 w 15"/>
                  <a:gd name="T5" fmla="*/ 0 h 19"/>
                  <a:gd name="T6" fmla="*/ 15 w 15"/>
                  <a:gd name="T7" fmla="*/ 17 h 19"/>
                  <a:gd name="T8" fmla="*/ 12 w 15"/>
                  <a:gd name="T9" fmla="*/ 19 h 19"/>
                </a:gdLst>
                <a:ahLst/>
                <a:cxnLst>
                  <a:cxn ang="0">
                    <a:pos x="T0" y="T1"/>
                  </a:cxn>
                  <a:cxn ang="0">
                    <a:pos x="T2" y="T3"/>
                  </a:cxn>
                  <a:cxn ang="0">
                    <a:pos x="T4" y="T5"/>
                  </a:cxn>
                  <a:cxn ang="0">
                    <a:pos x="T6" y="T7"/>
                  </a:cxn>
                  <a:cxn ang="0">
                    <a:pos x="T8" y="T9"/>
                  </a:cxn>
                </a:cxnLst>
                <a:rect l="0" t="0" r="r" b="b"/>
                <a:pathLst>
                  <a:path w="15" h="19">
                    <a:moveTo>
                      <a:pt x="12" y="19"/>
                    </a:moveTo>
                    <a:cubicBezTo>
                      <a:pt x="0" y="3"/>
                      <a:pt x="0" y="3"/>
                      <a:pt x="0" y="3"/>
                    </a:cubicBezTo>
                    <a:cubicBezTo>
                      <a:pt x="2" y="2"/>
                      <a:pt x="3" y="1"/>
                      <a:pt x="4" y="0"/>
                    </a:cubicBezTo>
                    <a:cubicBezTo>
                      <a:pt x="15" y="17"/>
                      <a:pt x="15" y="17"/>
                      <a:pt x="15" y="17"/>
                    </a:cubicBezTo>
                    <a:cubicBezTo>
                      <a:pt x="14" y="18"/>
                      <a:pt x="13" y="19"/>
                      <a:pt x="12"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 name="iSlï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FC8A61E-ED4A-4992-81C0-1A0081D86302}"/>
                  </a:ext>
                </a:extLst>
              </p:cNvPr>
              <p:cNvSpPr/>
              <p:nvPr/>
            </p:nvSpPr>
            <p:spPr bwMode="auto">
              <a:xfrm>
                <a:off x="4314826" y="1328738"/>
                <a:ext cx="17463" cy="22225"/>
              </a:xfrm>
              <a:custGeom>
                <a:avLst/>
                <a:gdLst>
                  <a:gd name="T0" fmla="*/ 3 w 15"/>
                  <a:gd name="T1" fmla="*/ 19 h 19"/>
                  <a:gd name="T2" fmla="*/ 0 w 15"/>
                  <a:gd name="T3" fmla="*/ 17 h 19"/>
                  <a:gd name="T4" fmla="*/ 11 w 15"/>
                  <a:gd name="T5" fmla="*/ 0 h 19"/>
                  <a:gd name="T6" fmla="*/ 15 w 15"/>
                  <a:gd name="T7" fmla="*/ 3 h 19"/>
                  <a:gd name="T8" fmla="*/ 3 w 15"/>
                  <a:gd name="T9" fmla="*/ 19 h 19"/>
                </a:gdLst>
                <a:ahLst/>
                <a:cxnLst>
                  <a:cxn ang="0">
                    <a:pos x="T0" y="T1"/>
                  </a:cxn>
                  <a:cxn ang="0">
                    <a:pos x="T2" y="T3"/>
                  </a:cxn>
                  <a:cxn ang="0">
                    <a:pos x="T4" y="T5"/>
                  </a:cxn>
                  <a:cxn ang="0">
                    <a:pos x="T6" y="T7"/>
                  </a:cxn>
                  <a:cxn ang="0">
                    <a:pos x="T8" y="T9"/>
                  </a:cxn>
                </a:cxnLst>
                <a:rect l="0" t="0" r="r" b="b"/>
                <a:pathLst>
                  <a:path w="15" h="19">
                    <a:moveTo>
                      <a:pt x="3" y="19"/>
                    </a:moveTo>
                    <a:cubicBezTo>
                      <a:pt x="2" y="19"/>
                      <a:pt x="1" y="18"/>
                      <a:pt x="0" y="17"/>
                    </a:cubicBezTo>
                    <a:cubicBezTo>
                      <a:pt x="11" y="0"/>
                      <a:pt x="11" y="0"/>
                      <a:pt x="11" y="0"/>
                    </a:cubicBezTo>
                    <a:cubicBezTo>
                      <a:pt x="12" y="1"/>
                      <a:pt x="13" y="2"/>
                      <a:pt x="15" y="3"/>
                    </a:cubicBezTo>
                    <a:lnTo>
                      <a:pt x="3"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 name="iśḻi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0999846-11AA-4A72-BECB-786CA39BC3C7}"/>
                  </a:ext>
                </a:extLst>
              </p:cNvPr>
              <p:cNvSpPr/>
              <p:nvPr/>
            </p:nvSpPr>
            <p:spPr bwMode="auto">
              <a:xfrm>
                <a:off x="3246438" y="1377950"/>
                <a:ext cx="22225" cy="11113"/>
              </a:xfrm>
              <a:custGeom>
                <a:avLst/>
                <a:gdLst>
                  <a:gd name="T0" fmla="*/ 19 w 20"/>
                  <a:gd name="T1" fmla="*/ 11 h 11"/>
                  <a:gd name="T2" fmla="*/ 0 w 20"/>
                  <a:gd name="T3" fmla="*/ 3 h 11"/>
                  <a:gd name="T4" fmla="*/ 1 w 20"/>
                  <a:gd name="T5" fmla="*/ 1 h 11"/>
                  <a:gd name="T6" fmla="*/ 2 w 20"/>
                  <a:gd name="T7" fmla="*/ 0 h 11"/>
                  <a:gd name="T8" fmla="*/ 20 w 20"/>
                  <a:gd name="T9" fmla="*/ 9 h 11"/>
                  <a:gd name="T10" fmla="*/ 19 w 20"/>
                  <a:gd name="T11" fmla="*/ 10 h 11"/>
                  <a:gd name="T12" fmla="*/ 19 w 2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0" h="11">
                    <a:moveTo>
                      <a:pt x="19" y="11"/>
                    </a:moveTo>
                    <a:cubicBezTo>
                      <a:pt x="0" y="3"/>
                      <a:pt x="0" y="3"/>
                      <a:pt x="0" y="3"/>
                    </a:cubicBezTo>
                    <a:cubicBezTo>
                      <a:pt x="1" y="2"/>
                      <a:pt x="1" y="2"/>
                      <a:pt x="1" y="1"/>
                    </a:cubicBezTo>
                    <a:cubicBezTo>
                      <a:pt x="2" y="0"/>
                      <a:pt x="2" y="0"/>
                      <a:pt x="2" y="0"/>
                    </a:cubicBezTo>
                    <a:cubicBezTo>
                      <a:pt x="20" y="9"/>
                      <a:pt x="20" y="9"/>
                      <a:pt x="20" y="9"/>
                    </a:cubicBezTo>
                    <a:cubicBezTo>
                      <a:pt x="20" y="9"/>
                      <a:pt x="19" y="10"/>
                      <a:pt x="19" y="10"/>
                    </a:cubicBezTo>
                    <a:cubicBezTo>
                      <a:pt x="19" y="10"/>
                      <a:pt x="19" y="11"/>
                      <a:pt x="1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 name="îṡ1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17F1529-F87D-4F4B-A42C-104D18F821DB}"/>
                  </a:ext>
                </a:extLst>
              </p:cNvPr>
              <p:cNvSpPr/>
              <p:nvPr/>
            </p:nvSpPr>
            <p:spPr bwMode="auto">
              <a:xfrm>
                <a:off x="3257551" y="1358900"/>
                <a:ext cx="19050" cy="15875"/>
              </a:xfrm>
              <a:custGeom>
                <a:avLst/>
                <a:gdLst>
                  <a:gd name="T0" fmla="*/ 16 w 18"/>
                  <a:gd name="T1" fmla="*/ 15 h 15"/>
                  <a:gd name="T2" fmla="*/ 0 w 18"/>
                  <a:gd name="T3" fmla="*/ 4 h 15"/>
                  <a:gd name="T4" fmla="*/ 2 w 18"/>
                  <a:gd name="T5" fmla="*/ 1 h 15"/>
                  <a:gd name="T6" fmla="*/ 2 w 18"/>
                  <a:gd name="T7" fmla="*/ 0 h 15"/>
                  <a:gd name="T8" fmla="*/ 18 w 18"/>
                  <a:gd name="T9" fmla="*/ 12 h 15"/>
                  <a:gd name="T10" fmla="*/ 16 w 18"/>
                  <a:gd name="T11" fmla="*/ 15 h 15"/>
                </a:gdLst>
                <a:ahLst/>
                <a:cxnLst>
                  <a:cxn ang="0">
                    <a:pos x="T0" y="T1"/>
                  </a:cxn>
                  <a:cxn ang="0">
                    <a:pos x="T2" y="T3"/>
                  </a:cxn>
                  <a:cxn ang="0">
                    <a:pos x="T4" y="T5"/>
                  </a:cxn>
                  <a:cxn ang="0">
                    <a:pos x="T6" y="T7"/>
                  </a:cxn>
                  <a:cxn ang="0">
                    <a:pos x="T8" y="T9"/>
                  </a:cxn>
                  <a:cxn ang="0">
                    <a:pos x="T10" y="T11"/>
                  </a:cxn>
                </a:cxnLst>
                <a:rect l="0" t="0" r="r" b="b"/>
                <a:pathLst>
                  <a:path w="18" h="15">
                    <a:moveTo>
                      <a:pt x="16" y="15"/>
                    </a:moveTo>
                    <a:cubicBezTo>
                      <a:pt x="0" y="4"/>
                      <a:pt x="0" y="4"/>
                      <a:pt x="0" y="4"/>
                    </a:cubicBezTo>
                    <a:cubicBezTo>
                      <a:pt x="0" y="3"/>
                      <a:pt x="1" y="2"/>
                      <a:pt x="2" y="1"/>
                    </a:cubicBezTo>
                    <a:cubicBezTo>
                      <a:pt x="2" y="0"/>
                      <a:pt x="2" y="0"/>
                      <a:pt x="2" y="0"/>
                    </a:cubicBezTo>
                    <a:cubicBezTo>
                      <a:pt x="18" y="12"/>
                      <a:pt x="18" y="12"/>
                      <a:pt x="18" y="12"/>
                    </a:cubicBezTo>
                    <a:cubicBezTo>
                      <a:pt x="17" y="13"/>
                      <a:pt x="17" y="14"/>
                      <a:pt x="16"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 name="ïṧ1i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8CCB761-BC4C-49A0-BD4C-C4C7CEDD5DC9}"/>
                  </a:ext>
                </a:extLst>
              </p:cNvPr>
              <p:cNvSpPr/>
              <p:nvPr/>
            </p:nvSpPr>
            <p:spPr bwMode="auto">
              <a:xfrm>
                <a:off x="3278188" y="1336675"/>
                <a:ext cx="17463" cy="19050"/>
              </a:xfrm>
              <a:custGeom>
                <a:avLst/>
                <a:gdLst>
                  <a:gd name="T0" fmla="*/ 13 w 16"/>
                  <a:gd name="T1" fmla="*/ 18 h 18"/>
                  <a:gd name="T2" fmla="*/ 0 w 16"/>
                  <a:gd name="T3" fmla="*/ 2 h 18"/>
                  <a:gd name="T4" fmla="*/ 4 w 16"/>
                  <a:gd name="T5" fmla="*/ 0 h 18"/>
                  <a:gd name="T6" fmla="*/ 16 w 16"/>
                  <a:gd name="T7" fmla="*/ 15 h 18"/>
                  <a:gd name="T8" fmla="*/ 13 w 16"/>
                  <a:gd name="T9" fmla="*/ 18 h 18"/>
                </a:gdLst>
                <a:ahLst/>
                <a:cxnLst>
                  <a:cxn ang="0">
                    <a:pos x="T0" y="T1"/>
                  </a:cxn>
                  <a:cxn ang="0">
                    <a:pos x="T2" y="T3"/>
                  </a:cxn>
                  <a:cxn ang="0">
                    <a:pos x="T4" y="T5"/>
                  </a:cxn>
                  <a:cxn ang="0">
                    <a:pos x="T6" y="T7"/>
                  </a:cxn>
                  <a:cxn ang="0">
                    <a:pos x="T8" y="T9"/>
                  </a:cxn>
                </a:cxnLst>
                <a:rect l="0" t="0" r="r" b="b"/>
                <a:pathLst>
                  <a:path w="16" h="18">
                    <a:moveTo>
                      <a:pt x="13" y="18"/>
                    </a:moveTo>
                    <a:cubicBezTo>
                      <a:pt x="0" y="2"/>
                      <a:pt x="0" y="2"/>
                      <a:pt x="0" y="2"/>
                    </a:cubicBezTo>
                    <a:cubicBezTo>
                      <a:pt x="1" y="1"/>
                      <a:pt x="2" y="0"/>
                      <a:pt x="4" y="0"/>
                    </a:cubicBezTo>
                    <a:cubicBezTo>
                      <a:pt x="16" y="15"/>
                      <a:pt x="16" y="15"/>
                      <a:pt x="16" y="15"/>
                    </a:cubicBezTo>
                    <a:cubicBezTo>
                      <a:pt x="15" y="16"/>
                      <a:pt x="14" y="17"/>
                      <a:pt x="13" y="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 name="îsḷî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1C8D29C-D15A-4CA6-AFC2-0CDA835A260F}"/>
                  </a:ext>
                </a:extLst>
              </p:cNvPr>
              <p:cNvSpPr/>
              <p:nvPr/>
            </p:nvSpPr>
            <p:spPr bwMode="auto">
              <a:xfrm>
                <a:off x="3263901" y="1350963"/>
                <a:ext cx="19050" cy="17463"/>
              </a:xfrm>
              <a:custGeom>
                <a:avLst/>
                <a:gdLst>
                  <a:gd name="T0" fmla="*/ 15 w 17"/>
                  <a:gd name="T1" fmla="*/ 16 h 16"/>
                  <a:gd name="T2" fmla="*/ 0 w 17"/>
                  <a:gd name="T3" fmla="*/ 3 h 16"/>
                  <a:gd name="T4" fmla="*/ 2 w 17"/>
                  <a:gd name="T5" fmla="*/ 0 h 16"/>
                  <a:gd name="T6" fmla="*/ 3 w 17"/>
                  <a:gd name="T7" fmla="*/ 0 h 16"/>
                  <a:gd name="T8" fmla="*/ 17 w 17"/>
                  <a:gd name="T9" fmla="*/ 13 h 16"/>
                  <a:gd name="T10" fmla="*/ 15 w 17"/>
                  <a:gd name="T11" fmla="*/ 16 h 16"/>
                </a:gdLst>
                <a:ahLst/>
                <a:cxnLst>
                  <a:cxn ang="0">
                    <a:pos x="T0" y="T1"/>
                  </a:cxn>
                  <a:cxn ang="0">
                    <a:pos x="T2" y="T3"/>
                  </a:cxn>
                  <a:cxn ang="0">
                    <a:pos x="T4" y="T5"/>
                  </a:cxn>
                  <a:cxn ang="0">
                    <a:pos x="T6" y="T7"/>
                  </a:cxn>
                  <a:cxn ang="0">
                    <a:pos x="T8" y="T9"/>
                  </a:cxn>
                  <a:cxn ang="0">
                    <a:pos x="T10" y="T11"/>
                  </a:cxn>
                </a:cxnLst>
                <a:rect l="0" t="0" r="r" b="b"/>
                <a:pathLst>
                  <a:path w="17" h="16">
                    <a:moveTo>
                      <a:pt x="15" y="16"/>
                    </a:moveTo>
                    <a:cubicBezTo>
                      <a:pt x="0" y="3"/>
                      <a:pt x="0" y="3"/>
                      <a:pt x="0" y="3"/>
                    </a:cubicBezTo>
                    <a:cubicBezTo>
                      <a:pt x="0" y="2"/>
                      <a:pt x="1" y="1"/>
                      <a:pt x="2" y="0"/>
                    </a:cubicBezTo>
                    <a:cubicBezTo>
                      <a:pt x="3" y="0"/>
                      <a:pt x="3" y="0"/>
                      <a:pt x="3" y="0"/>
                    </a:cubicBezTo>
                    <a:cubicBezTo>
                      <a:pt x="17" y="13"/>
                      <a:pt x="17" y="13"/>
                      <a:pt x="17" y="13"/>
                    </a:cubicBezTo>
                    <a:cubicBezTo>
                      <a:pt x="16" y="14"/>
                      <a:pt x="16" y="15"/>
                      <a:pt x="1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 name="îš1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33E08B8-F392-45E5-9C9A-C2B6DCC5E5EF}"/>
                  </a:ext>
                </a:extLst>
              </p:cNvPr>
              <p:cNvSpPr/>
              <p:nvPr/>
            </p:nvSpPr>
            <p:spPr bwMode="auto">
              <a:xfrm>
                <a:off x="3270251" y="1343025"/>
                <a:ext cx="19050" cy="19050"/>
              </a:xfrm>
              <a:custGeom>
                <a:avLst/>
                <a:gdLst>
                  <a:gd name="T0" fmla="*/ 14 w 17"/>
                  <a:gd name="T1" fmla="*/ 17 h 17"/>
                  <a:gd name="T2" fmla="*/ 0 w 17"/>
                  <a:gd name="T3" fmla="*/ 3 h 17"/>
                  <a:gd name="T4" fmla="*/ 0 w 17"/>
                  <a:gd name="T5" fmla="*/ 3 h 17"/>
                  <a:gd name="T6" fmla="*/ 3 w 17"/>
                  <a:gd name="T7" fmla="*/ 0 h 17"/>
                  <a:gd name="T8" fmla="*/ 17 w 17"/>
                  <a:gd name="T9" fmla="*/ 14 h 17"/>
                  <a:gd name="T10" fmla="*/ 14 w 17"/>
                  <a:gd name="T11" fmla="*/ 17 h 17"/>
                  <a:gd name="T12" fmla="*/ 14 w 17"/>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14" y="17"/>
                    </a:moveTo>
                    <a:cubicBezTo>
                      <a:pt x="0" y="3"/>
                      <a:pt x="0" y="3"/>
                      <a:pt x="0" y="3"/>
                    </a:cubicBezTo>
                    <a:cubicBezTo>
                      <a:pt x="0" y="3"/>
                      <a:pt x="0" y="3"/>
                      <a:pt x="0" y="3"/>
                    </a:cubicBezTo>
                    <a:cubicBezTo>
                      <a:pt x="1" y="2"/>
                      <a:pt x="2" y="1"/>
                      <a:pt x="3" y="0"/>
                    </a:cubicBezTo>
                    <a:cubicBezTo>
                      <a:pt x="17" y="14"/>
                      <a:pt x="17" y="14"/>
                      <a:pt x="17" y="14"/>
                    </a:cubicBezTo>
                    <a:cubicBezTo>
                      <a:pt x="16" y="15"/>
                      <a:pt x="15" y="16"/>
                      <a:pt x="14" y="17"/>
                    </a:cubicBezTo>
                    <a:cubicBezTo>
                      <a:pt x="14" y="17"/>
                      <a:pt x="14" y="17"/>
                      <a:pt x="14"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 name="îṣḻi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A6DCF41-1309-4A6B-9D5D-92681D0DD6BD}"/>
                  </a:ext>
                </a:extLst>
              </p:cNvPr>
              <p:cNvSpPr/>
              <p:nvPr/>
            </p:nvSpPr>
            <p:spPr bwMode="auto">
              <a:xfrm>
                <a:off x="3251201" y="1368425"/>
                <a:ext cx="20638" cy="14288"/>
              </a:xfrm>
              <a:custGeom>
                <a:avLst/>
                <a:gdLst>
                  <a:gd name="T0" fmla="*/ 17 w 19"/>
                  <a:gd name="T1" fmla="*/ 13 h 13"/>
                  <a:gd name="T2" fmla="*/ 0 w 19"/>
                  <a:gd name="T3" fmla="*/ 3 h 13"/>
                  <a:gd name="T4" fmla="*/ 1 w 19"/>
                  <a:gd name="T5" fmla="*/ 0 h 13"/>
                  <a:gd name="T6" fmla="*/ 2 w 19"/>
                  <a:gd name="T7" fmla="*/ 0 h 13"/>
                  <a:gd name="T8" fmla="*/ 19 w 19"/>
                  <a:gd name="T9" fmla="*/ 10 h 13"/>
                  <a:gd name="T10" fmla="*/ 18 w 19"/>
                  <a:gd name="T11" fmla="*/ 11 h 13"/>
                  <a:gd name="T12" fmla="*/ 17 w 19"/>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7" y="13"/>
                    </a:moveTo>
                    <a:cubicBezTo>
                      <a:pt x="0" y="3"/>
                      <a:pt x="0" y="3"/>
                      <a:pt x="0" y="3"/>
                    </a:cubicBezTo>
                    <a:cubicBezTo>
                      <a:pt x="0" y="2"/>
                      <a:pt x="1" y="1"/>
                      <a:pt x="1" y="0"/>
                    </a:cubicBezTo>
                    <a:cubicBezTo>
                      <a:pt x="2" y="0"/>
                      <a:pt x="2" y="0"/>
                      <a:pt x="2" y="0"/>
                    </a:cubicBezTo>
                    <a:cubicBezTo>
                      <a:pt x="19" y="10"/>
                      <a:pt x="19" y="10"/>
                      <a:pt x="19" y="10"/>
                    </a:cubicBezTo>
                    <a:cubicBezTo>
                      <a:pt x="18" y="11"/>
                      <a:pt x="18" y="11"/>
                      <a:pt x="18" y="11"/>
                    </a:cubicBezTo>
                    <a:cubicBezTo>
                      <a:pt x="18" y="12"/>
                      <a:pt x="17" y="12"/>
                      <a:pt x="1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 name="ïšľí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69A18DB-A2C3-4CC0-ADE8-FB9B6B147279}"/>
                  </a:ext>
                </a:extLst>
              </p:cNvPr>
              <p:cNvSpPr/>
              <p:nvPr/>
            </p:nvSpPr>
            <p:spPr bwMode="auto">
              <a:xfrm>
                <a:off x="4344988" y="1366838"/>
                <a:ext cx="22225" cy="15875"/>
              </a:xfrm>
              <a:custGeom>
                <a:avLst/>
                <a:gdLst>
                  <a:gd name="T0" fmla="*/ 2 w 19"/>
                  <a:gd name="T1" fmla="*/ 14 h 14"/>
                  <a:gd name="T2" fmla="*/ 2 w 19"/>
                  <a:gd name="T3" fmla="*/ 14 h 14"/>
                  <a:gd name="T4" fmla="*/ 2 w 19"/>
                  <a:gd name="T5" fmla="*/ 14 h 14"/>
                  <a:gd name="T6" fmla="*/ 1 w 19"/>
                  <a:gd name="T7" fmla="*/ 12 h 14"/>
                  <a:gd name="T8" fmla="*/ 0 w 19"/>
                  <a:gd name="T9" fmla="*/ 11 h 14"/>
                  <a:gd name="T10" fmla="*/ 17 w 19"/>
                  <a:gd name="T11" fmla="*/ 0 h 14"/>
                  <a:gd name="T12" fmla="*/ 18 w 19"/>
                  <a:gd name="T13" fmla="*/ 1 h 14"/>
                  <a:gd name="T14" fmla="*/ 19 w 19"/>
                  <a:gd name="T15" fmla="*/ 4 h 14"/>
                  <a:gd name="T16" fmla="*/ 2 w 19"/>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4">
                    <a:moveTo>
                      <a:pt x="2" y="14"/>
                    </a:moveTo>
                    <a:cubicBezTo>
                      <a:pt x="2" y="14"/>
                      <a:pt x="2" y="14"/>
                      <a:pt x="2" y="14"/>
                    </a:cubicBezTo>
                    <a:cubicBezTo>
                      <a:pt x="2" y="14"/>
                      <a:pt x="2" y="14"/>
                      <a:pt x="2" y="14"/>
                    </a:cubicBezTo>
                    <a:cubicBezTo>
                      <a:pt x="2" y="13"/>
                      <a:pt x="1" y="12"/>
                      <a:pt x="1" y="12"/>
                    </a:cubicBezTo>
                    <a:cubicBezTo>
                      <a:pt x="0" y="11"/>
                      <a:pt x="0" y="11"/>
                      <a:pt x="0" y="11"/>
                    </a:cubicBezTo>
                    <a:cubicBezTo>
                      <a:pt x="17" y="0"/>
                      <a:pt x="17" y="0"/>
                      <a:pt x="17" y="0"/>
                    </a:cubicBezTo>
                    <a:cubicBezTo>
                      <a:pt x="18" y="1"/>
                      <a:pt x="18" y="1"/>
                      <a:pt x="18" y="1"/>
                    </a:cubicBezTo>
                    <a:cubicBezTo>
                      <a:pt x="18" y="2"/>
                      <a:pt x="19" y="3"/>
                      <a:pt x="19" y="4"/>
                    </a:cubicBez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 name="ï$ľ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B41FF6B-2478-4BDE-A065-0BF54C57F1A3}"/>
                  </a:ext>
                </a:extLst>
              </p:cNvPr>
              <p:cNvSpPr/>
              <p:nvPr/>
            </p:nvSpPr>
            <p:spPr bwMode="auto">
              <a:xfrm>
                <a:off x="4329113" y="1343025"/>
                <a:ext cx="19050" cy="19050"/>
              </a:xfrm>
              <a:custGeom>
                <a:avLst/>
                <a:gdLst>
                  <a:gd name="T0" fmla="*/ 3 w 17"/>
                  <a:gd name="T1" fmla="*/ 17 h 17"/>
                  <a:gd name="T2" fmla="*/ 0 w 17"/>
                  <a:gd name="T3" fmla="*/ 14 h 17"/>
                  <a:gd name="T4" fmla="*/ 14 w 17"/>
                  <a:gd name="T5" fmla="*/ 0 h 17"/>
                  <a:gd name="T6" fmla="*/ 17 w 17"/>
                  <a:gd name="T7" fmla="*/ 3 h 17"/>
                  <a:gd name="T8" fmla="*/ 3 w 17"/>
                  <a:gd name="T9" fmla="*/ 17 h 17"/>
                </a:gdLst>
                <a:ahLst/>
                <a:cxnLst>
                  <a:cxn ang="0">
                    <a:pos x="T0" y="T1"/>
                  </a:cxn>
                  <a:cxn ang="0">
                    <a:pos x="T2" y="T3"/>
                  </a:cxn>
                  <a:cxn ang="0">
                    <a:pos x="T4" y="T5"/>
                  </a:cxn>
                  <a:cxn ang="0">
                    <a:pos x="T6" y="T7"/>
                  </a:cxn>
                  <a:cxn ang="0">
                    <a:pos x="T8" y="T9"/>
                  </a:cxn>
                </a:cxnLst>
                <a:rect l="0" t="0" r="r" b="b"/>
                <a:pathLst>
                  <a:path w="17" h="17">
                    <a:moveTo>
                      <a:pt x="3" y="17"/>
                    </a:moveTo>
                    <a:cubicBezTo>
                      <a:pt x="2" y="16"/>
                      <a:pt x="1" y="15"/>
                      <a:pt x="0" y="14"/>
                    </a:cubicBezTo>
                    <a:cubicBezTo>
                      <a:pt x="14" y="0"/>
                      <a:pt x="14" y="0"/>
                      <a:pt x="14" y="0"/>
                    </a:cubicBezTo>
                    <a:cubicBezTo>
                      <a:pt x="15" y="1"/>
                      <a:pt x="16" y="2"/>
                      <a:pt x="17" y="3"/>
                    </a:cubicBezTo>
                    <a:lnTo>
                      <a:pt x="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 name="îSľï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CD98C1E-990A-466D-B2FF-BA6716AD4915}"/>
                  </a:ext>
                </a:extLst>
              </p:cNvPr>
              <p:cNvSpPr/>
              <p:nvPr/>
            </p:nvSpPr>
            <p:spPr bwMode="auto">
              <a:xfrm>
                <a:off x="4341813" y="1358900"/>
                <a:ext cx="19050" cy="15875"/>
              </a:xfrm>
              <a:custGeom>
                <a:avLst/>
                <a:gdLst>
                  <a:gd name="T0" fmla="*/ 2 w 18"/>
                  <a:gd name="T1" fmla="*/ 15 h 15"/>
                  <a:gd name="T2" fmla="*/ 2 w 18"/>
                  <a:gd name="T3" fmla="*/ 15 h 15"/>
                  <a:gd name="T4" fmla="*/ 2 w 18"/>
                  <a:gd name="T5" fmla="*/ 15 h 15"/>
                  <a:gd name="T6" fmla="*/ 2 w 18"/>
                  <a:gd name="T7" fmla="*/ 15 h 15"/>
                  <a:gd name="T8" fmla="*/ 0 w 18"/>
                  <a:gd name="T9" fmla="*/ 13 h 15"/>
                  <a:gd name="T10" fmla="*/ 0 w 18"/>
                  <a:gd name="T11" fmla="*/ 12 h 15"/>
                  <a:gd name="T12" fmla="*/ 16 w 18"/>
                  <a:gd name="T13" fmla="*/ 0 h 15"/>
                  <a:gd name="T14" fmla="*/ 16 w 18"/>
                  <a:gd name="T15" fmla="*/ 1 h 15"/>
                  <a:gd name="T16" fmla="*/ 18 w 18"/>
                  <a:gd name="T17" fmla="*/ 4 h 15"/>
                  <a:gd name="T18" fmla="*/ 2 w 18"/>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5">
                    <a:moveTo>
                      <a:pt x="2" y="15"/>
                    </a:moveTo>
                    <a:cubicBezTo>
                      <a:pt x="2" y="15"/>
                      <a:pt x="2" y="15"/>
                      <a:pt x="2" y="15"/>
                    </a:cubicBezTo>
                    <a:cubicBezTo>
                      <a:pt x="2" y="15"/>
                      <a:pt x="2" y="15"/>
                      <a:pt x="2" y="15"/>
                    </a:cubicBezTo>
                    <a:cubicBezTo>
                      <a:pt x="2" y="15"/>
                      <a:pt x="2" y="15"/>
                      <a:pt x="2" y="15"/>
                    </a:cubicBezTo>
                    <a:cubicBezTo>
                      <a:pt x="1" y="14"/>
                      <a:pt x="1" y="14"/>
                      <a:pt x="0" y="13"/>
                    </a:cubicBezTo>
                    <a:cubicBezTo>
                      <a:pt x="0" y="12"/>
                      <a:pt x="0" y="12"/>
                      <a:pt x="0" y="12"/>
                    </a:cubicBezTo>
                    <a:cubicBezTo>
                      <a:pt x="16" y="0"/>
                      <a:pt x="16" y="0"/>
                      <a:pt x="16" y="0"/>
                    </a:cubicBezTo>
                    <a:cubicBezTo>
                      <a:pt x="16" y="1"/>
                      <a:pt x="16" y="1"/>
                      <a:pt x="16" y="1"/>
                    </a:cubicBezTo>
                    <a:cubicBezTo>
                      <a:pt x="17" y="2"/>
                      <a:pt x="18" y="3"/>
                      <a:pt x="18" y="4"/>
                    </a:cubicBezTo>
                    <a:lnTo>
                      <a:pt x="2"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 name="îṥľî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E1955E7-473B-4C63-9FD1-ABB60D9B66AF}"/>
                  </a:ext>
                </a:extLst>
              </p:cNvPr>
              <p:cNvSpPr/>
              <p:nvPr/>
            </p:nvSpPr>
            <p:spPr bwMode="auto">
              <a:xfrm>
                <a:off x="4349751" y="1377950"/>
                <a:ext cx="22225" cy="11113"/>
              </a:xfrm>
              <a:custGeom>
                <a:avLst/>
                <a:gdLst>
                  <a:gd name="T0" fmla="*/ 1 w 20"/>
                  <a:gd name="T1" fmla="*/ 11 h 11"/>
                  <a:gd name="T2" fmla="*/ 1 w 20"/>
                  <a:gd name="T3" fmla="*/ 10 h 11"/>
                  <a:gd name="T4" fmla="*/ 0 w 20"/>
                  <a:gd name="T5" fmla="*/ 9 h 11"/>
                  <a:gd name="T6" fmla="*/ 18 w 20"/>
                  <a:gd name="T7" fmla="*/ 0 h 11"/>
                  <a:gd name="T8" fmla="*/ 19 w 20"/>
                  <a:gd name="T9" fmla="*/ 1 h 11"/>
                  <a:gd name="T10" fmla="*/ 20 w 20"/>
                  <a:gd name="T11" fmla="*/ 3 h 11"/>
                  <a:gd name="T12" fmla="*/ 1 w 2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0" h="11">
                    <a:moveTo>
                      <a:pt x="1" y="11"/>
                    </a:moveTo>
                    <a:cubicBezTo>
                      <a:pt x="1" y="11"/>
                      <a:pt x="1" y="10"/>
                      <a:pt x="1" y="10"/>
                    </a:cubicBezTo>
                    <a:cubicBezTo>
                      <a:pt x="0" y="10"/>
                      <a:pt x="0" y="9"/>
                      <a:pt x="0" y="9"/>
                    </a:cubicBezTo>
                    <a:cubicBezTo>
                      <a:pt x="18" y="0"/>
                      <a:pt x="18" y="0"/>
                      <a:pt x="18" y="0"/>
                    </a:cubicBezTo>
                    <a:cubicBezTo>
                      <a:pt x="19" y="1"/>
                      <a:pt x="19" y="1"/>
                      <a:pt x="19" y="1"/>
                    </a:cubicBezTo>
                    <a:cubicBezTo>
                      <a:pt x="19" y="2"/>
                      <a:pt x="19" y="2"/>
                      <a:pt x="20" y="3"/>
                    </a:cubicBezTo>
                    <a:lnTo>
                      <a:pt x="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 name="iṣl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DD18D1F-7361-4543-9520-EED30716F260}"/>
                  </a:ext>
                </a:extLst>
              </p:cNvPr>
              <p:cNvSpPr/>
              <p:nvPr/>
            </p:nvSpPr>
            <p:spPr bwMode="auto">
              <a:xfrm>
                <a:off x="4322763" y="1336675"/>
                <a:ext cx="17463" cy="19050"/>
              </a:xfrm>
              <a:custGeom>
                <a:avLst/>
                <a:gdLst>
                  <a:gd name="T0" fmla="*/ 3 w 16"/>
                  <a:gd name="T1" fmla="*/ 18 h 18"/>
                  <a:gd name="T2" fmla="*/ 0 w 16"/>
                  <a:gd name="T3" fmla="*/ 15 h 18"/>
                  <a:gd name="T4" fmla="*/ 12 w 16"/>
                  <a:gd name="T5" fmla="*/ 0 h 18"/>
                  <a:gd name="T6" fmla="*/ 16 w 16"/>
                  <a:gd name="T7" fmla="*/ 2 h 18"/>
                  <a:gd name="T8" fmla="*/ 3 w 16"/>
                  <a:gd name="T9" fmla="*/ 18 h 18"/>
                </a:gdLst>
                <a:ahLst/>
                <a:cxnLst>
                  <a:cxn ang="0">
                    <a:pos x="T0" y="T1"/>
                  </a:cxn>
                  <a:cxn ang="0">
                    <a:pos x="T2" y="T3"/>
                  </a:cxn>
                  <a:cxn ang="0">
                    <a:pos x="T4" y="T5"/>
                  </a:cxn>
                  <a:cxn ang="0">
                    <a:pos x="T6" y="T7"/>
                  </a:cxn>
                  <a:cxn ang="0">
                    <a:pos x="T8" y="T9"/>
                  </a:cxn>
                </a:cxnLst>
                <a:rect l="0" t="0" r="r" b="b"/>
                <a:pathLst>
                  <a:path w="16" h="18">
                    <a:moveTo>
                      <a:pt x="3" y="18"/>
                    </a:moveTo>
                    <a:cubicBezTo>
                      <a:pt x="2" y="17"/>
                      <a:pt x="1" y="16"/>
                      <a:pt x="0" y="15"/>
                    </a:cubicBezTo>
                    <a:cubicBezTo>
                      <a:pt x="12" y="0"/>
                      <a:pt x="12" y="0"/>
                      <a:pt x="12" y="0"/>
                    </a:cubicBezTo>
                    <a:cubicBezTo>
                      <a:pt x="14" y="0"/>
                      <a:pt x="15" y="1"/>
                      <a:pt x="16" y="2"/>
                    </a:cubicBezTo>
                    <a:lnTo>
                      <a:pt x="3"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 name="íšḷ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95FB8EE-65D2-4A77-9DF1-3956A3F51473}"/>
                  </a:ext>
                </a:extLst>
              </p:cNvPr>
              <p:cNvSpPr/>
              <p:nvPr/>
            </p:nvSpPr>
            <p:spPr bwMode="auto">
              <a:xfrm>
                <a:off x="4335463" y="1350963"/>
                <a:ext cx="19050" cy="17463"/>
              </a:xfrm>
              <a:custGeom>
                <a:avLst/>
                <a:gdLst>
                  <a:gd name="T0" fmla="*/ 2 w 17"/>
                  <a:gd name="T1" fmla="*/ 16 h 16"/>
                  <a:gd name="T2" fmla="*/ 0 w 17"/>
                  <a:gd name="T3" fmla="*/ 13 h 16"/>
                  <a:gd name="T4" fmla="*/ 14 w 17"/>
                  <a:gd name="T5" fmla="*/ 0 h 16"/>
                  <a:gd name="T6" fmla="*/ 15 w 17"/>
                  <a:gd name="T7" fmla="*/ 0 h 16"/>
                  <a:gd name="T8" fmla="*/ 17 w 17"/>
                  <a:gd name="T9" fmla="*/ 3 h 16"/>
                  <a:gd name="T10" fmla="*/ 2 w 17"/>
                  <a:gd name="T11" fmla="*/ 16 h 16"/>
                </a:gdLst>
                <a:ahLst/>
                <a:cxnLst>
                  <a:cxn ang="0">
                    <a:pos x="T0" y="T1"/>
                  </a:cxn>
                  <a:cxn ang="0">
                    <a:pos x="T2" y="T3"/>
                  </a:cxn>
                  <a:cxn ang="0">
                    <a:pos x="T4" y="T5"/>
                  </a:cxn>
                  <a:cxn ang="0">
                    <a:pos x="T6" y="T7"/>
                  </a:cxn>
                  <a:cxn ang="0">
                    <a:pos x="T8" y="T9"/>
                  </a:cxn>
                  <a:cxn ang="0">
                    <a:pos x="T10" y="T11"/>
                  </a:cxn>
                </a:cxnLst>
                <a:rect l="0" t="0" r="r" b="b"/>
                <a:pathLst>
                  <a:path w="17" h="16">
                    <a:moveTo>
                      <a:pt x="2" y="16"/>
                    </a:moveTo>
                    <a:cubicBezTo>
                      <a:pt x="1" y="15"/>
                      <a:pt x="0" y="14"/>
                      <a:pt x="0" y="13"/>
                    </a:cubicBezTo>
                    <a:cubicBezTo>
                      <a:pt x="14" y="0"/>
                      <a:pt x="14" y="0"/>
                      <a:pt x="14" y="0"/>
                    </a:cubicBezTo>
                    <a:cubicBezTo>
                      <a:pt x="15" y="0"/>
                      <a:pt x="15" y="0"/>
                      <a:pt x="15" y="0"/>
                    </a:cubicBezTo>
                    <a:cubicBezTo>
                      <a:pt x="16" y="1"/>
                      <a:pt x="17" y="2"/>
                      <a:pt x="17" y="3"/>
                    </a:cubicBezTo>
                    <a:lnTo>
                      <a:pt x="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 name="ï$ḻï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81EAB18-72AB-4D4E-8868-9D6547561F7A}"/>
                  </a:ext>
                </a:extLst>
              </p:cNvPr>
              <p:cNvSpPr/>
              <p:nvPr/>
            </p:nvSpPr>
            <p:spPr bwMode="auto">
              <a:xfrm>
                <a:off x="3619501" y="1174750"/>
                <a:ext cx="26988" cy="30163"/>
              </a:xfrm>
              <a:custGeom>
                <a:avLst/>
                <a:gdLst>
                  <a:gd name="T0" fmla="*/ 8 w 25"/>
                  <a:gd name="T1" fmla="*/ 27 h 27"/>
                  <a:gd name="T2" fmla="*/ 0 w 25"/>
                  <a:gd name="T3" fmla="*/ 9 h 27"/>
                  <a:gd name="T4" fmla="*/ 17 w 25"/>
                  <a:gd name="T5" fmla="*/ 2 h 27"/>
                  <a:gd name="T6" fmla="*/ 19 w 25"/>
                  <a:gd name="T7" fmla="*/ 1 h 27"/>
                  <a:gd name="T8" fmla="*/ 21 w 25"/>
                  <a:gd name="T9" fmla="*/ 0 h 27"/>
                  <a:gd name="T10" fmla="*/ 22 w 25"/>
                  <a:gd name="T11" fmla="*/ 10 h 27"/>
                  <a:gd name="T12" fmla="*/ 25 w 25"/>
                  <a:gd name="T13" fmla="*/ 20 h 27"/>
                  <a:gd name="T14" fmla="*/ 25 w 25"/>
                  <a:gd name="T15" fmla="*/ 20 h 27"/>
                  <a:gd name="T16" fmla="*/ 25 w 25"/>
                  <a:gd name="T17" fmla="*/ 20 h 27"/>
                  <a:gd name="T18" fmla="*/ 24 w 25"/>
                  <a:gd name="T19" fmla="*/ 20 h 27"/>
                  <a:gd name="T20" fmla="*/ 24 w 25"/>
                  <a:gd name="T21" fmla="*/ 20 h 27"/>
                  <a:gd name="T22" fmla="*/ 25 w 25"/>
                  <a:gd name="T23" fmla="*/ 20 h 27"/>
                  <a:gd name="T24" fmla="*/ 8 w 25"/>
                  <a:gd name="T25"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7">
                    <a:moveTo>
                      <a:pt x="8" y="27"/>
                    </a:moveTo>
                    <a:cubicBezTo>
                      <a:pt x="0" y="9"/>
                      <a:pt x="0" y="9"/>
                      <a:pt x="0" y="9"/>
                    </a:cubicBezTo>
                    <a:cubicBezTo>
                      <a:pt x="17" y="2"/>
                      <a:pt x="17" y="2"/>
                      <a:pt x="17" y="2"/>
                    </a:cubicBezTo>
                    <a:cubicBezTo>
                      <a:pt x="18" y="1"/>
                      <a:pt x="19" y="1"/>
                      <a:pt x="19" y="1"/>
                    </a:cubicBezTo>
                    <a:cubicBezTo>
                      <a:pt x="21" y="0"/>
                      <a:pt x="21" y="0"/>
                      <a:pt x="21" y="0"/>
                    </a:cubicBezTo>
                    <a:cubicBezTo>
                      <a:pt x="22" y="10"/>
                      <a:pt x="22" y="10"/>
                      <a:pt x="22" y="10"/>
                    </a:cubicBezTo>
                    <a:cubicBezTo>
                      <a:pt x="25" y="20"/>
                      <a:pt x="25" y="20"/>
                      <a:pt x="25" y="20"/>
                    </a:cubicBezTo>
                    <a:cubicBezTo>
                      <a:pt x="25" y="20"/>
                      <a:pt x="25" y="20"/>
                      <a:pt x="25" y="20"/>
                    </a:cubicBezTo>
                    <a:cubicBezTo>
                      <a:pt x="25" y="20"/>
                      <a:pt x="25" y="20"/>
                      <a:pt x="25" y="20"/>
                    </a:cubicBezTo>
                    <a:cubicBezTo>
                      <a:pt x="24" y="20"/>
                      <a:pt x="24" y="20"/>
                      <a:pt x="24" y="20"/>
                    </a:cubicBezTo>
                    <a:cubicBezTo>
                      <a:pt x="24" y="20"/>
                      <a:pt x="24" y="20"/>
                      <a:pt x="24" y="20"/>
                    </a:cubicBezTo>
                    <a:cubicBezTo>
                      <a:pt x="24" y="20"/>
                      <a:pt x="24" y="20"/>
                      <a:pt x="25" y="20"/>
                    </a:cubicBezTo>
                    <a:lnTo>
                      <a:pt x="8"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 name="ïšḻí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DE44117-A6D7-48F8-913F-3830757E76F5}"/>
                  </a:ext>
                </a:extLst>
              </p:cNvPr>
              <p:cNvSpPr/>
              <p:nvPr/>
            </p:nvSpPr>
            <p:spPr bwMode="auto">
              <a:xfrm>
                <a:off x="3971926" y="1174750"/>
                <a:ext cx="34925" cy="30163"/>
              </a:xfrm>
              <a:custGeom>
                <a:avLst/>
                <a:gdLst>
                  <a:gd name="T0" fmla="*/ 17 w 31"/>
                  <a:gd name="T1" fmla="*/ 27 h 27"/>
                  <a:gd name="T2" fmla="*/ 0 w 31"/>
                  <a:gd name="T3" fmla="*/ 20 h 27"/>
                  <a:gd name="T4" fmla="*/ 0 w 31"/>
                  <a:gd name="T5" fmla="*/ 20 h 27"/>
                  <a:gd name="T6" fmla="*/ 0 w 31"/>
                  <a:gd name="T7" fmla="*/ 20 h 27"/>
                  <a:gd name="T8" fmla="*/ 0 w 31"/>
                  <a:gd name="T9" fmla="*/ 20 h 27"/>
                  <a:gd name="T10" fmla="*/ 1 w 31"/>
                  <a:gd name="T11" fmla="*/ 17 h 27"/>
                  <a:gd name="T12" fmla="*/ 4 w 31"/>
                  <a:gd name="T13" fmla="*/ 0 h 27"/>
                  <a:gd name="T14" fmla="*/ 6 w 31"/>
                  <a:gd name="T15" fmla="*/ 1 h 27"/>
                  <a:gd name="T16" fmla="*/ 8 w 31"/>
                  <a:gd name="T17" fmla="*/ 2 h 27"/>
                  <a:gd name="T18" fmla="*/ 31 w 31"/>
                  <a:gd name="T19" fmla="*/ 12 h 27"/>
                  <a:gd name="T20" fmla="*/ 31 w 31"/>
                  <a:gd name="T21" fmla="*/ 18 h 27"/>
                  <a:gd name="T22" fmla="*/ 21 w 31"/>
                  <a:gd name="T23" fmla="*/ 18 h 27"/>
                  <a:gd name="T24" fmla="*/ 17 w 31"/>
                  <a:gd name="T25"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27">
                    <a:moveTo>
                      <a:pt x="17" y="27"/>
                    </a:moveTo>
                    <a:cubicBezTo>
                      <a:pt x="0" y="20"/>
                      <a:pt x="0" y="20"/>
                      <a:pt x="0" y="20"/>
                    </a:cubicBezTo>
                    <a:cubicBezTo>
                      <a:pt x="0" y="20"/>
                      <a:pt x="0" y="20"/>
                      <a:pt x="0" y="20"/>
                    </a:cubicBezTo>
                    <a:cubicBezTo>
                      <a:pt x="0" y="20"/>
                      <a:pt x="0" y="20"/>
                      <a:pt x="0" y="20"/>
                    </a:cubicBezTo>
                    <a:cubicBezTo>
                      <a:pt x="0" y="20"/>
                      <a:pt x="0" y="20"/>
                      <a:pt x="0" y="20"/>
                    </a:cubicBezTo>
                    <a:cubicBezTo>
                      <a:pt x="1" y="17"/>
                      <a:pt x="1" y="17"/>
                      <a:pt x="1" y="17"/>
                    </a:cubicBezTo>
                    <a:cubicBezTo>
                      <a:pt x="4" y="0"/>
                      <a:pt x="4" y="0"/>
                      <a:pt x="4" y="0"/>
                    </a:cubicBezTo>
                    <a:cubicBezTo>
                      <a:pt x="5" y="1"/>
                      <a:pt x="6" y="1"/>
                      <a:pt x="6" y="1"/>
                    </a:cubicBezTo>
                    <a:cubicBezTo>
                      <a:pt x="7" y="1"/>
                      <a:pt x="7" y="1"/>
                      <a:pt x="8" y="2"/>
                    </a:cubicBezTo>
                    <a:cubicBezTo>
                      <a:pt x="31" y="12"/>
                      <a:pt x="31" y="12"/>
                      <a:pt x="31" y="12"/>
                    </a:cubicBezTo>
                    <a:cubicBezTo>
                      <a:pt x="31" y="18"/>
                      <a:pt x="31" y="18"/>
                      <a:pt x="31" y="18"/>
                    </a:cubicBezTo>
                    <a:cubicBezTo>
                      <a:pt x="21" y="18"/>
                      <a:pt x="21" y="18"/>
                      <a:pt x="21" y="18"/>
                    </a:cubicBezTo>
                    <a:lnTo>
                      <a:pt x="17"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 name="ïṧ1ï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A272DD3-24F1-4068-98DA-1C46437EF14F}"/>
                  </a:ext>
                </a:extLst>
              </p:cNvPr>
              <p:cNvSpPr/>
              <p:nvPr/>
            </p:nvSpPr>
            <p:spPr bwMode="auto">
              <a:xfrm>
                <a:off x="3990976" y="1185863"/>
                <a:ext cx="334963" cy="161925"/>
              </a:xfrm>
              <a:custGeom>
                <a:avLst/>
                <a:gdLst>
                  <a:gd name="T0" fmla="*/ 289 w 299"/>
                  <a:gd name="T1" fmla="*/ 146 h 146"/>
                  <a:gd name="T2" fmla="*/ 288 w 299"/>
                  <a:gd name="T3" fmla="*/ 145 h 146"/>
                  <a:gd name="T4" fmla="*/ 286 w 299"/>
                  <a:gd name="T5" fmla="*/ 144 h 146"/>
                  <a:gd name="T6" fmla="*/ 0 w 299"/>
                  <a:gd name="T7" fmla="*/ 18 h 146"/>
                  <a:gd name="T8" fmla="*/ 8 w 299"/>
                  <a:gd name="T9" fmla="*/ 0 h 146"/>
                  <a:gd name="T10" fmla="*/ 294 w 299"/>
                  <a:gd name="T11" fmla="*/ 126 h 146"/>
                  <a:gd name="T12" fmla="*/ 298 w 299"/>
                  <a:gd name="T13" fmla="*/ 128 h 146"/>
                  <a:gd name="T14" fmla="*/ 299 w 299"/>
                  <a:gd name="T15" fmla="*/ 128 h 146"/>
                  <a:gd name="T16" fmla="*/ 289 w 299"/>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146">
                    <a:moveTo>
                      <a:pt x="289" y="146"/>
                    </a:moveTo>
                    <a:cubicBezTo>
                      <a:pt x="288" y="145"/>
                      <a:pt x="288" y="145"/>
                      <a:pt x="288" y="145"/>
                    </a:cubicBezTo>
                    <a:cubicBezTo>
                      <a:pt x="287" y="145"/>
                      <a:pt x="287" y="144"/>
                      <a:pt x="286" y="144"/>
                    </a:cubicBezTo>
                    <a:cubicBezTo>
                      <a:pt x="0" y="18"/>
                      <a:pt x="0" y="18"/>
                      <a:pt x="0" y="18"/>
                    </a:cubicBezTo>
                    <a:cubicBezTo>
                      <a:pt x="8" y="0"/>
                      <a:pt x="8" y="0"/>
                      <a:pt x="8" y="0"/>
                    </a:cubicBezTo>
                    <a:cubicBezTo>
                      <a:pt x="294" y="126"/>
                      <a:pt x="294" y="126"/>
                      <a:pt x="294" y="126"/>
                    </a:cubicBezTo>
                    <a:cubicBezTo>
                      <a:pt x="295" y="126"/>
                      <a:pt x="297" y="127"/>
                      <a:pt x="298" y="128"/>
                    </a:cubicBezTo>
                    <a:cubicBezTo>
                      <a:pt x="299" y="128"/>
                      <a:pt x="299" y="128"/>
                      <a:pt x="299" y="128"/>
                    </a:cubicBezTo>
                    <a:lnTo>
                      <a:pt x="289"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 name="îślî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EFF86C2-ACEB-4FE0-B7AA-489EB5EDFA22}"/>
                  </a:ext>
                </a:extLst>
              </p:cNvPr>
              <p:cNvSpPr/>
              <p:nvPr/>
            </p:nvSpPr>
            <p:spPr bwMode="auto">
              <a:xfrm>
                <a:off x="3292476" y="1174750"/>
                <a:ext cx="361950" cy="173038"/>
              </a:xfrm>
              <a:custGeom>
                <a:avLst/>
                <a:gdLst>
                  <a:gd name="T0" fmla="*/ 10 w 324"/>
                  <a:gd name="T1" fmla="*/ 156 h 156"/>
                  <a:gd name="T2" fmla="*/ 0 w 324"/>
                  <a:gd name="T3" fmla="*/ 138 h 156"/>
                  <a:gd name="T4" fmla="*/ 1 w 324"/>
                  <a:gd name="T5" fmla="*/ 138 h 156"/>
                  <a:gd name="T6" fmla="*/ 5 w 324"/>
                  <a:gd name="T7" fmla="*/ 136 h 156"/>
                  <a:gd name="T8" fmla="*/ 309 w 324"/>
                  <a:gd name="T9" fmla="*/ 2 h 156"/>
                  <a:gd name="T10" fmla="*/ 310 w 324"/>
                  <a:gd name="T11" fmla="*/ 2 h 156"/>
                  <a:gd name="T12" fmla="*/ 312 w 324"/>
                  <a:gd name="T13" fmla="*/ 1 h 156"/>
                  <a:gd name="T14" fmla="*/ 322 w 324"/>
                  <a:gd name="T15" fmla="*/ 0 h 156"/>
                  <a:gd name="T16" fmla="*/ 324 w 324"/>
                  <a:gd name="T17" fmla="*/ 11 h 156"/>
                  <a:gd name="T18" fmla="*/ 324 w 324"/>
                  <a:gd name="T19" fmla="*/ 11 h 156"/>
                  <a:gd name="T20" fmla="*/ 324 w 324"/>
                  <a:gd name="T21" fmla="*/ 19 h 156"/>
                  <a:gd name="T22" fmla="*/ 316 w 324"/>
                  <a:gd name="T23" fmla="*/ 21 h 156"/>
                  <a:gd name="T24" fmla="*/ 300 w 324"/>
                  <a:gd name="T25" fmla="*/ 28 h 156"/>
                  <a:gd name="T26" fmla="*/ 300 w 324"/>
                  <a:gd name="T27" fmla="*/ 28 h 156"/>
                  <a:gd name="T28" fmla="*/ 13 w 324"/>
                  <a:gd name="T29" fmla="*/ 154 h 156"/>
                  <a:gd name="T30" fmla="*/ 11 w 324"/>
                  <a:gd name="T31" fmla="*/ 155 h 156"/>
                  <a:gd name="T32" fmla="*/ 10 w 324"/>
                  <a:gd name="T3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4" h="156">
                    <a:moveTo>
                      <a:pt x="10" y="156"/>
                    </a:moveTo>
                    <a:cubicBezTo>
                      <a:pt x="0" y="138"/>
                      <a:pt x="0" y="138"/>
                      <a:pt x="0" y="138"/>
                    </a:cubicBezTo>
                    <a:cubicBezTo>
                      <a:pt x="1" y="138"/>
                      <a:pt x="1" y="138"/>
                      <a:pt x="1" y="138"/>
                    </a:cubicBezTo>
                    <a:cubicBezTo>
                      <a:pt x="2" y="137"/>
                      <a:pt x="4" y="136"/>
                      <a:pt x="5" y="136"/>
                    </a:cubicBezTo>
                    <a:cubicBezTo>
                      <a:pt x="309" y="2"/>
                      <a:pt x="309" y="2"/>
                      <a:pt x="309" y="2"/>
                    </a:cubicBezTo>
                    <a:cubicBezTo>
                      <a:pt x="310" y="2"/>
                      <a:pt x="310" y="2"/>
                      <a:pt x="310" y="2"/>
                    </a:cubicBezTo>
                    <a:cubicBezTo>
                      <a:pt x="310" y="2"/>
                      <a:pt x="311" y="2"/>
                      <a:pt x="312" y="1"/>
                    </a:cubicBezTo>
                    <a:cubicBezTo>
                      <a:pt x="322" y="0"/>
                      <a:pt x="322" y="0"/>
                      <a:pt x="322" y="0"/>
                    </a:cubicBezTo>
                    <a:cubicBezTo>
                      <a:pt x="324" y="11"/>
                      <a:pt x="324" y="11"/>
                      <a:pt x="324" y="11"/>
                    </a:cubicBezTo>
                    <a:cubicBezTo>
                      <a:pt x="324" y="11"/>
                      <a:pt x="324" y="11"/>
                      <a:pt x="324" y="11"/>
                    </a:cubicBezTo>
                    <a:cubicBezTo>
                      <a:pt x="324" y="19"/>
                      <a:pt x="324" y="19"/>
                      <a:pt x="324" y="19"/>
                    </a:cubicBezTo>
                    <a:cubicBezTo>
                      <a:pt x="316" y="21"/>
                      <a:pt x="316" y="21"/>
                      <a:pt x="316" y="21"/>
                    </a:cubicBezTo>
                    <a:cubicBezTo>
                      <a:pt x="300" y="28"/>
                      <a:pt x="300" y="28"/>
                      <a:pt x="300" y="28"/>
                    </a:cubicBezTo>
                    <a:cubicBezTo>
                      <a:pt x="300" y="28"/>
                      <a:pt x="300" y="28"/>
                      <a:pt x="300" y="28"/>
                    </a:cubicBezTo>
                    <a:cubicBezTo>
                      <a:pt x="13" y="154"/>
                      <a:pt x="13" y="154"/>
                      <a:pt x="13" y="154"/>
                    </a:cubicBezTo>
                    <a:cubicBezTo>
                      <a:pt x="12" y="154"/>
                      <a:pt x="12" y="155"/>
                      <a:pt x="11" y="155"/>
                    </a:cubicBezTo>
                    <a:lnTo>
                      <a:pt x="1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 name="îsļí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3D9C1C0-5017-4545-A805-EC792538ED2A}"/>
                  </a:ext>
                </a:extLst>
              </p:cNvPr>
              <p:cNvSpPr/>
              <p:nvPr/>
            </p:nvSpPr>
            <p:spPr bwMode="auto">
              <a:xfrm>
                <a:off x="4240213" y="1325563"/>
                <a:ext cx="198438" cy="330200"/>
              </a:xfrm>
              <a:custGeom>
                <a:avLst/>
                <a:gdLst>
                  <a:gd name="T0" fmla="*/ 177 w 177"/>
                  <a:gd name="T1" fmla="*/ 296 h 296"/>
                  <a:gd name="T2" fmla="*/ 0 w 177"/>
                  <a:gd name="T3" fmla="*/ 296 h 296"/>
                  <a:gd name="T4" fmla="*/ 0 w 177"/>
                  <a:gd name="T5" fmla="*/ 276 h 296"/>
                  <a:gd name="T6" fmla="*/ 152 w 177"/>
                  <a:gd name="T7" fmla="*/ 276 h 296"/>
                  <a:gd name="T8" fmla="*/ 101 w 177"/>
                  <a:gd name="T9" fmla="*/ 64 h 296"/>
                  <a:gd name="T10" fmla="*/ 99 w 177"/>
                  <a:gd name="T11" fmla="*/ 58 h 296"/>
                  <a:gd name="T12" fmla="*/ 99 w 177"/>
                  <a:gd name="T13" fmla="*/ 57 h 296"/>
                  <a:gd name="T14" fmla="*/ 98 w 177"/>
                  <a:gd name="T15" fmla="*/ 56 h 296"/>
                  <a:gd name="T16" fmla="*/ 98 w 177"/>
                  <a:gd name="T17" fmla="*/ 55 h 296"/>
                  <a:gd name="T18" fmla="*/ 96 w 177"/>
                  <a:gd name="T19" fmla="*/ 52 h 296"/>
                  <a:gd name="T20" fmla="*/ 95 w 177"/>
                  <a:gd name="T21" fmla="*/ 50 h 296"/>
                  <a:gd name="T22" fmla="*/ 94 w 177"/>
                  <a:gd name="T23" fmla="*/ 48 h 296"/>
                  <a:gd name="T24" fmla="*/ 92 w 177"/>
                  <a:gd name="T25" fmla="*/ 45 h 296"/>
                  <a:gd name="T26" fmla="*/ 90 w 177"/>
                  <a:gd name="T27" fmla="*/ 43 h 296"/>
                  <a:gd name="T28" fmla="*/ 89 w 177"/>
                  <a:gd name="T29" fmla="*/ 42 h 296"/>
                  <a:gd name="T30" fmla="*/ 87 w 177"/>
                  <a:gd name="T31" fmla="*/ 39 h 296"/>
                  <a:gd name="T32" fmla="*/ 85 w 177"/>
                  <a:gd name="T33" fmla="*/ 36 h 296"/>
                  <a:gd name="T34" fmla="*/ 85 w 177"/>
                  <a:gd name="T35" fmla="*/ 36 h 296"/>
                  <a:gd name="T36" fmla="*/ 82 w 177"/>
                  <a:gd name="T37" fmla="*/ 33 h 296"/>
                  <a:gd name="T38" fmla="*/ 79 w 177"/>
                  <a:gd name="T39" fmla="*/ 30 h 296"/>
                  <a:gd name="T40" fmla="*/ 76 w 177"/>
                  <a:gd name="T41" fmla="*/ 28 h 296"/>
                  <a:gd name="T42" fmla="*/ 73 w 177"/>
                  <a:gd name="T43" fmla="*/ 25 h 296"/>
                  <a:gd name="T44" fmla="*/ 70 w 177"/>
                  <a:gd name="T45" fmla="*/ 23 h 296"/>
                  <a:gd name="T46" fmla="*/ 67 w 177"/>
                  <a:gd name="T47" fmla="*/ 21 h 296"/>
                  <a:gd name="T48" fmla="*/ 66 w 177"/>
                  <a:gd name="T49" fmla="*/ 21 h 296"/>
                  <a:gd name="T50" fmla="*/ 71 w 177"/>
                  <a:gd name="T51" fmla="*/ 12 h 296"/>
                  <a:gd name="T52" fmla="*/ 65 w 177"/>
                  <a:gd name="T53" fmla="*/ 5 h 296"/>
                  <a:gd name="T54" fmla="*/ 65 w 177"/>
                  <a:gd name="T55" fmla="*/ 4 h 296"/>
                  <a:gd name="T56" fmla="*/ 70 w 177"/>
                  <a:gd name="T57" fmla="*/ 0 h 296"/>
                  <a:gd name="T58" fmla="*/ 76 w 177"/>
                  <a:gd name="T59" fmla="*/ 3 h 296"/>
                  <a:gd name="T60" fmla="*/ 78 w 177"/>
                  <a:gd name="T61" fmla="*/ 4 h 296"/>
                  <a:gd name="T62" fmla="*/ 82 w 177"/>
                  <a:gd name="T63" fmla="*/ 7 h 296"/>
                  <a:gd name="T64" fmla="*/ 85 w 177"/>
                  <a:gd name="T65" fmla="*/ 10 h 296"/>
                  <a:gd name="T66" fmla="*/ 89 w 177"/>
                  <a:gd name="T67" fmla="*/ 12 h 296"/>
                  <a:gd name="T68" fmla="*/ 93 w 177"/>
                  <a:gd name="T69" fmla="*/ 16 h 296"/>
                  <a:gd name="T70" fmla="*/ 96 w 177"/>
                  <a:gd name="T71" fmla="*/ 19 h 296"/>
                  <a:gd name="T72" fmla="*/ 99 w 177"/>
                  <a:gd name="T73" fmla="*/ 23 h 296"/>
                  <a:gd name="T74" fmla="*/ 100 w 177"/>
                  <a:gd name="T75" fmla="*/ 23 h 296"/>
                  <a:gd name="T76" fmla="*/ 102 w 177"/>
                  <a:gd name="T77" fmla="*/ 26 h 296"/>
                  <a:gd name="T78" fmla="*/ 105 w 177"/>
                  <a:gd name="T79" fmla="*/ 30 h 296"/>
                  <a:gd name="T80" fmla="*/ 106 w 177"/>
                  <a:gd name="T81" fmla="*/ 31 h 296"/>
                  <a:gd name="T82" fmla="*/ 108 w 177"/>
                  <a:gd name="T83" fmla="*/ 34 h 296"/>
                  <a:gd name="T84" fmla="*/ 111 w 177"/>
                  <a:gd name="T85" fmla="*/ 38 h 296"/>
                  <a:gd name="T86" fmla="*/ 112 w 177"/>
                  <a:gd name="T87" fmla="*/ 39 h 296"/>
                  <a:gd name="T88" fmla="*/ 113 w 177"/>
                  <a:gd name="T89" fmla="*/ 42 h 296"/>
                  <a:gd name="T90" fmla="*/ 116 w 177"/>
                  <a:gd name="T91" fmla="*/ 46 h 296"/>
                  <a:gd name="T92" fmla="*/ 117 w 177"/>
                  <a:gd name="T93" fmla="*/ 48 h 296"/>
                  <a:gd name="T94" fmla="*/ 118 w 177"/>
                  <a:gd name="T95" fmla="*/ 50 h 296"/>
                  <a:gd name="T96" fmla="*/ 121 w 177"/>
                  <a:gd name="T97" fmla="*/ 59 h 296"/>
                  <a:gd name="T98" fmla="*/ 121 w 177"/>
                  <a:gd name="T99" fmla="*/ 59 h 296"/>
                  <a:gd name="T100" fmla="*/ 177 w 177"/>
                  <a:gd name="T101" fmla="*/ 2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7" h="296">
                    <a:moveTo>
                      <a:pt x="177" y="296"/>
                    </a:moveTo>
                    <a:cubicBezTo>
                      <a:pt x="0" y="296"/>
                      <a:pt x="0" y="296"/>
                      <a:pt x="0" y="296"/>
                    </a:cubicBezTo>
                    <a:cubicBezTo>
                      <a:pt x="0" y="276"/>
                      <a:pt x="0" y="276"/>
                      <a:pt x="0" y="276"/>
                    </a:cubicBezTo>
                    <a:cubicBezTo>
                      <a:pt x="152" y="276"/>
                      <a:pt x="152" y="276"/>
                      <a:pt x="152" y="276"/>
                    </a:cubicBezTo>
                    <a:cubicBezTo>
                      <a:pt x="101" y="64"/>
                      <a:pt x="101" y="64"/>
                      <a:pt x="101" y="64"/>
                    </a:cubicBezTo>
                    <a:cubicBezTo>
                      <a:pt x="101" y="62"/>
                      <a:pt x="100" y="60"/>
                      <a:pt x="99" y="58"/>
                    </a:cubicBezTo>
                    <a:cubicBezTo>
                      <a:pt x="99" y="58"/>
                      <a:pt x="99" y="57"/>
                      <a:pt x="99" y="57"/>
                    </a:cubicBezTo>
                    <a:cubicBezTo>
                      <a:pt x="98" y="57"/>
                      <a:pt x="98" y="56"/>
                      <a:pt x="98" y="56"/>
                    </a:cubicBezTo>
                    <a:cubicBezTo>
                      <a:pt x="98" y="55"/>
                      <a:pt x="98" y="55"/>
                      <a:pt x="98" y="55"/>
                    </a:cubicBezTo>
                    <a:cubicBezTo>
                      <a:pt x="97" y="54"/>
                      <a:pt x="97" y="53"/>
                      <a:pt x="96" y="52"/>
                    </a:cubicBezTo>
                    <a:cubicBezTo>
                      <a:pt x="96" y="51"/>
                      <a:pt x="95" y="50"/>
                      <a:pt x="95" y="50"/>
                    </a:cubicBezTo>
                    <a:cubicBezTo>
                      <a:pt x="94" y="48"/>
                      <a:pt x="94" y="48"/>
                      <a:pt x="94" y="48"/>
                    </a:cubicBezTo>
                    <a:cubicBezTo>
                      <a:pt x="93" y="47"/>
                      <a:pt x="93" y="46"/>
                      <a:pt x="92" y="45"/>
                    </a:cubicBezTo>
                    <a:cubicBezTo>
                      <a:pt x="91" y="44"/>
                      <a:pt x="91" y="44"/>
                      <a:pt x="90" y="43"/>
                    </a:cubicBezTo>
                    <a:cubicBezTo>
                      <a:pt x="89" y="42"/>
                      <a:pt x="89" y="42"/>
                      <a:pt x="89" y="42"/>
                    </a:cubicBezTo>
                    <a:cubicBezTo>
                      <a:pt x="89" y="41"/>
                      <a:pt x="88" y="40"/>
                      <a:pt x="87" y="39"/>
                    </a:cubicBezTo>
                    <a:cubicBezTo>
                      <a:pt x="86" y="38"/>
                      <a:pt x="86" y="37"/>
                      <a:pt x="85" y="36"/>
                    </a:cubicBezTo>
                    <a:cubicBezTo>
                      <a:pt x="85" y="36"/>
                      <a:pt x="85" y="36"/>
                      <a:pt x="85" y="36"/>
                    </a:cubicBezTo>
                    <a:cubicBezTo>
                      <a:pt x="84" y="35"/>
                      <a:pt x="83" y="34"/>
                      <a:pt x="82" y="33"/>
                    </a:cubicBezTo>
                    <a:cubicBezTo>
                      <a:pt x="81" y="32"/>
                      <a:pt x="80" y="31"/>
                      <a:pt x="79" y="30"/>
                    </a:cubicBezTo>
                    <a:cubicBezTo>
                      <a:pt x="78" y="29"/>
                      <a:pt x="77" y="29"/>
                      <a:pt x="76" y="28"/>
                    </a:cubicBezTo>
                    <a:cubicBezTo>
                      <a:pt x="75" y="27"/>
                      <a:pt x="74" y="26"/>
                      <a:pt x="73" y="25"/>
                    </a:cubicBezTo>
                    <a:cubicBezTo>
                      <a:pt x="72" y="25"/>
                      <a:pt x="71" y="24"/>
                      <a:pt x="70" y="23"/>
                    </a:cubicBezTo>
                    <a:cubicBezTo>
                      <a:pt x="69" y="23"/>
                      <a:pt x="68" y="22"/>
                      <a:pt x="67" y="21"/>
                    </a:cubicBezTo>
                    <a:cubicBezTo>
                      <a:pt x="67" y="21"/>
                      <a:pt x="67" y="21"/>
                      <a:pt x="66" y="21"/>
                    </a:cubicBezTo>
                    <a:cubicBezTo>
                      <a:pt x="71" y="12"/>
                      <a:pt x="71" y="12"/>
                      <a:pt x="71" y="12"/>
                    </a:cubicBezTo>
                    <a:cubicBezTo>
                      <a:pt x="65" y="5"/>
                      <a:pt x="65" y="5"/>
                      <a:pt x="65" y="5"/>
                    </a:cubicBezTo>
                    <a:cubicBezTo>
                      <a:pt x="65" y="4"/>
                      <a:pt x="65" y="4"/>
                      <a:pt x="65" y="4"/>
                    </a:cubicBezTo>
                    <a:cubicBezTo>
                      <a:pt x="70" y="0"/>
                      <a:pt x="70" y="0"/>
                      <a:pt x="70" y="0"/>
                    </a:cubicBezTo>
                    <a:cubicBezTo>
                      <a:pt x="76" y="3"/>
                      <a:pt x="76" y="3"/>
                      <a:pt x="76" y="3"/>
                    </a:cubicBezTo>
                    <a:cubicBezTo>
                      <a:pt x="77" y="4"/>
                      <a:pt x="77" y="4"/>
                      <a:pt x="78" y="4"/>
                    </a:cubicBezTo>
                    <a:cubicBezTo>
                      <a:pt x="79" y="5"/>
                      <a:pt x="80" y="6"/>
                      <a:pt x="82" y="7"/>
                    </a:cubicBezTo>
                    <a:cubicBezTo>
                      <a:pt x="83" y="8"/>
                      <a:pt x="84" y="9"/>
                      <a:pt x="85" y="10"/>
                    </a:cubicBezTo>
                    <a:cubicBezTo>
                      <a:pt x="87" y="10"/>
                      <a:pt x="88" y="11"/>
                      <a:pt x="89" y="12"/>
                    </a:cubicBezTo>
                    <a:cubicBezTo>
                      <a:pt x="90" y="14"/>
                      <a:pt x="91" y="15"/>
                      <a:pt x="93" y="16"/>
                    </a:cubicBezTo>
                    <a:cubicBezTo>
                      <a:pt x="94" y="17"/>
                      <a:pt x="95" y="18"/>
                      <a:pt x="96" y="19"/>
                    </a:cubicBezTo>
                    <a:cubicBezTo>
                      <a:pt x="97" y="20"/>
                      <a:pt x="98" y="21"/>
                      <a:pt x="99" y="23"/>
                    </a:cubicBezTo>
                    <a:cubicBezTo>
                      <a:pt x="100" y="23"/>
                      <a:pt x="100" y="23"/>
                      <a:pt x="100" y="23"/>
                    </a:cubicBezTo>
                    <a:cubicBezTo>
                      <a:pt x="101" y="24"/>
                      <a:pt x="102" y="25"/>
                      <a:pt x="102" y="26"/>
                    </a:cubicBezTo>
                    <a:cubicBezTo>
                      <a:pt x="103" y="27"/>
                      <a:pt x="104" y="28"/>
                      <a:pt x="105" y="30"/>
                    </a:cubicBezTo>
                    <a:cubicBezTo>
                      <a:pt x="106" y="31"/>
                      <a:pt x="106" y="31"/>
                      <a:pt x="106" y="31"/>
                    </a:cubicBezTo>
                    <a:cubicBezTo>
                      <a:pt x="107" y="32"/>
                      <a:pt x="108" y="33"/>
                      <a:pt x="108" y="34"/>
                    </a:cubicBezTo>
                    <a:cubicBezTo>
                      <a:pt x="109" y="35"/>
                      <a:pt x="110" y="36"/>
                      <a:pt x="111" y="38"/>
                    </a:cubicBezTo>
                    <a:cubicBezTo>
                      <a:pt x="112" y="39"/>
                      <a:pt x="112" y="39"/>
                      <a:pt x="112" y="39"/>
                    </a:cubicBezTo>
                    <a:cubicBezTo>
                      <a:pt x="112" y="40"/>
                      <a:pt x="113" y="41"/>
                      <a:pt x="113" y="42"/>
                    </a:cubicBezTo>
                    <a:cubicBezTo>
                      <a:pt x="114" y="43"/>
                      <a:pt x="115" y="45"/>
                      <a:pt x="116" y="46"/>
                    </a:cubicBezTo>
                    <a:cubicBezTo>
                      <a:pt x="117" y="48"/>
                      <a:pt x="117" y="48"/>
                      <a:pt x="117" y="48"/>
                    </a:cubicBezTo>
                    <a:cubicBezTo>
                      <a:pt x="117" y="49"/>
                      <a:pt x="117" y="49"/>
                      <a:pt x="118" y="50"/>
                    </a:cubicBezTo>
                    <a:cubicBezTo>
                      <a:pt x="119" y="53"/>
                      <a:pt x="120" y="56"/>
                      <a:pt x="121" y="59"/>
                    </a:cubicBezTo>
                    <a:cubicBezTo>
                      <a:pt x="121" y="59"/>
                      <a:pt x="121" y="59"/>
                      <a:pt x="121" y="59"/>
                    </a:cubicBezTo>
                    <a:lnTo>
                      <a:pt x="177" y="2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 name="ïṣḷî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2A731A0-5290-4FEE-B8CD-8440BA76383F}"/>
                  </a:ext>
                </a:extLst>
              </p:cNvPr>
              <p:cNvSpPr/>
              <p:nvPr/>
            </p:nvSpPr>
            <p:spPr bwMode="auto">
              <a:xfrm>
                <a:off x="3378201" y="1633538"/>
                <a:ext cx="862013"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 name="išḻî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2D47554-F5E9-41DF-9FE5-8175B3078E65}"/>
                  </a:ext>
                </a:extLst>
              </p:cNvPr>
              <p:cNvSpPr/>
              <p:nvPr/>
            </p:nvSpPr>
            <p:spPr bwMode="auto">
              <a:xfrm>
                <a:off x="3179763" y="1325563"/>
                <a:ext cx="198438" cy="330200"/>
              </a:xfrm>
              <a:custGeom>
                <a:avLst/>
                <a:gdLst>
                  <a:gd name="T0" fmla="*/ 178 w 178"/>
                  <a:gd name="T1" fmla="*/ 296 h 296"/>
                  <a:gd name="T2" fmla="*/ 0 w 178"/>
                  <a:gd name="T3" fmla="*/ 296 h 296"/>
                  <a:gd name="T4" fmla="*/ 56 w 178"/>
                  <a:gd name="T5" fmla="*/ 59 h 296"/>
                  <a:gd name="T6" fmla="*/ 59 w 178"/>
                  <a:gd name="T7" fmla="*/ 50 h 296"/>
                  <a:gd name="T8" fmla="*/ 60 w 178"/>
                  <a:gd name="T9" fmla="*/ 48 h 296"/>
                  <a:gd name="T10" fmla="*/ 61 w 178"/>
                  <a:gd name="T11" fmla="*/ 47 h 296"/>
                  <a:gd name="T12" fmla="*/ 64 w 178"/>
                  <a:gd name="T13" fmla="*/ 42 h 296"/>
                  <a:gd name="T14" fmla="*/ 65 w 178"/>
                  <a:gd name="T15" fmla="*/ 39 h 296"/>
                  <a:gd name="T16" fmla="*/ 66 w 178"/>
                  <a:gd name="T17" fmla="*/ 39 h 296"/>
                  <a:gd name="T18" fmla="*/ 69 w 178"/>
                  <a:gd name="T19" fmla="*/ 34 h 296"/>
                  <a:gd name="T20" fmla="*/ 71 w 178"/>
                  <a:gd name="T21" fmla="*/ 31 h 296"/>
                  <a:gd name="T22" fmla="*/ 71 w 178"/>
                  <a:gd name="T23" fmla="*/ 30 h 296"/>
                  <a:gd name="T24" fmla="*/ 75 w 178"/>
                  <a:gd name="T25" fmla="*/ 26 h 296"/>
                  <a:gd name="T26" fmla="*/ 77 w 178"/>
                  <a:gd name="T27" fmla="*/ 23 h 296"/>
                  <a:gd name="T28" fmla="*/ 78 w 178"/>
                  <a:gd name="T29" fmla="*/ 23 h 296"/>
                  <a:gd name="T30" fmla="*/ 81 w 178"/>
                  <a:gd name="T31" fmla="*/ 19 h 296"/>
                  <a:gd name="T32" fmla="*/ 84 w 178"/>
                  <a:gd name="T33" fmla="*/ 16 h 296"/>
                  <a:gd name="T34" fmla="*/ 88 w 178"/>
                  <a:gd name="T35" fmla="*/ 12 h 296"/>
                  <a:gd name="T36" fmla="*/ 92 w 178"/>
                  <a:gd name="T37" fmla="*/ 10 h 296"/>
                  <a:gd name="T38" fmla="*/ 95 w 178"/>
                  <a:gd name="T39" fmla="*/ 7 h 296"/>
                  <a:gd name="T40" fmla="*/ 99 w 178"/>
                  <a:gd name="T41" fmla="*/ 4 h 296"/>
                  <a:gd name="T42" fmla="*/ 101 w 178"/>
                  <a:gd name="T43" fmla="*/ 3 h 296"/>
                  <a:gd name="T44" fmla="*/ 106 w 178"/>
                  <a:gd name="T45" fmla="*/ 0 h 296"/>
                  <a:gd name="T46" fmla="*/ 112 w 178"/>
                  <a:gd name="T47" fmla="*/ 4 h 296"/>
                  <a:gd name="T48" fmla="*/ 106 w 178"/>
                  <a:gd name="T49" fmla="*/ 12 h 296"/>
                  <a:gd name="T50" fmla="*/ 111 w 178"/>
                  <a:gd name="T51" fmla="*/ 21 h 296"/>
                  <a:gd name="T52" fmla="*/ 110 w 178"/>
                  <a:gd name="T53" fmla="*/ 21 h 296"/>
                  <a:gd name="T54" fmla="*/ 107 w 178"/>
                  <a:gd name="T55" fmla="*/ 23 h 296"/>
                  <a:gd name="T56" fmla="*/ 104 w 178"/>
                  <a:gd name="T57" fmla="*/ 25 h 296"/>
                  <a:gd name="T58" fmla="*/ 101 w 178"/>
                  <a:gd name="T59" fmla="*/ 28 h 296"/>
                  <a:gd name="T60" fmla="*/ 98 w 178"/>
                  <a:gd name="T61" fmla="*/ 30 h 296"/>
                  <a:gd name="T62" fmla="*/ 95 w 178"/>
                  <a:gd name="T63" fmla="*/ 33 h 296"/>
                  <a:gd name="T64" fmla="*/ 92 w 178"/>
                  <a:gd name="T65" fmla="*/ 36 h 296"/>
                  <a:gd name="T66" fmla="*/ 92 w 178"/>
                  <a:gd name="T67" fmla="*/ 36 h 296"/>
                  <a:gd name="T68" fmla="*/ 90 w 178"/>
                  <a:gd name="T69" fmla="*/ 39 h 296"/>
                  <a:gd name="T70" fmla="*/ 87 w 178"/>
                  <a:gd name="T71" fmla="*/ 42 h 296"/>
                  <a:gd name="T72" fmla="*/ 87 w 178"/>
                  <a:gd name="T73" fmla="*/ 43 h 296"/>
                  <a:gd name="T74" fmla="*/ 85 w 178"/>
                  <a:gd name="T75" fmla="*/ 45 h 296"/>
                  <a:gd name="T76" fmla="*/ 83 w 178"/>
                  <a:gd name="T77" fmla="*/ 49 h 296"/>
                  <a:gd name="T78" fmla="*/ 82 w 178"/>
                  <a:gd name="T79" fmla="*/ 50 h 296"/>
                  <a:gd name="T80" fmla="*/ 81 w 178"/>
                  <a:gd name="T81" fmla="*/ 52 h 296"/>
                  <a:gd name="T82" fmla="*/ 79 w 178"/>
                  <a:gd name="T83" fmla="*/ 55 h 296"/>
                  <a:gd name="T84" fmla="*/ 79 w 178"/>
                  <a:gd name="T85" fmla="*/ 56 h 296"/>
                  <a:gd name="T86" fmla="*/ 78 w 178"/>
                  <a:gd name="T87" fmla="*/ 57 h 296"/>
                  <a:gd name="T88" fmla="*/ 78 w 178"/>
                  <a:gd name="T89" fmla="*/ 58 h 296"/>
                  <a:gd name="T90" fmla="*/ 76 w 178"/>
                  <a:gd name="T91" fmla="*/ 64 h 296"/>
                  <a:gd name="T92" fmla="*/ 25 w 178"/>
                  <a:gd name="T93" fmla="*/ 276 h 296"/>
                  <a:gd name="T94" fmla="*/ 178 w 178"/>
                  <a:gd name="T95" fmla="*/ 276 h 296"/>
                  <a:gd name="T96" fmla="*/ 178 w 178"/>
                  <a:gd name="T97" fmla="*/ 2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8" h="296">
                    <a:moveTo>
                      <a:pt x="178" y="296"/>
                    </a:moveTo>
                    <a:cubicBezTo>
                      <a:pt x="0" y="296"/>
                      <a:pt x="0" y="296"/>
                      <a:pt x="0" y="296"/>
                    </a:cubicBezTo>
                    <a:cubicBezTo>
                      <a:pt x="56" y="59"/>
                      <a:pt x="56" y="59"/>
                      <a:pt x="56" y="59"/>
                    </a:cubicBezTo>
                    <a:cubicBezTo>
                      <a:pt x="57" y="56"/>
                      <a:pt x="58" y="53"/>
                      <a:pt x="59" y="50"/>
                    </a:cubicBezTo>
                    <a:cubicBezTo>
                      <a:pt x="60" y="49"/>
                      <a:pt x="60" y="49"/>
                      <a:pt x="60" y="48"/>
                    </a:cubicBezTo>
                    <a:cubicBezTo>
                      <a:pt x="61" y="47"/>
                      <a:pt x="61" y="47"/>
                      <a:pt x="61" y="47"/>
                    </a:cubicBezTo>
                    <a:cubicBezTo>
                      <a:pt x="62" y="45"/>
                      <a:pt x="63" y="43"/>
                      <a:pt x="64" y="42"/>
                    </a:cubicBezTo>
                    <a:cubicBezTo>
                      <a:pt x="64" y="41"/>
                      <a:pt x="65" y="40"/>
                      <a:pt x="65" y="39"/>
                    </a:cubicBezTo>
                    <a:cubicBezTo>
                      <a:pt x="66" y="39"/>
                      <a:pt x="66" y="39"/>
                      <a:pt x="66" y="39"/>
                    </a:cubicBezTo>
                    <a:cubicBezTo>
                      <a:pt x="67" y="37"/>
                      <a:pt x="68" y="35"/>
                      <a:pt x="69" y="34"/>
                    </a:cubicBezTo>
                    <a:cubicBezTo>
                      <a:pt x="69" y="33"/>
                      <a:pt x="70" y="32"/>
                      <a:pt x="71" y="31"/>
                    </a:cubicBezTo>
                    <a:cubicBezTo>
                      <a:pt x="71" y="30"/>
                      <a:pt x="71" y="30"/>
                      <a:pt x="71" y="30"/>
                    </a:cubicBezTo>
                    <a:cubicBezTo>
                      <a:pt x="72" y="29"/>
                      <a:pt x="73" y="27"/>
                      <a:pt x="75" y="26"/>
                    </a:cubicBezTo>
                    <a:cubicBezTo>
                      <a:pt x="75" y="25"/>
                      <a:pt x="76" y="24"/>
                      <a:pt x="77" y="23"/>
                    </a:cubicBezTo>
                    <a:cubicBezTo>
                      <a:pt x="78" y="23"/>
                      <a:pt x="78" y="23"/>
                      <a:pt x="78" y="23"/>
                    </a:cubicBezTo>
                    <a:cubicBezTo>
                      <a:pt x="79" y="21"/>
                      <a:pt x="80" y="20"/>
                      <a:pt x="81" y="19"/>
                    </a:cubicBezTo>
                    <a:cubicBezTo>
                      <a:pt x="82" y="18"/>
                      <a:pt x="83" y="17"/>
                      <a:pt x="84" y="16"/>
                    </a:cubicBezTo>
                    <a:cubicBezTo>
                      <a:pt x="86" y="15"/>
                      <a:pt x="87" y="14"/>
                      <a:pt x="88" y="12"/>
                    </a:cubicBezTo>
                    <a:cubicBezTo>
                      <a:pt x="89" y="11"/>
                      <a:pt x="90" y="10"/>
                      <a:pt x="92" y="10"/>
                    </a:cubicBezTo>
                    <a:cubicBezTo>
                      <a:pt x="93" y="9"/>
                      <a:pt x="94" y="8"/>
                      <a:pt x="95" y="7"/>
                    </a:cubicBezTo>
                    <a:cubicBezTo>
                      <a:pt x="97" y="6"/>
                      <a:pt x="98" y="5"/>
                      <a:pt x="99" y="4"/>
                    </a:cubicBezTo>
                    <a:cubicBezTo>
                      <a:pt x="100" y="4"/>
                      <a:pt x="100" y="4"/>
                      <a:pt x="101" y="3"/>
                    </a:cubicBezTo>
                    <a:cubicBezTo>
                      <a:pt x="106" y="0"/>
                      <a:pt x="106" y="0"/>
                      <a:pt x="106" y="0"/>
                    </a:cubicBezTo>
                    <a:cubicBezTo>
                      <a:pt x="112" y="4"/>
                      <a:pt x="112" y="4"/>
                      <a:pt x="112" y="4"/>
                    </a:cubicBezTo>
                    <a:cubicBezTo>
                      <a:pt x="106" y="12"/>
                      <a:pt x="106" y="12"/>
                      <a:pt x="106" y="12"/>
                    </a:cubicBezTo>
                    <a:cubicBezTo>
                      <a:pt x="111" y="21"/>
                      <a:pt x="111" y="21"/>
                      <a:pt x="111" y="21"/>
                    </a:cubicBezTo>
                    <a:cubicBezTo>
                      <a:pt x="110" y="21"/>
                      <a:pt x="110" y="21"/>
                      <a:pt x="110" y="21"/>
                    </a:cubicBezTo>
                    <a:cubicBezTo>
                      <a:pt x="109" y="22"/>
                      <a:pt x="108" y="23"/>
                      <a:pt x="107" y="23"/>
                    </a:cubicBezTo>
                    <a:cubicBezTo>
                      <a:pt x="106" y="24"/>
                      <a:pt x="105" y="25"/>
                      <a:pt x="104" y="25"/>
                    </a:cubicBezTo>
                    <a:cubicBezTo>
                      <a:pt x="103" y="26"/>
                      <a:pt x="102" y="27"/>
                      <a:pt x="101" y="28"/>
                    </a:cubicBezTo>
                    <a:cubicBezTo>
                      <a:pt x="100" y="29"/>
                      <a:pt x="99" y="29"/>
                      <a:pt x="98" y="30"/>
                    </a:cubicBezTo>
                    <a:cubicBezTo>
                      <a:pt x="97" y="31"/>
                      <a:pt x="96" y="32"/>
                      <a:pt x="95" y="33"/>
                    </a:cubicBezTo>
                    <a:cubicBezTo>
                      <a:pt x="94" y="34"/>
                      <a:pt x="93" y="35"/>
                      <a:pt x="92" y="36"/>
                    </a:cubicBezTo>
                    <a:cubicBezTo>
                      <a:pt x="92" y="36"/>
                      <a:pt x="92" y="36"/>
                      <a:pt x="92" y="36"/>
                    </a:cubicBezTo>
                    <a:cubicBezTo>
                      <a:pt x="91" y="37"/>
                      <a:pt x="91" y="38"/>
                      <a:pt x="90" y="39"/>
                    </a:cubicBezTo>
                    <a:cubicBezTo>
                      <a:pt x="89" y="40"/>
                      <a:pt x="88" y="41"/>
                      <a:pt x="87" y="42"/>
                    </a:cubicBezTo>
                    <a:cubicBezTo>
                      <a:pt x="87" y="43"/>
                      <a:pt x="87" y="43"/>
                      <a:pt x="87" y="43"/>
                    </a:cubicBezTo>
                    <a:cubicBezTo>
                      <a:pt x="86" y="44"/>
                      <a:pt x="86" y="44"/>
                      <a:pt x="85" y="45"/>
                    </a:cubicBezTo>
                    <a:cubicBezTo>
                      <a:pt x="84" y="46"/>
                      <a:pt x="83" y="48"/>
                      <a:pt x="83" y="49"/>
                    </a:cubicBezTo>
                    <a:cubicBezTo>
                      <a:pt x="82" y="50"/>
                      <a:pt x="82" y="50"/>
                      <a:pt x="82" y="50"/>
                    </a:cubicBezTo>
                    <a:cubicBezTo>
                      <a:pt x="82" y="51"/>
                      <a:pt x="81" y="51"/>
                      <a:pt x="81" y="52"/>
                    </a:cubicBezTo>
                    <a:cubicBezTo>
                      <a:pt x="80" y="53"/>
                      <a:pt x="80" y="54"/>
                      <a:pt x="79" y="55"/>
                    </a:cubicBezTo>
                    <a:cubicBezTo>
                      <a:pt x="79" y="56"/>
                      <a:pt x="79" y="56"/>
                      <a:pt x="79" y="56"/>
                    </a:cubicBezTo>
                    <a:cubicBezTo>
                      <a:pt x="79" y="56"/>
                      <a:pt x="78" y="57"/>
                      <a:pt x="78" y="57"/>
                    </a:cubicBezTo>
                    <a:cubicBezTo>
                      <a:pt x="78" y="57"/>
                      <a:pt x="78" y="58"/>
                      <a:pt x="78" y="58"/>
                    </a:cubicBezTo>
                    <a:cubicBezTo>
                      <a:pt x="77" y="60"/>
                      <a:pt x="76" y="62"/>
                      <a:pt x="76" y="64"/>
                    </a:cubicBezTo>
                    <a:cubicBezTo>
                      <a:pt x="25" y="276"/>
                      <a:pt x="25" y="276"/>
                      <a:pt x="25" y="276"/>
                    </a:cubicBezTo>
                    <a:cubicBezTo>
                      <a:pt x="178" y="276"/>
                      <a:pt x="178" y="276"/>
                      <a:pt x="178" y="276"/>
                    </a:cubicBezTo>
                    <a:lnTo>
                      <a:pt x="178" y="2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 name="ïṣli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3220ACF-DC8C-4700-A1D9-58FEB14E78B3}"/>
                  </a:ext>
                </a:extLst>
              </p:cNvPr>
              <p:cNvSpPr/>
              <p:nvPr/>
            </p:nvSpPr>
            <p:spPr bwMode="auto">
              <a:xfrm>
                <a:off x="3484563" y="723900"/>
                <a:ext cx="644525"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 name="ïṥľi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1E1791A-E39A-420D-A670-9E7086F0A4F7}"/>
                  </a:ext>
                </a:extLst>
              </p:cNvPr>
              <p:cNvSpPr/>
              <p:nvPr/>
            </p:nvSpPr>
            <p:spPr bwMode="auto">
              <a:xfrm>
                <a:off x="3473451" y="712788"/>
                <a:ext cx="666750" cy="46038"/>
              </a:xfrm>
              <a:custGeom>
                <a:avLst/>
                <a:gdLst>
                  <a:gd name="T0" fmla="*/ 420 w 420"/>
                  <a:gd name="T1" fmla="*/ 29 h 29"/>
                  <a:gd name="T2" fmla="*/ 406 w 420"/>
                  <a:gd name="T3" fmla="*/ 29 h 29"/>
                  <a:gd name="T4" fmla="*/ 406 w 420"/>
                  <a:gd name="T5" fmla="*/ 14 h 29"/>
                  <a:gd name="T6" fmla="*/ 14 w 420"/>
                  <a:gd name="T7" fmla="*/ 14 h 29"/>
                  <a:gd name="T8" fmla="*/ 14 w 420"/>
                  <a:gd name="T9" fmla="*/ 29 h 29"/>
                  <a:gd name="T10" fmla="*/ 0 w 420"/>
                  <a:gd name="T11" fmla="*/ 29 h 29"/>
                  <a:gd name="T12" fmla="*/ 0 w 420"/>
                  <a:gd name="T13" fmla="*/ 0 h 29"/>
                  <a:gd name="T14" fmla="*/ 420 w 420"/>
                  <a:gd name="T15" fmla="*/ 0 h 29"/>
                  <a:gd name="T16" fmla="*/ 420 w 420"/>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29">
                    <a:moveTo>
                      <a:pt x="420" y="29"/>
                    </a:moveTo>
                    <a:lnTo>
                      <a:pt x="406" y="29"/>
                    </a:lnTo>
                    <a:lnTo>
                      <a:pt x="406" y="14"/>
                    </a:lnTo>
                    <a:lnTo>
                      <a:pt x="14" y="14"/>
                    </a:lnTo>
                    <a:lnTo>
                      <a:pt x="14" y="29"/>
                    </a:lnTo>
                    <a:lnTo>
                      <a:pt x="0" y="29"/>
                    </a:lnTo>
                    <a:lnTo>
                      <a:pt x="0" y="0"/>
                    </a:lnTo>
                    <a:lnTo>
                      <a:pt x="420" y="0"/>
                    </a:lnTo>
                    <a:lnTo>
                      <a:pt x="42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 name="íśḻ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3BF88B9-67CA-45BD-AC2F-C8C62E403D03}"/>
                  </a:ext>
                </a:extLst>
              </p:cNvPr>
              <p:cNvSpPr/>
              <p:nvPr/>
            </p:nvSpPr>
            <p:spPr bwMode="auto">
              <a:xfrm>
                <a:off x="3502026" y="973138"/>
                <a:ext cx="609600" cy="36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 name="iṩļ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952624B-C36E-43C8-8C8D-22E12E544CCA}"/>
                  </a:ext>
                </a:extLst>
              </p:cNvPr>
              <p:cNvSpPr/>
              <p:nvPr/>
            </p:nvSpPr>
            <p:spPr bwMode="auto">
              <a:xfrm>
                <a:off x="3490913" y="973138"/>
                <a:ext cx="631825" cy="47625"/>
              </a:xfrm>
              <a:custGeom>
                <a:avLst/>
                <a:gdLst>
                  <a:gd name="T0" fmla="*/ 398 w 398"/>
                  <a:gd name="T1" fmla="*/ 30 h 30"/>
                  <a:gd name="T2" fmla="*/ 0 w 398"/>
                  <a:gd name="T3" fmla="*/ 30 h 30"/>
                  <a:gd name="T4" fmla="*/ 0 w 398"/>
                  <a:gd name="T5" fmla="*/ 0 h 30"/>
                  <a:gd name="T6" fmla="*/ 15 w 398"/>
                  <a:gd name="T7" fmla="*/ 0 h 30"/>
                  <a:gd name="T8" fmla="*/ 15 w 398"/>
                  <a:gd name="T9" fmla="*/ 16 h 30"/>
                  <a:gd name="T10" fmla="*/ 383 w 398"/>
                  <a:gd name="T11" fmla="*/ 16 h 30"/>
                  <a:gd name="T12" fmla="*/ 383 w 398"/>
                  <a:gd name="T13" fmla="*/ 0 h 30"/>
                  <a:gd name="T14" fmla="*/ 398 w 398"/>
                  <a:gd name="T15" fmla="*/ 0 h 30"/>
                  <a:gd name="T16" fmla="*/ 398 w 398"/>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8" h="30">
                    <a:moveTo>
                      <a:pt x="398" y="30"/>
                    </a:moveTo>
                    <a:lnTo>
                      <a:pt x="0" y="30"/>
                    </a:lnTo>
                    <a:lnTo>
                      <a:pt x="0" y="0"/>
                    </a:lnTo>
                    <a:lnTo>
                      <a:pt x="15" y="0"/>
                    </a:lnTo>
                    <a:lnTo>
                      <a:pt x="15" y="16"/>
                    </a:lnTo>
                    <a:lnTo>
                      <a:pt x="383" y="16"/>
                    </a:lnTo>
                    <a:lnTo>
                      <a:pt x="383" y="0"/>
                    </a:lnTo>
                    <a:lnTo>
                      <a:pt x="398" y="0"/>
                    </a:lnTo>
                    <a:lnTo>
                      <a:pt x="398"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 name="íSḻï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E8D012D-9BEE-4E24-9539-7C7AD07587AE}"/>
                  </a:ext>
                </a:extLst>
              </p:cNvPr>
              <p:cNvSpPr/>
              <p:nvPr/>
            </p:nvSpPr>
            <p:spPr bwMode="auto">
              <a:xfrm>
                <a:off x="3467101" y="758825"/>
                <a:ext cx="679450"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 name="îšļî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9BE0AD4-6691-4D18-9318-EB8F7F8C73FE}"/>
                  </a:ext>
                </a:extLst>
              </p:cNvPr>
              <p:cNvSpPr/>
              <p:nvPr/>
            </p:nvSpPr>
            <p:spPr bwMode="auto">
              <a:xfrm>
                <a:off x="3455988" y="747713"/>
                <a:ext cx="701675" cy="236538"/>
              </a:xfrm>
              <a:custGeom>
                <a:avLst/>
                <a:gdLst>
                  <a:gd name="T0" fmla="*/ 442 w 442"/>
                  <a:gd name="T1" fmla="*/ 149 h 149"/>
                  <a:gd name="T2" fmla="*/ 0 w 442"/>
                  <a:gd name="T3" fmla="*/ 149 h 149"/>
                  <a:gd name="T4" fmla="*/ 0 w 442"/>
                  <a:gd name="T5" fmla="*/ 0 h 149"/>
                  <a:gd name="T6" fmla="*/ 442 w 442"/>
                  <a:gd name="T7" fmla="*/ 0 h 149"/>
                  <a:gd name="T8" fmla="*/ 442 w 442"/>
                  <a:gd name="T9" fmla="*/ 149 h 149"/>
                  <a:gd name="T10" fmla="*/ 14 w 442"/>
                  <a:gd name="T11" fmla="*/ 135 h 149"/>
                  <a:gd name="T12" fmla="*/ 428 w 442"/>
                  <a:gd name="T13" fmla="*/ 135 h 149"/>
                  <a:gd name="T14" fmla="*/ 428 w 442"/>
                  <a:gd name="T15" fmla="*/ 14 h 149"/>
                  <a:gd name="T16" fmla="*/ 14 w 442"/>
                  <a:gd name="T17" fmla="*/ 14 h 149"/>
                  <a:gd name="T18" fmla="*/ 14 w 442"/>
                  <a:gd name="T19" fmla="*/ 13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2" h="149">
                    <a:moveTo>
                      <a:pt x="442" y="149"/>
                    </a:moveTo>
                    <a:lnTo>
                      <a:pt x="0" y="149"/>
                    </a:lnTo>
                    <a:lnTo>
                      <a:pt x="0" y="0"/>
                    </a:lnTo>
                    <a:lnTo>
                      <a:pt x="442" y="0"/>
                    </a:lnTo>
                    <a:lnTo>
                      <a:pt x="442" y="149"/>
                    </a:lnTo>
                    <a:close/>
                    <a:moveTo>
                      <a:pt x="14" y="135"/>
                    </a:moveTo>
                    <a:lnTo>
                      <a:pt x="428" y="135"/>
                    </a:lnTo>
                    <a:lnTo>
                      <a:pt x="428" y="14"/>
                    </a:lnTo>
                    <a:lnTo>
                      <a:pt x="14" y="14"/>
                    </a:lnTo>
                    <a:lnTo>
                      <a:pt x="14"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 name="íṩḻ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8DBBACB-83D7-4501-9F34-B13C85D88B4E}"/>
                  </a:ext>
                </a:extLst>
              </p:cNvPr>
              <p:cNvSpPr/>
              <p:nvPr/>
            </p:nvSpPr>
            <p:spPr bwMode="auto">
              <a:xfrm>
                <a:off x="3502026" y="795338"/>
                <a:ext cx="36513"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 name="îṧ1î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FA86C8E-9EB4-4104-8C95-8C17EF550245}"/>
                  </a:ext>
                </a:extLst>
              </p:cNvPr>
              <p:cNvSpPr/>
              <p:nvPr/>
            </p:nvSpPr>
            <p:spPr bwMode="auto">
              <a:xfrm>
                <a:off x="3490913" y="784225"/>
                <a:ext cx="58738" cy="57150"/>
              </a:xfrm>
              <a:custGeom>
                <a:avLst/>
                <a:gdLst>
                  <a:gd name="T0" fmla="*/ 37 w 37"/>
                  <a:gd name="T1" fmla="*/ 36 h 36"/>
                  <a:gd name="T2" fmla="*/ 0 w 37"/>
                  <a:gd name="T3" fmla="*/ 36 h 36"/>
                  <a:gd name="T4" fmla="*/ 0 w 37"/>
                  <a:gd name="T5" fmla="*/ 0 h 36"/>
                  <a:gd name="T6" fmla="*/ 37 w 37"/>
                  <a:gd name="T7" fmla="*/ 0 h 36"/>
                  <a:gd name="T8" fmla="*/ 37 w 37"/>
                  <a:gd name="T9" fmla="*/ 36 h 36"/>
                  <a:gd name="T10" fmla="*/ 15 w 37"/>
                  <a:gd name="T11" fmla="*/ 22 h 36"/>
                  <a:gd name="T12" fmla="*/ 23 w 37"/>
                  <a:gd name="T13" fmla="*/ 22 h 36"/>
                  <a:gd name="T14" fmla="*/ 23 w 37"/>
                  <a:gd name="T15" fmla="*/ 14 h 36"/>
                  <a:gd name="T16" fmla="*/ 15 w 37"/>
                  <a:gd name="T17" fmla="*/ 14 h 36"/>
                  <a:gd name="T18" fmla="*/ 15 w 37"/>
                  <a:gd name="T19"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37" y="36"/>
                    </a:moveTo>
                    <a:lnTo>
                      <a:pt x="0" y="36"/>
                    </a:lnTo>
                    <a:lnTo>
                      <a:pt x="0" y="0"/>
                    </a:lnTo>
                    <a:lnTo>
                      <a:pt x="37" y="0"/>
                    </a:lnTo>
                    <a:lnTo>
                      <a:pt x="37" y="36"/>
                    </a:lnTo>
                    <a:close/>
                    <a:moveTo>
                      <a:pt x="15" y="22"/>
                    </a:moveTo>
                    <a:lnTo>
                      <a:pt x="23" y="22"/>
                    </a:lnTo>
                    <a:lnTo>
                      <a:pt x="23" y="14"/>
                    </a:lnTo>
                    <a:lnTo>
                      <a:pt x="15" y="14"/>
                    </a:lnTo>
                    <a:lnTo>
                      <a:pt x="15"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 name="íSļí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48C54AD-3807-48D4-8A85-49722C726D7C}"/>
                  </a:ext>
                </a:extLst>
              </p:cNvPr>
              <p:cNvSpPr/>
              <p:nvPr/>
            </p:nvSpPr>
            <p:spPr bwMode="auto">
              <a:xfrm>
                <a:off x="3395663" y="893763"/>
                <a:ext cx="73025" cy="750888"/>
              </a:xfrm>
              <a:custGeom>
                <a:avLst/>
                <a:gdLst>
                  <a:gd name="T0" fmla="*/ 0 w 65"/>
                  <a:gd name="T1" fmla="*/ 673 h 673"/>
                  <a:gd name="T2" fmla="*/ 0 w 65"/>
                  <a:gd name="T3" fmla="*/ 64 h 673"/>
                  <a:gd name="T4" fmla="*/ 64 w 65"/>
                  <a:gd name="T5" fmla="*/ 0 h 673"/>
                  <a:gd name="T6" fmla="*/ 65 w 65"/>
                  <a:gd name="T7" fmla="*/ 32 h 673"/>
                  <a:gd name="T8" fmla="*/ 33 w 65"/>
                  <a:gd name="T9" fmla="*/ 64 h 673"/>
                  <a:gd name="T10" fmla="*/ 33 w 65"/>
                  <a:gd name="T11" fmla="*/ 673 h 673"/>
                  <a:gd name="T12" fmla="*/ 0 w 65"/>
                  <a:gd name="T13" fmla="*/ 673 h 673"/>
                </a:gdLst>
                <a:ahLst/>
                <a:cxnLst>
                  <a:cxn ang="0">
                    <a:pos x="T0" y="T1"/>
                  </a:cxn>
                  <a:cxn ang="0">
                    <a:pos x="T2" y="T3"/>
                  </a:cxn>
                  <a:cxn ang="0">
                    <a:pos x="T4" y="T5"/>
                  </a:cxn>
                  <a:cxn ang="0">
                    <a:pos x="T6" y="T7"/>
                  </a:cxn>
                  <a:cxn ang="0">
                    <a:pos x="T8" y="T9"/>
                  </a:cxn>
                  <a:cxn ang="0">
                    <a:pos x="T10" y="T11"/>
                  </a:cxn>
                  <a:cxn ang="0">
                    <a:pos x="T12" y="T13"/>
                  </a:cxn>
                </a:cxnLst>
                <a:rect l="0" t="0" r="r" b="b"/>
                <a:pathLst>
                  <a:path w="65" h="673">
                    <a:moveTo>
                      <a:pt x="0" y="673"/>
                    </a:moveTo>
                    <a:cubicBezTo>
                      <a:pt x="0" y="64"/>
                      <a:pt x="0" y="64"/>
                      <a:pt x="0" y="64"/>
                    </a:cubicBezTo>
                    <a:cubicBezTo>
                      <a:pt x="0" y="29"/>
                      <a:pt x="29" y="0"/>
                      <a:pt x="64" y="0"/>
                    </a:cubicBezTo>
                    <a:cubicBezTo>
                      <a:pt x="65" y="32"/>
                      <a:pt x="65" y="32"/>
                      <a:pt x="65" y="32"/>
                    </a:cubicBezTo>
                    <a:cubicBezTo>
                      <a:pt x="47" y="32"/>
                      <a:pt x="33" y="46"/>
                      <a:pt x="33" y="64"/>
                    </a:cubicBezTo>
                    <a:cubicBezTo>
                      <a:pt x="33" y="673"/>
                      <a:pt x="33" y="673"/>
                      <a:pt x="33" y="673"/>
                    </a:cubicBezTo>
                    <a:lnTo>
                      <a:pt x="0" y="6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 name="iSlî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0BFAA6A-6564-49F5-A3D5-BCF03D92119B}"/>
                  </a:ext>
                </a:extLst>
              </p:cNvPr>
              <p:cNvSpPr/>
              <p:nvPr/>
            </p:nvSpPr>
            <p:spPr bwMode="auto">
              <a:xfrm>
                <a:off x="3384551" y="881063"/>
                <a:ext cx="95250" cy="774700"/>
              </a:xfrm>
              <a:custGeom>
                <a:avLst/>
                <a:gdLst>
                  <a:gd name="T0" fmla="*/ 53 w 85"/>
                  <a:gd name="T1" fmla="*/ 693 h 693"/>
                  <a:gd name="T2" fmla="*/ 0 w 85"/>
                  <a:gd name="T3" fmla="*/ 693 h 693"/>
                  <a:gd name="T4" fmla="*/ 0 w 85"/>
                  <a:gd name="T5" fmla="*/ 74 h 693"/>
                  <a:gd name="T6" fmla="*/ 74 w 85"/>
                  <a:gd name="T7" fmla="*/ 0 h 693"/>
                  <a:gd name="T8" fmla="*/ 84 w 85"/>
                  <a:gd name="T9" fmla="*/ 0 h 693"/>
                  <a:gd name="T10" fmla="*/ 85 w 85"/>
                  <a:gd name="T11" fmla="*/ 52 h 693"/>
                  <a:gd name="T12" fmla="*/ 75 w 85"/>
                  <a:gd name="T13" fmla="*/ 52 h 693"/>
                  <a:gd name="T14" fmla="*/ 53 w 85"/>
                  <a:gd name="T15" fmla="*/ 74 h 693"/>
                  <a:gd name="T16" fmla="*/ 53 w 85"/>
                  <a:gd name="T17" fmla="*/ 693 h 693"/>
                  <a:gd name="T18" fmla="*/ 20 w 85"/>
                  <a:gd name="T19" fmla="*/ 673 h 693"/>
                  <a:gd name="T20" fmla="*/ 33 w 85"/>
                  <a:gd name="T21" fmla="*/ 673 h 693"/>
                  <a:gd name="T22" fmla="*/ 33 w 85"/>
                  <a:gd name="T23" fmla="*/ 74 h 693"/>
                  <a:gd name="T24" fmla="*/ 64 w 85"/>
                  <a:gd name="T25" fmla="*/ 33 h 693"/>
                  <a:gd name="T26" fmla="*/ 64 w 85"/>
                  <a:gd name="T27" fmla="*/ 21 h 693"/>
                  <a:gd name="T28" fmla="*/ 20 w 85"/>
                  <a:gd name="T29" fmla="*/ 74 h 693"/>
                  <a:gd name="T30" fmla="*/ 20 w 85"/>
                  <a:gd name="T31" fmla="*/ 67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693">
                    <a:moveTo>
                      <a:pt x="53" y="693"/>
                    </a:moveTo>
                    <a:cubicBezTo>
                      <a:pt x="0" y="693"/>
                      <a:pt x="0" y="693"/>
                      <a:pt x="0" y="693"/>
                    </a:cubicBezTo>
                    <a:cubicBezTo>
                      <a:pt x="0" y="74"/>
                      <a:pt x="0" y="74"/>
                      <a:pt x="0" y="74"/>
                    </a:cubicBezTo>
                    <a:cubicBezTo>
                      <a:pt x="0" y="33"/>
                      <a:pt x="33" y="0"/>
                      <a:pt x="74" y="0"/>
                    </a:cubicBezTo>
                    <a:cubicBezTo>
                      <a:pt x="84" y="0"/>
                      <a:pt x="84" y="0"/>
                      <a:pt x="84" y="0"/>
                    </a:cubicBezTo>
                    <a:cubicBezTo>
                      <a:pt x="85" y="52"/>
                      <a:pt x="85" y="52"/>
                      <a:pt x="85" y="52"/>
                    </a:cubicBezTo>
                    <a:cubicBezTo>
                      <a:pt x="75" y="52"/>
                      <a:pt x="75" y="52"/>
                      <a:pt x="75" y="52"/>
                    </a:cubicBezTo>
                    <a:cubicBezTo>
                      <a:pt x="62" y="52"/>
                      <a:pt x="53" y="62"/>
                      <a:pt x="53" y="74"/>
                    </a:cubicBezTo>
                    <a:lnTo>
                      <a:pt x="53" y="693"/>
                    </a:lnTo>
                    <a:close/>
                    <a:moveTo>
                      <a:pt x="20" y="673"/>
                    </a:moveTo>
                    <a:cubicBezTo>
                      <a:pt x="33" y="673"/>
                      <a:pt x="33" y="673"/>
                      <a:pt x="33" y="673"/>
                    </a:cubicBezTo>
                    <a:cubicBezTo>
                      <a:pt x="33" y="74"/>
                      <a:pt x="33" y="74"/>
                      <a:pt x="33" y="74"/>
                    </a:cubicBezTo>
                    <a:cubicBezTo>
                      <a:pt x="33" y="54"/>
                      <a:pt x="46" y="38"/>
                      <a:pt x="64" y="33"/>
                    </a:cubicBezTo>
                    <a:cubicBezTo>
                      <a:pt x="64" y="21"/>
                      <a:pt x="64" y="21"/>
                      <a:pt x="64" y="21"/>
                    </a:cubicBezTo>
                    <a:cubicBezTo>
                      <a:pt x="39" y="26"/>
                      <a:pt x="20" y="48"/>
                      <a:pt x="20" y="74"/>
                    </a:cubicBezTo>
                    <a:lnTo>
                      <a:pt x="20" y="6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8" name="i$lí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AD20136-1F24-4175-8E92-E5CDA45AA1E9}"/>
                </a:ext>
              </a:extLst>
            </p:cNvPr>
            <p:cNvGrpSpPr/>
            <p:nvPr/>
          </p:nvGrpSpPr>
          <p:grpSpPr>
            <a:xfrm>
              <a:off x="7694872" y="1611277"/>
              <a:ext cx="4005000" cy="1200064"/>
              <a:chOff x="786000" y="2257309"/>
              <a:chExt cx="4005000" cy="1200064"/>
            </a:xfrm>
          </p:grpSpPr>
          <p:sp>
            <p:nvSpPr>
              <p:cNvPr id="21" name="ïsḷï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884D08F-4300-4BF7-B90E-5D7CE2AAF2B9}"/>
                  </a:ext>
                </a:extLst>
              </p:cNvPr>
              <p:cNvSpPr/>
              <p:nvPr/>
            </p:nvSpPr>
            <p:spPr bwMode="auto">
              <a:xfrm>
                <a:off x="786001" y="2257309"/>
                <a:ext cx="1169997" cy="363483"/>
              </a:xfrm>
              <a:prstGeom prst="roundRect">
                <a:avLst>
                  <a:gd name="adj" fmla="val 14047"/>
                </a:avLst>
              </a:prstGeom>
              <a:solidFill>
                <a:schemeClr val="accent1"/>
              </a:solidFill>
              <a:ln w="38100">
                <a:noFill/>
              </a:ln>
              <a:extLst/>
            </p:spPr>
            <p:style>
              <a:lnRef idx="2">
                <a:schemeClr val="dk1"/>
              </a:lnRef>
              <a:fillRef idx="1">
                <a:schemeClr val="lt1"/>
              </a:fillRef>
              <a:effectRef idx="0">
                <a:schemeClr val="dk1"/>
              </a:effectRef>
              <a:fontRef idx="minor">
                <a:schemeClr val="dk1"/>
              </a:fontRef>
            </p:style>
            <p:txBody>
              <a:bodyPr wrap="none" rtlCol="0" anchor="ctr">
                <a:normAutofit lnSpcReduction="10000"/>
              </a:bodyPr>
              <a:lstStyle/>
              <a:p>
                <a:r>
                  <a:rPr lang="zh-CN" altLang="en-US" sz="1600" b="1" dirty="0" smtClean="0">
                    <a:solidFill>
                      <a:schemeClr val="bg1"/>
                    </a:solidFill>
                    <a:cs typeface="+mn-ea"/>
                    <a:sym typeface="+mn-lt"/>
                  </a:rPr>
                  <a:t>本质</a:t>
                </a:r>
                <a:endParaRPr lang="en-US" altLang="zh-CN" sz="1600" b="1" dirty="0">
                  <a:solidFill>
                    <a:schemeClr val="bg1"/>
                  </a:solidFill>
                  <a:cs typeface="+mn-ea"/>
                  <a:sym typeface="+mn-lt"/>
                </a:endParaRPr>
              </a:p>
            </p:txBody>
          </p:sp>
          <p:sp>
            <p:nvSpPr>
              <p:cNvPr id="22" name="îṧlí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814C61E-74F3-42A9-AF02-2026CED7D0E1}"/>
                  </a:ext>
                </a:extLst>
              </p:cNvPr>
              <p:cNvSpPr/>
              <p:nvPr/>
            </p:nvSpPr>
            <p:spPr>
              <a:xfrm>
                <a:off x="786000" y="2660061"/>
                <a:ext cx="4005000" cy="797312"/>
              </a:xfrm>
              <a:prstGeom prst="snip2SameRect">
                <a:avLst>
                  <a:gd name="adj1" fmla="val 0"/>
                  <a:gd name="adj2" fmla="val 0"/>
                </a:avLst>
              </a:prstGeom>
              <a:ln>
                <a:noFill/>
              </a:ln>
            </p:spPr>
            <p:txBody>
              <a:bodyPr wrap="square" anchor="t">
                <a:noAutofit/>
              </a:bodyPr>
              <a:lstStyle/>
              <a:p>
                <a:pPr>
                  <a:lnSpc>
                    <a:spcPct val="170000"/>
                  </a:lnSpc>
                </a:pPr>
                <a:r>
                  <a:rPr lang="zh-CN" altLang="en-US" sz="1400" dirty="0">
                    <a:cs typeface="+mn-ea"/>
                    <a:sym typeface="+mn-lt"/>
                  </a:rPr>
                  <a:t>索引是一种数据结构，存储一列的数据，并对这一列的数据按照某种逻辑进行排列。</a:t>
                </a:r>
                <a:endParaRPr lang="en-US" altLang="zh-CN" sz="1400" dirty="0">
                  <a:cs typeface="+mn-ea"/>
                  <a:sym typeface="+mn-lt"/>
                </a:endParaRPr>
              </a:p>
            </p:txBody>
          </p:sp>
        </p:grpSp>
        <p:grpSp>
          <p:nvGrpSpPr>
            <p:cNvPr id="9" name="iŝḷ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1AA55E0-3A27-4583-B90F-962F057020D9}"/>
                </a:ext>
              </a:extLst>
            </p:cNvPr>
            <p:cNvGrpSpPr/>
            <p:nvPr/>
          </p:nvGrpSpPr>
          <p:grpSpPr>
            <a:xfrm>
              <a:off x="7694872" y="3041643"/>
              <a:ext cx="4005000" cy="1061971"/>
              <a:chOff x="786000" y="2369511"/>
              <a:chExt cx="4005000" cy="1061971"/>
            </a:xfrm>
          </p:grpSpPr>
          <p:sp>
            <p:nvSpPr>
              <p:cNvPr id="19" name="îṩ1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872349F-D596-447C-B84B-8A86F9F8F88A}"/>
                  </a:ext>
                </a:extLst>
              </p:cNvPr>
              <p:cNvSpPr/>
              <p:nvPr/>
            </p:nvSpPr>
            <p:spPr bwMode="auto">
              <a:xfrm>
                <a:off x="786001" y="2369511"/>
                <a:ext cx="1169997" cy="363483"/>
              </a:xfrm>
              <a:prstGeom prst="roundRect">
                <a:avLst>
                  <a:gd name="adj" fmla="val 14047"/>
                </a:avLst>
              </a:prstGeom>
              <a:solidFill>
                <a:schemeClr val="accent2"/>
              </a:solidFill>
              <a:ln w="38100">
                <a:noFill/>
              </a:ln>
              <a:extLst/>
            </p:spPr>
            <p:style>
              <a:lnRef idx="2">
                <a:schemeClr val="dk1"/>
              </a:lnRef>
              <a:fillRef idx="1">
                <a:schemeClr val="lt1"/>
              </a:fillRef>
              <a:effectRef idx="0">
                <a:schemeClr val="dk1"/>
              </a:effectRef>
              <a:fontRef idx="minor">
                <a:schemeClr val="dk1"/>
              </a:fontRef>
            </p:style>
            <p:txBody>
              <a:bodyPr wrap="none" rtlCol="0" anchor="ctr">
                <a:normAutofit lnSpcReduction="10000"/>
              </a:bodyPr>
              <a:lstStyle/>
              <a:p>
                <a:r>
                  <a:rPr lang="zh-CN" altLang="en-US" sz="1600" b="1" dirty="0" smtClean="0">
                    <a:solidFill>
                      <a:schemeClr val="bg1"/>
                    </a:solidFill>
                    <a:cs typeface="+mn-ea"/>
                    <a:sym typeface="+mn-lt"/>
                  </a:rPr>
                  <a:t>作用</a:t>
                </a:r>
                <a:endParaRPr lang="en-US" altLang="zh-CN" sz="1600" b="1" dirty="0">
                  <a:solidFill>
                    <a:schemeClr val="bg1"/>
                  </a:solidFill>
                  <a:cs typeface="+mn-ea"/>
                  <a:sym typeface="+mn-lt"/>
                </a:endParaRPr>
              </a:p>
            </p:txBody>
          </p:sp>
          <p:sp>
            <p:nvSpPr>
              <p:cNvPr id="20" name="îṣḷi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18A06FC-DC03-409C-B133-68AEB80A28A5}"/>
                  </a:ext>
                </a:extLst>
              </p:cNvPr>
              <p:cNvSpPr/>
              <p:nvPr/>
            </p:nvSpPr>
            <p:spPr>
              <a:xfrm>
                <a:off x="786000" y="2772263"/>
                <a:ext cx="4005000" cy="659219"/>
              </a:xfrm>
              <a:prstGeom prst="snip2SameRect">
                <a:avLst>
                  <a:gd name="adj1" fmla="val 0"/>
                  <a:gd name="adj2" fmla="val 0"/>
                </a:avLst>
              </a:prstGeom>
              <a:ln>
                <a:noFill/>
              </a:ln>
            </p:spPr>
            <p:txBody>
              <a:bodyPr wrap="square" anchor="t">
                <a:normAutofit/>
              </a:bodyPr>
              <a:lstStyle/>
              <a:p>
                <a:pPr>
                  <a:lnSpc>
                    <a:spcPct val="150000"/>
                  </a:lnSpc>
                </a:pPr>
                <a:r>
                  <a:rPr lang="zh-CN" altLang="en-US" sz="1400" dirty="0" smtClean="0">
                    <a:cs typeface="+mn-ea"/>
                    <a:sym typeface="+mn-lt"/>
                  </a:rPr>
                  <a:t>快速查找记录。</a:t>
                </a:r>
                <a:endParaRPr lang="en-US" altLang="zh-CN" sz="1400" dirty="0">
                  <a:cs typeface="+mn-ea"/>
                  <a:sym typeface="+mn-lt"/>
                </a:endParaRPr>
              </a:p>
            </p:txBody>
          </p:sp>
        </p:grpSp>
        <p:grpSp>
          <p:nvGrpSpPr>
            <p:cNvPr id="11" name="ísļí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986AF33-B550-4A40-AA9F-CEA2E34CE857}"/>
                </a:ext>
              </a:extLst>
            </p:cNvPr>
            <p:cNvGrpSpPr/>
            <p:nvPr/>
          </p:nvGrpSpPr>
          <p:grpSpPr>
            <a:xfrm>
              <a:off x="7694872" y="4425467"/>
              <a:ext cx="4005000" cy="1761201"/>
              <a:chOff x="786000" y="1117007"/>
              <a:chExt cx="4005000" cy="1761201"/>
            </a:xfrm>
          </p:grpSpPr>
          <p:sp>
            <p:nvSpPr>
              <p:cNvPr id="15" name="ïŝl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BB8B58D-D7DD-4EDA-9BDF-4449C41EDA71}"/>
                  </a:ext>
                </a:extLst>
              </p:cNvPr>
              <p:cNvSpPr/>
              <p:nvPr/>
            </p:nvSpPr>
            <p:spPr bwMode="auto">
              <a:xfrm>
                <a:off x="786001" y="1117007"/>
                <a:ext cx="1169997" cy="363483"/>
              </a:xfrm>
              <a:prstGeom prst="roundRect">
                <a:avLst>
                  <a:gd name="adj" fmla="val 14047"/>
                </a:avLst>
              </a:prstGeom>
              <a:solidFill>
                <a:schemeClr val="accent4"/>
              </a:solidFill>
              <a:ln w="38100">
                <a:noFill/>
              </a:ln>
              <a:extLst/>
            </p:spPr>
            <p:style>
              <a:lnRef idx="2">
                <a:schemeClr val="dk1"/>
              </a:lnRef>
              <a:fillRef idx="1">
                <a:schemeClr val="lt1"/>
              </a:fillRef>
              <a:effectRef idx="0">
                <a:schemeClr val="dk1"/>
              </a:effectRef>
              <a:fontRef idx="minor">
                <a:schemeClr val="dk1"/>
              </a:fontRef>
            </p:style>
            <p:txBody>
              <a:bodyPr wrap="none" rtlCol="0" anchor="ctr">
                <a:normAutofit lnSpcReduction="10000"/>
              </a:bodyPr>
              <a:lstStyle/>
              <a:p>
                <a:r>
                  <a:rPr lang="zh-CN" altLang="en-US" sz="1600" b="1" dirty="0" smtClean="0">
                    <a:solidFill>
                      <a:schemeClr val="bg1"/>
                    </a:solidFill>
                    <a:cs typeface="+mn-ea"/>
                    <a:sym typeface="+mn-lt"/>
                  </a:rPr>
                  <a:t>特点</a:t>
                </a:r>
                <a:endParaRPr lang="en-US" altLang="zh-CN" sz="1600" b="1" dirty="0">
                  <a:solidFill>
                    <a:schemeClr val="bg1"/>
                  </a:solidFill>
                  <a:cs typeface="+mn-ea"/>
                  <a:sym typeface="+mn-lt"/>
                </a:endParaRPr>
              </a:p>
            </p:txBody>
          </p:sp>
          <p:sp>
            <p:nvSpPr>
              <p:cNvPr id="16" name="íSľ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6A05B42-A02E-4CEB-B87C-6444F2DB3EB8}"/>
                  </a:ext>
                </a:extLst>
              </p:cNvPr>
              <p:cNvSpPr/>
              <p:nvPr/>
            </p:nvSpPr>
            <p:spPr>
              <a:xfrm>
                <a:off x="786000" y="1519759"/>
                <a:ext cx="4005000" cy="1358449"/>
              </a:xfrm>
              <a:prstGeom prst="snip2SameRect">
                <a:avLst>
                  <a:gd name="adj1" fmla="val 0"/>
                  <a:gd name="adj2" fmla="val 0"/>
                </a:avLst>
              </a:prstGeom>
              <a:ln>
                <a:noFill/>
              </a:ln>
            </p:spPr>
            <p:txBody>
              <a:bodyPr wrap="square" anchor="t">
                <a:noAutofit/>
              </a:bodyPr>
              <a:lstStyle/>
              <a:p>
                <a:pPr>
                  <a:lnSpc>
                    <a:spcPct val="150000"/>
                  </a:lnSpc>
                </a:pPr>
                <a:r>
                  <a:rPr lang="zh-CN" altLang="en-US" sz="1400" dirty="0">
                    <a:cs typeface="+mn-ea"/>
                    <a:sym typeface="+mn-lt"/>
                  </a:rPr>
                  <a:t>索引是在存储引擎实现的，也就是说不同的存储引擎，可能会有不同的索引。即使是相同的索引，不同的存储引擎实现方式和存储结构也可能不相同。</a:t>
                </a:r>
                <a:endParaRPr lang="en-US" altLang="zh-CN" sz="1400" dirty="0">
                  <a:cs typeface="+mn-ea"/>
                  <a:sym typeface="+mn-lt"/>
                </a:endParaRPr>
              </a:p>
            </p:txBody>
          </p:sp>
        </p:grpSp>
        <p:cxnSp>
          <p:nvCxnSpPr>
            <p:cNvPr id="12" name="直接连接符 11">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7BCC467-54CC-49E8-A447-D54AE0C51C27}"/>
                </a:ext>
              </a:extLst>
            </p:cNvPr>
            <p:cNvCxnSpPr>
              <a:cxnSpLocks/>
            </p:cNvCxnSpPr>
            <p:nvPr/>
          </p:nvCxnSpPr>
          <p:spPr>
            <a:xfrm>
              <a:off x="7694872" y="2889148"/>
              <a:ext cx="382561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77D5FC0-D72E-448A-A0B8-35B931ECDA9C}"/>
                </a:ext>
              </a:extLst>
            </p:cNvPr>
            <p:cNvCxnSpPr>
              <a:cxnSpLocks/>
            </p:cNvCxnSpPr>
            <p:nvPr/>
          </p:nvCxnSpPr>
          <p:spPr>
            <a:xfrm>
              <a:off x="7694872" y="4002014"/>
              <a:ext cx="382561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D18264F-3C3A-4F49-863B-6B28A291255F}"/>
                </a:ext>
              </a:extLst>
            </p:cNvPr>
            <p:cNvCxnSpPr>
              <a:cxnSpLocks/>
            </p:cNvCxnSpPr>
            <p:nvPr/>
          </p:nvCxnSpPr>
          <p:spPr>
            <a:xfrm>
              <a:off x="7694872" y="6288268"/>
              <a:ext cx="382561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4006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sym typeface="+mn-lt"/>
              </a:rPr>
              <a:t>索引优化</a:t>
            </a:r>
          </a:p>
        </p:txBody>
      </p:sp>
      <p:sp>
        <p:nvSpPr>
          <p:cNvPr id="3" name="内容占位符 2"/>
          <p:cNvSpPr>
            <a:spLocks noGrp="1"/>
          </p:cNvSpPr>
          <p:nvPr>
            <p:ph idx="1"/>
          </p:nvPr>
        </p:nvSpPr>
        <p:spPr/>
        <p:txBody>
          <a:bodyPr/>
          <a:lstStyle/>
          <a:p>
            <a:pPr marL="0" indent="0">
              <a:buNone/>
            </a:pPr>
            <a:endParaRPr lang="en-US" altLang="zh-CN" dirty="0" smtClean="0">
              <a:solidFill>
                <a:srgbClr val="4965FF"/>
              </a:solidFill>
              <a:latin typeface="+mn-ea"/>
              <a:ea typeface="+mn-ea"/>
              <a:cs typeface="+mn-ea"/>
              <a:sym typeface="+mn-lt"/>
            </a:endParaRPr>
          </a:p>
          <a:p>
            <a:pPr marL="0" indent="0">
              <a:buNone/>
            </a:pPr>
            <a:r>
              <a:rPr lang="zh-CN" altLang="en-US" dirty="0" smtClean="0">
                <a:solidFill>
                  <a:srgbClr val="4965FF"/>
                </a:solidFill>
                <a:latin typeface="+mn-ea"/>
                <a:ea typeface="+mn-ea"/>
                <a:cs typeface="+mn-ea"/>
                <a:sym typeface="+mn-lt"/>
              </a:rPr>
              <a:t>与索引列完全匹配</a:t>
            </a:r>
            <a:endParaRPr lang="en-US" altLang="zh-CN" dirty="0" smtClean="0">
              <a:solidFill>
                <a:srgbClr val="4965FF"/>
              </a:solidFill>
              <a:latin typeface="+mn-ea"/>
              <a:ea typeface="+mn-ea"/>
              <a:cs typeface="+mn-ea"/>
              <a:sym typeface="+mn-lt"/>
            </a:endParaRPr>
          </a:p>
          <a:p>
            <a:pPr marL="0" indent="0">
              <a:buNone/>
            </a:pPr>
            <a:endParaRPr lang="en-US" altLang="zh-CN" dirty="0" smtClean="0">
              <a:latin typeface="+mn-lt"/>
              <a:ea typeface="+mn-ea"/>
              <a:cs typeface="+mn-ea"/>
              <a:sym typeface="+mn-lt"/>
            </a:endParaRPr>
          </a:p>
          <a:p>
            <a:endParaRPr lang="en-US" altLang="zh-CN" dirty="0" smtClean="0">
              <a:latin typeface="+mn-lt"/>
              <a:ea typeface="+mn-ea"/>
              <a:cs typeface="+mn-ea"/>
              <a:sym typeface="+mn-lt"/>
            </a:endParaRPr>
          </a:p>
          <a:p>
            <a:endParaRPr lang="en-US" altLang="zh-CN" dirty="0" smtClean="0">
              <a:latin typeface="+mn-lt"/>
              <a:ea typeface="+mn-ea"/>
              <a:cs typeface="+mn-ea"/>
              <a:sym typeface="+mn-lt"/>
            </a:endParaRPr>
          </a:p>
          <a:p>
            <a:endParaRPr lang="en-US" altLang="zh-CN" dirty="0" smtClean="0">
              <a:latin typeface="+mn-lt"/>
              <a:ea typeface="+mn-ea"/>
              <a:cs typeface="+mn-ea"/>
              <a:sym typeface="+mn-lt"/>
            </a:endParaRPr>
          </a:p>
          <a:p>
            <a:endParaRPr lang="en-US" altLang="zh-CN" dirty="0" smtClean="0">
              <a:latin typeface="+mn-lt"/>
              <a:ea typeface="+mn-ea"/>
              <a:cs typeface="+mn-ea"/>
              <a:sym typeface="+mn-lt"/>
            </a:endParaRPr>
          </a:p>
          <a:p>
            <a:pPr marL="0" indent="0">
              <a:buNone/>
            </a:pPr>
            <a:r>
              <a:rPr lang="zh-CN" altLang="en-US" dirty="0" smtClean="0">
                <a:latin typeface="+mn-lt"/>
                <a:ea typeface="+mn-ea"/>
                <a:cs typeface="+mn-ea"/>
                <a:sym typeface="+mn-lt"/>
              </a:rPr>
              <a:t>    </a:t>
            </a:r>
            <a:r>
              <a:rPr lang="zh-CN" altLang="en-US" dirty="0" smtClean="0">
                <a:solidFill>
                  <a:srgbClr val="4965FF"/>
                </a:solidFill>
                <a:latin typeface="+mn-ea"/>
                <a:ea typeface="+mn-ea"/>
                <a:cs typeface="+mn-ea"/>
                <a:sym typeface="+mn-lt"/>
              </a:rPr>
              <a:t>遵循最左匹配原则。如果不是按照索引的最左列开始，则无法使用索引</a:t>
            </a:r>
            <a:endParaRPr lang="en-US" altLang="zh-CN" dirty="0" smtClean="0">
              <a:solidFill>
                <a:srgbClr val="4965FF"/>
              </a:solidFill>
              <a:latin typeface="+mn-ea"/>
              <a:ea typeface="+mn-ea"/>
              <a:cs typeface="+mn-ea"/>
              <a:sym typeface="+mn-lt"/>
            </a:endParaRPr>
          </a:p>
        </p:txBody>
      </p:sp>
      <p:pic>
        <p:nvPicPr>
          <p:cNvPr id="4" name="图片 3"/>
          <p:cNvPicPr>
            <a:picLocks noChangeAspect="1"/>
          </p:cNvPicPr>
          <p:nvPr/>
        </p:nvPicPr>
        <p:blipFill>
          <a:blip r:embed="rId2"/>
          <a:stretch>
            <a:fillRect/>
          </a:stretch>
        </p:blipFill>
        <p:spPr>
          <a:xfrm>
            <a:off x="428908" y="1824867"/>
            <a:ext cx="11619047" cy="1532695"/>
          </a:xfrm>
          <a:prstGeom prst="rect">
            <a:avLst/>
          </a:prstGeom>
        </p:spPr>
      </p:pic>
      <p:pic>
        <p:nvPicPr>
          <p:cNvPr id="5" name="图片 4"/>
          <p:cNvPicPr>
            <a:picLocks noChangeAspect="1"/>
          </p:cNvPicPr>
          <p:nvPr/>
        </p:nvPicPr>
        <p:blipFill>
          <a:blip r:embed="rId3"/>
          <a:stretch>
            <a:fillRect/>
          </a:stretch>
        </p:blipFill>
        <p:spPr>
          <a:xfrm>
            <a:off x="295275" y="4555514"/>
            <a:ext cx="11342857" cy="1453400"/>
          </a:xfrm>
          <a:prstGeom prst="rect">
            <a:avLst/>
          </a:prstGeom>
        </p:spPr>
      </p:pic>
    </p:spTree>
    <p:extLst>
      <p:ext uri="{BB962C8B-B14F-4D97-AF65-F5344CB8AC3E}">
        <p14:creationId xmlns:p14="http://schemas.microsoft.com/office/powerpoint/2010/main" val="17634370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cs typeface="+mn-ea"/>
                <a:sym typeface="+mn-lt"/>
              </a:rPr>
              <a:t>索引优化</a:t>
            </a:r>
            <a:endParaRPr lang="zh-CN" altLang="en-US" dirty="0">
              <a:latin typeface="+mn-lt"/>
              <a:ea typeface="+mn-ea"/>
              <a:cs typeface="+mn-ea"/>
              <a:sym typeface="+mn-lt"/>
            </a:endParaRPr>
          </a:p>
        </p:txBody>
      </p:sp>
      <p:sp>
        <p:nvSpPr>
          <p:cNvPr id="3" name="内容占位符 2"/>
          <p:cNvSpPr>
            <a:spLocks noGrp="1"/>
          </p:cNvSpPr>
          <p:nvPr>
            <p:ph idx="1"/>
          </p:nvPr>
        </p:nvSpPr>
        <p:spPr/>
        <p:txBody>
          <a:bodyPr/>
          <a:lstStyle/>
          <a:p>
            <a:pPr marL="0" indent="0">
              <a:buNone/>
            </a:pPr>
            <a:endParaRPr lang="en-US" altLang="zh-CN" dirty="0" smtClean="0">
              <a:latin typeface="+mn-lt"/>
              <a:ea typeface="+mn-ea"/>
              <a:cs typeface="+mn-ea"/>
              <a:sym typeface="+mn-lt"/>
            </a:endParaRPr>
          </a:p>
          <a:p>
            <a:pPr marL="0" indent="0">
              <a:buNone/>
            </a:pPr>
            <a:r>
              <a:rPr lang="en-US" altLang="zh-CN" dirty="0">
                <a:latin typeface="+mn-lt"/>
                <a:ea typeface="+mn-ea"/>
                <a:cs typeface="+mn-ea"/>
                <a:sym typeface="+mn-lt"/>
              </a:rPr>
              <a:t> </a:t>
            </a:r>
            <a:r>
              <a:rPr lang="en-US" altLang="zh-CN" dirty="0" smtClean="0">
                <a:latin typeface="+mn-lt"/>
                <a:ea typeface="+mn-ea"/>
                <a:cs typeface="+mn-ea"/>
                <a:sym typeface="+mn-lt"/>
              </a:rPr>
              <a:t> </a:t>
            </a:r>
            <a:r>
              <a:rPr lang="zh-CN" altLang="en-US" dirty="0" smtClean="0">
                <a:solidFill>
                  <a:srgbClr val="4965FF"/>
                </a:solidFill>
                <a:latin typeface="+mn-ea"/>
                <a:ea typeface="+mn-ea"/>
                <a:cs typeface="+mn-ea"/>
                <a:sym typeface="+mn-lt"/>
              </a:rPr>
              <a:t>不要跳过索引的中间列。被跳过的列的前面列会走索引，后面的列不会走索引</a:t>
            </a:r>
            <a:endParaRPr lang="en-US" altLang="zh-CN" dirty="0" smtClean="0">
              <a:solidFill>
                <a:srgbClr val="4965FF"/>
              </a:solidFill>
              <a:latin typeface="+mn-ea"/>
              <a:ea typeface="+mn-ea"/>
              <a:cs typeface="+mn-ea"/>
              <a:sym typeface="+mn-lt"/>
            </a:endParaRPr>
          </a:p>
          <a:p>
            <a:pPr marL="0" indent="0">
              <a:buNone/>
            </a:pPr>
            <a:endParaRPr lang="zh-CN" altLang="en-US" dirty="0">
              <a:latin typeface="+mn-lt"/>
              <a:ea typeface="+mn-ea"/>
              <a:cs typeface="+mn-ea"/>
              <a:sym typeface="+mn-lt"/>
            </a:endParaRPr>
          </a:p>
        </p:txBody>
      </p:sp>
      <p:pic>
        <p:nvPicPr>
          <p:cNvPr id="4" name="图片 3"/>
          <p:cNvPicPr>
            <a:picLocks noChangeAspect="1"/>
          </p:cNvPicPr>
          <p:nvPr/>
        </p:nvPicPr>
        <p:blipFill>
          <a:blip r:embed="rId2"/>
          <a:stretch>
            <a:fillRect/>
          </a:stretch>
        </p:blipFill>
        <p:spPr>
          <a:xfrm>
            <a:off x="553863" y="2051713"/>
            <a:ext cx="11295238" cy="1413409"/>
          </a:xfrm>
          <a:prstGeom prst="rect">
            <a:avLst/>
          </a:prstGeom>
        </p:spPr>
      </p:pic>
      <p:pic>
        <p:nvPicPr>
          <p:cNvPr id="5" name="图片 4"/>
          <p:cNvPicPr>
            <a:picLocks noChangeAspect="1"/>
          </p:cNvPicPr>
          <p:nvPr/>
        </p:nvPicPr>
        <p:blipFill>
          <a:blip r:embed="rId3"/>
          <a:stretch>
            <a:fillRect/>
          </a:stretch>
        </p:blipFill>
        <p:spPr>
          <a:xfrm>
            <a:off x="553863" y="4082447"/>
            <a:ext cx="11304762" cy="1403953"/>
          </a:xfrm>
          <a:prstGeom prst="rect">
            <a:avLst/>
          </a:prstGeom>
        </p:spPr>
      </p:pic>
    </p:spTree>
    <p:extLst>
      <p:ext uri="{BB962C8B-B14F-4D97-AF65-F5344CB8AC3E}">
        <p14:creationId xmlns:p14="http://schemas.microsoft.com/office/powerpoint/2010/main" val="7273836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mn-ea"/>
                <a:sym typeface="+mn-lt"/>
              </a:rPr>
              <a:t>索引优化</a:t>
            </a:r>
            <a:endParaRPr lang="zh-CN" altLang="en-US" dirty="0">
              <a:latin typeface="+mn-lt"/>
              <a:ea typeface="+mn-ea"/>
              <a:cs typeface="+mn-ea"/>
              <a:sym typeface="+mn-lt"/>
            </a:endParaRPr>
          </a:p>
        </p:txBody>
      </p:sp>
      <p:sp>
        <p:nvSpPr>
          <p:cNvPr id="3" name="内容占位符 2"/>
          <p:cNvSpPr>
            <a:spLocks noGrp="1"/>
          </p:cNvSpPr>
          <p:nvPr>
            <p:ph idx="1"/>
          </p:nvPr>
        </p:nvSpPr>
        <p:spPr/>
        <p:txBody>
          <a:bodyPr/>
          <a:lstStyle/>
          <a:p>
            <a:pPr marL="0" indent="0">
              <a:buNone/>
            </a:pPr>
            <a:endParaRPr lang="en-US" altLang="zh-CN" dirty="0" smtClean="0">
              <a:latin typeface="+mn-lt"/>
              <a:ea typeface="+mn-ea"/>
              <a:cs typeface="+mn-ea"/>
              <a:sym typeface="+mn-lt"/>
            </a:endParaRPr>
          </a:p>
          <a:p>
            <a:pPr marL="0" indent="0">
              <a:buNone/>
            </a:pPr>
            <a:endParaRPr lang="en-US" altLang="zh-CN" dirty="0">
              <a:latin typeface="+mn-lt"/>
              <a:ea typeface="+mn-ea"/>
              <a:cs typeface="+mn-ea"/>
              <a:sym typeface="+mn-lt"/>
            </a:endParaRPr>
          </a:p>
          <a:p>
            <a:pPr marL="0" indent="0">
              <a:buNone/>
            </a:pPr>
            <a:r>
              <a:rPr lang="en-US" altLang="zh-CN" dirty="0">
                <a:latin typeface="+mn-ea"/>
                <a:ea typeface="+mn-ea"/>
                <a:cs typeface="+mn-ea"/>
                <a:sym typeface="+mn-lt"/>
              </a:rPr>
              <a:t> </a:t>
            </a:r>
            <a:r>
              <a:rPr lang="en-US" altLang="zh-CN" dirty="0" smtClean="0">
                <a:latin typeface="+mn-ea"/>
                <a:ea typeface="+mn-ea"/>
                <a:cs typeface="+mn-ea"/>
                <a:sym typeface="+mn-lt"/>
              </a:rPr>
              <a:t>  </a:t>
            </a:r>
            <a:r>
              <a:rPr lang="zh-CN" altLang="en-US" dirty="0" smtClean="0">
                <a:solidFill>
                  <a:srgbClr val="4965FF"/>
                </a:solidFill>
                <a:latin typeface="+mn-ea"/>
                <a:ea typeface="+mn-ea"/>
                <a:cs typeface="+mn-ea"/>
                <a:sym typeface="+mn-lt"/>
              </a:rPr>
              <a:t>不在</a:t>
            </a:r>
            <a:r>
              <a:rPr lang="zh-CN" altLang="en-US" dirty="0">
                <a:solidFill>
                  <a:srgbClr val="4965FF"/>
                </a:solidFill>
                <a:latin typeface="+mn-ea"/>
                <a:ea typeface="+mn-ea"/>
                <a:cs typeface="+mn-ea"/>
                <a:sym typeface="+mn-lt"/>
              </a:rPr>
              <a:t>索引列上做任何操作</a:t>
            </a:r>
            <a:r>
              <a:rPr lang="en-US" altLang="zh-CN" dirty="0">
                <a:solidFill>
                  <a:srgbClr val="4965FF"/>
                </a:solidFill>
                <a:latin typeface="+mn-ea"/>
                <a:ea typeface="+mn-ea"/>
                <a:cs typeface="+mn-ea"/>
                <a:sym typeface="+mn-lt"/>
              </a:rPr>
              <a:t>,</a:t>
            </a:r>
            <a:r>
              <a:rPr lang="zh-CN" altLang="en-US" dirty="0">
                <a:solidFill>
                  <a:srgbClr val="4965FF"/>
                </a:solidFill>
                <a:latin typeface="+mn-ea"/>
                <a:ea typeface="+mn-ea"/>
                <a:cs typeface="+mn-ea"/>
                <a:sym typeface="+mn-lt"/>
              </a:rPr>
              <a:t>否则会导致索引失效而转向全表扫描</a:t>
            </a:r>
            <a:endParaRPr lang="en-US" altLang="zh-CN" dirty="0">
              <a:solidFill>
                <a:srgbClr val="4965FF"/>
              </a:solidFill>
              <a:latin typeface="+mn-ea"/>
              <a:ea typeface="+mn-ea"/>
              <a:cs typeface="+mn-ea"/>
              <a:sym typeface="+mn-lt"/>
            </a:endParaRPr>
          </a:p>
          <a:p>
            <a:pPr marL="0"/>
            <a:endParaRPr lang="zh-CN" altLang="en-US" dirty="0">
              <a:solidFill>
                <a:srgbClr val="4965FF"/>
              </a:solidFill>
              <a:latin typeface="+mn-ea"/>
              <a:ea typeface="+mn-ea"/>
              <a:cs typeface="+mn-ea"/>
              <a:sym typeface="+mn-lt"/>
            </a:endParaRPr>
          </a:p>
        </p:txBody>
      </p:sp>
      <p:pic>
        <p:nvPicPr>
          <p:cNvPr id="4" name="图片 3"/>
          <p:cNvPicPr>
            <a:picLocks noChangeAspect="1"/>
          </p:cNvPicPr>
          <p:nvPr/>
        </p:nvPicPr>
        <p:blipFill>
          <a:blip r:embed="rId2"/>
          <a:stretch>
            <a:fillRect/>
          </a:stretch>
        </p:blipFill>
        <p:spPr>
          <a:xfrm>
            <a:off x="623007" y="2967714"/>
            <a:ext cx="11304762" cy="1768532"/>
          </a:xfrm>
          <a:prstGeom prst="rect">
            <a:avLst/>
          </a:prstGeom>
        </p:spPr>
      </p:pic>
    </p:spTree>
    <p:extLst>
      <p:ext uri="{BB962C8B-B14F-4D97-AF65-F5344CB8AC3E}">
        <p14:creationId xmlns:p14="http://schemas.microsoft.com/office/powerpoint/2010/main" val="5460517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mn-ea"/>
                <a:sym typeface="+mn-lt"/>
              </a:rPr>
              <a:t>索引优化</a:t>
            </a:r>
            <a:endParaRPr lang="zh-CN" altLang="en-US" dirty="0">
              <a:latin typeface="+mn-lt"/>
              <a:ea typeface="+mn-ea"/>
              <a:cs typeface="+mn-ea"/>
              <a:sym typeface="+mn-lt"/>
            </a:endParaRPr>
          </a:p>
        </p:txBody>
      </p:sp>
      <p:sp>
        <p:nvSpPr>
          <p:cNvPr id="3" name="内容占位符 2"/>
          <p:cNvSpPr>
            <a:spLocks noGrp="1"/>
          </p:cNvSpPr>
          <p:nvPr>
            <p:ph idx="1"/>
          </p:nvPr>
        </p:nvSpPr>
        <p:spPr/>
        <p:txBody>
          <a:bodyPr/>
          <a:lstStyle/>
          <a:p>
            <a:endParaRPr lang="en-US" altLang="zh-CN" dirty="0" smtClean="0">
              <a:latin typeface="+mn-lt"/>
              <a:ea typeface="+mn-ea"/>
              <a:cs typeface="+mn-ea"/>
              <a:sym typeface="+mn-lt"/>
            </a:endParaRPr>
          </a:p>
          <a:p>
            <a:pPr marL="0" indent="0">
              <a:buNone/>
            </a:pPr>
            <a:r>
              <a:rPr lang="zh-CN" altLang="en-US" dirty="0">
                <a:solidFill>
                  <a:srgbClr val="4965FF"/>
                </a:solidFill>
                <a:latin typeface="+mn-ea"/>
                <a:ea typeface="+mn-ea"/>
                <a:cs typeface="+mn-ea"/>
                <a:sym typeface="+mn-lt"/>
              </a:rPr>
              <a:t>尽量用覆盖索引</a:t>
            </a:r>
            <a:r>
              <a:rPr lang="en-US" altLang="zh-CN" dirty="0">
                <a:solidFill>
                  <a:srgbClr val="4965FF"/>
                </a:solidFill>
                <a:latin typeface="+mn-ea"/>
                <a:ea typeface="+mn-ea"/>
                <a:cs typeface="+mn-ea"/>
                <a:sym typeface="+mn-lt"/>
              </a:rPr>
              <a:t>(</a:t>
            </a:r>
            <a:r>
              <a:rPr lang="zh-CN" altLang="en-US" dirty="0">
                <a:solidFill>
                  <a:srgbClr val="4965FF"/>
                </a:solidFill>
                <a:latin typeface="+mn-ea"/>
                <a:ea typeface="+mn-ea"/>
                <a:cs typeface="+mn-ea"/>
                <a:sym typeface="+mn-lt"/>
              </a:rPr>
              <a:t>覆盖索引</a:t>
            </a:r>
            <a:r>
              <a:rPr lang="en-US" altLang="zh-CN" dirty="0">
                <a:solidFill>
                  <a:srgbClr val="4965FF"/>
                </a:solidFill>
                <a:latin typeface="+mn-ea"/>
                <a:ea typeface="+mn-ea"/>
                <a:cs typeface="+mn-ea"/>
                <a:sym typeface="+mn-lt"/>
              </a:rPr>
              <a:t>:</a:t>
            </a:r>
            <a:r>
              <a:rPr lang="zh-CN" altLang="en-US" dirty="0">
                <a:solidFill>
                  <a:srgbClr val="4965FF"/>
                </a:solidFill>
                <a:latin typeface="+mn-ea"/>
                <a:ea typeface="+mn-ea"/>
                <a:cs typeface="+mn-ea"/>
                <a:sym typeface="+mn-lt"/>
              </a:rPr>
              <a:t>查询的列和所建立的索引的列个数相同</a:t>
            </a:r>
            <a:r>
              <a:rPr lang="en-US" altLang="zh-CN" dirty="0">
                <a:solidFill>
                  <a:srgbClr val="4965FF"/>
                </a:solidFill>
                <a:latin typeface="+mn-ea"/>
                <a:ea typeface="+mn-ea"/>
                <a:cs typeface="+mn-ea"/>
                <a:sym typeface="+mn-lt"/>
              </a:rPr>
              <a:t>,</a:t>
            </a:r>
            <a:r>
              <a:rPr lang="zh-CN" altLang="en-US" dirty="0">
                <a:solidFill>
                  <a:srgbClr val="4965FF"/>
                </a:solidFill>
                <a:latin typeface="+mn-ea"/>
                <a:ea typeface="+mn-ea"/>
                <a:cs typeface="+mn-ea"/>
                <a:sym typeface="+mn-lt"/>
              </a:rPr>
              <a:t>字段相同</a:t>
            </a:r>
            <a:r>
              <a:rPr lang="en-US" altLang="zh-CN" dirty="0">
                <a:solidFill>
                  <a:srgbClr val="4965FF"/>
                </a:solidFill>
                <a:latin typeface="+mn-ea"/>
                <a:ea typeface="+mn-ea"/>
                <a:cs typeface="+mn-ea"/>
                <a:sym typeface="+mn-lt"/>
              </a:rPr>
              <a:t>),</a:t>
            </a:r>
            <a:r>
              <a:rPr lang="zh-CN" altLang="en-US" dirty="0">
                <a:solidFill>
                  <a:srgbClr val="4965FF"/>
                </a:solidFill>
                <a:latin typeface="+mn-ea"/>
                <a:ea typeface="+mn-ea"/>
                <a:cs typeface="+mn-ea"/>
                <a:sym typeface="+mn-lt"/>
              </a:rPr>
              <a:t>减少</a:t>
            </a:r>
            <a:r>
              <a:rPr lang="en-US" altLang="zh-CN" dirty="0">
                <a:solidFill>
                  <a:srgbClr val="4965FF"/>
                </a:solidFill>
                <a:latin typeface="+mn-ea"/>
                <a:ea typeface="+mn-ea"/>
                <a:cs typeface="+mn-ea"/>
                <a:sym typeface="+mn-lt"/>
              </a:rPr>
              <a:t>select * </a:t>
            </a:r>
            <a:r>
              <a:rPr lang="zh-CN" altLang="en-US" dirty="0">
                <a:solidFill>
                  <a:srgbClr val="4965FF"/>
                </a:solidFill>
                <a:latin typeface="+mn-ea"/>
                <a:ea typeface="+mn-ea"/>
                <a:cs typeface="+mn-ea"/>
                <a:sym typeface="+mn-lt"/>
              </a:rPr>
              <a:t>的使用</a:t>
            </a:r>
            <a:endParaRPr lang="en-US" altLang="zh-CN" dirty="0">
              <a:solidFill>
                <a:srgbClr val="4965FF"/>
              </a:solidFill>
              <a:latin typeface="+mn-ea"/>
              <a:ea typeface="+mn-ea"/>
              <a:cs typeface="+mn-ea"/>
              <a:sym typeface="+mn-lt"/>
            </a:endParaRPr>
          </a:p>
          <a:p>
            <a:endParaRPr lang="zh-CN" altLang="en-US" dirty="0">
              <a:latin typeface="+mn-lt"/>
              <a:ea typeface="+mn-ea"/>
              <a:cs typeface="+mn-ea"/>
              <a:sym typeface="+mn-lt"/>
            </a:endParaRPr>
          </a:p>
        </p:txBody>
      </p:sp>
      <p:pic>
        <p:nvPicPr>
          <p:cNvPr id="6" name="图片 5"/>
          <p:cNvPicPr>
            <a:picLocks noChangeAspect="1"/>
          </p:cNvPicPr>
          <p:nvPr/>
        </p:nvPicPr>
        <p:blipFill>
          <a:blip r:embed="rId3"/>
          <a:stretch>
            <a:fillRect/>
          </a:stretch>
        </p:blipFill>
        <p:spPr>
          <a:xfrm>
            <a:off x="286476" y="2173837"/>
            <a:ext cx="11104686" cy="1552381"/>
          </a:xfrm>
          <a:prstGeom prst="rect">
            <a:avLst/>
          </a:prstGeom>
        </p:spPr>
      </p:pic>
      <p:pic>
        <p:nvPicPr>
          <p:cNvPr id="7" name="图片 6"/>
          <p:cNvPicPr>
            <a:picLocks noChangeAspect="1"/>
          </p:cNvPicPr>
          <p:nvPr/>
        </p:nvPicPr>
        <p:blipFill>
          <a:blip r:embed="rId4"/>
          <a:stretch>
            <a:fillRect/>
          </a:stretch>
        </p:blipFill>
        <p:spPr>
          <a:xfrm>
            <a:off x="286476" y="4176181"/>
            <a:ext cx="11619047" cy="1532695"/>
          </a:xfrm>
          <a:prstGeom prst="rect">
            <a:avLst/>
          </a:prstGeom>
        </p:spPr>
      </p:pic>
    </p:spTree>
    <p:extLst>
      <p:ext uri="{BB962C8B-B14F-4D97-AF65-F5344CB8AC3E}">
        <p14:creationId xmlns:p14="http://schemas.microsoft.com/office/powerpoint/2010/main" val="15377259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cs typeface="+mn-ea"/>
                <a:sym typeface="+mn-lt"/>
              </a:rPr>
              <a:t>索引的常用数据结构</a:t>
            </a:r>
            <a:r>
              <a:rPr lang="en-US" altLang="zh-CN" dirty="0" smtClean="0">
                <a:latin typeface="+mn-lt"/>
                <a:ea typeface="+mn-ea"/>
                <a:cs typeface="+mn-ea"/>
                <a:sym typeface="+mn-lt"/>
              </a:rPr>
              <a:t>-----B+</a:t>
            </a:r>
            <a:r>
              <a:rPr lang="zh-CN" altLang="en-US" dirty="0" smtClean="0">
                <a:latin typeface="+mn-lt"/>
                <a:ea typeface="+mn-ea"/>
                <a:cs typeface="+mn-ea"/>
                <a:sym typeface="+mn-lt"/>
              </a:rPr>
              <a:t>树</a:t>
            </a:r>
            <a:endParaRPr lang="zh-CN" altLang="en-US" dirty="0">
              <a:latin typeface="+mn-lt"/>
              <a:ea typeface="+mn-ea"/>
              <a:cs typeface="+mn-ea"/>
              <a:sym typeface="+mn-lt"/>
            </a:endParaRPr>
          </a:p>
        </p:txBody>
      </p:sp>
      <p:grpSp>
        <p:nvGrpSpPr>
          <p:cNvPr id="68" name="画布 59"/>
          <p:cNvGrpSpPr/>
          <p:nvPr/>
        </p:nvGrpSpPr>
        <p:grpSpPr>
          <a:xfrm>
            <a:off x="324040" y="1306968"/>
            <a:ext cx="5264041" cy="2793360"/>
            <a:chOff x="0" y="0"/>
            <a:chExt cx="5937698" cy="3038475"/>
          </a:xfrm>
        </p:grpSpPr>
        <p:sp>
          <p:nvSpPr>
            <p:cNvPr id="69" name="矩形 68"/>
            <p:cNvSpPr/>
            <p:nvPr/>
          </p:nvSpPr>
          <p:spPr>
            <a:xfrm>
              <a:off x="0" y="0"/>
              <a:ext cx="5937250" cy="3038475"/>
            </a:xfrm>
            <a:prstGeom prst="rect">
              <a:avLst/>
            </a:prstGeom>
          </p:spPr>
          <p:txBody>
            <a:bodyPr/>
            <a:lstStyle/>
            <a:p>
              <a:endParaRPr lang="zh-CN" altLang="en-US">
                <a:cs typeface="+mn-ea"/>
                <a:sym typeface="+mn-lt"/>
              </a:endParaRPr>
            </a:p>
          </p:txBody>
        </p:sp>
        <p:sp>
          <p:nvSpPr>
            <p:cNvPr id="70" name="矩形 69"/>
            <p:cNvSpPr/>
            <p:nvPr/>
          </p:nvSpPr>
          <p:spPr>
            <a:xfrm>
              <a:off x="1318515" y="313951"/>
              <a:ext cx="708025"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cs typeface="+mn-ea"/>
                  <a:sym typeface="+mn-lt"/>
                </a:rPr>
                <a:t>15</a:t>
              </a:r>
              <a:endParaRPr lang="zh-CN" sz="1050" kern="100">
                <a:effectLst/>
                <a:cs typeface="+mn-ea"/>
                <a:sym typeface="+mn-lt"/>
              </a:endParaRPr>
            </a:p>
          </p:txBody>
        </p:sp>
        <p:sp>
          <p:nvSpPr>
            <p:cNvPr id="71" name="矩形 70"/>
            <p:cNvSpPr/>
            <p:nvPr/>
          </p:nvSpPr>
          <p:spPr>
            <a:xfrm>
              <a:off x="2035692" y="313951"/>
              <a:ext cx="708025"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sp>
          <p:nvSpPr>
            <p:cNvPr id="72" name="矩形 71"/>
            <p:cNvSpPr/>
            <p:nvPr/>
          </p:nvSpPr>
          <p:spPr>
            <a:xfrm>
              <a:off x="2752868" y="313764"/>
              <a:ext cx="708025"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cs typeface="+mn-ea"/>
                  <a:sym typeface="+mn-lt"/>
                </a:rPr>
                <a:t>56</a:t>
              </a:r>
              <a:endParaRPr lang="zh-CN" sz="1050" kern="100">
                <a:effectLst/>
                <a:cs typeface="+mn-ea"/>
                <a:sym typeface="+mn-lt"/>
              </a:endParaRPr>
            </a:p>
          </p:txBody>
        </p:sp>
        <p:sp>
          <p:nvSpPr>
            <p:cNvPr id="73" name="矩形 72"/>
            <p:cNvSpPr/>
            <p:nvPr/>
          </p:nvSpPr>
          <p:spPr>
            <a:xfrm>
              <a:off x="3470045" y="313951"/>
              <a:ext cx="708025"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sp>
          <p:nvSpPr>
            <p:cNvPr id="74" name="矩形 73"/>
            <p:cNvSpPr/>
            <p:nvPr/>
          </p:nvSpPr>
          <p:spPr>
            <a:xfrm>
              <a:off x="4178070" y="313764"/>
              <a:ext cx="708025"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cs typeface="+mn-ea"/>
                  <a:sym typeface="+mn-lt"/>
                </a:rPr>
                <a:t>77</a:t>
              </a:r>
              <a:endParaRPr lang="zh-CN" sz="1050" kern="100">
                <a:effectLst/>
                <a:cs typeface="+mn-ea"/>
                <a:sym typeface="+mn-lt"/>
              </a:endParaRPr>
            </a:p>
          </p:txBody>
        </p:sp>
        <p:sp>
          <p:nvSpPr>
            <p:cNvPr id="75" name="矩形 74"/>
            <p:cNvSpPr/>
            <p:nvPr/>
          </p:nvSpPr>
          <p:spPr>
            <a:xfrm>
              <a:off x="4691789" y="313764"/>
              <a:ext cx="708025" cy="250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cxnSp>
          <p:nvCxnSpPr>
            <p:cNvPr id="76" name="直接箭头连接符 75"/>
            <p:cNvCxnSpPr>
              <a:stCxn id="71" idx="2"/>
              <a:endCxn id="83" idx="0"/>
            </p:cNvCxnSpPr>
            <p:nvPr/>
          </p:nvCxnSpPr>
          <p:spPr>
            <a:xfrm flipH="1">
              <a:off x="1612696" y="564776"/>
              <a:ext cx="777009" cy="869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endCxn id="80" idx="0"/>
            </p:cNvCxnSpPr>
            <p:nvPr/>
          </p:nvCxnSpPr>
          <p:spPr>
            <a:xfrm>
              <a:off x="3863789" y="591670"/>
              <a:ext cx="627580" cy="833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endCxn id="79" idx="0"/>
            </p:cNvCxnSpPr>
            <p:nvPr/>
          </p:nvCxnSpPr>
          <p:spPr>
            <a:xfrm>
              <a:off x="5010785" y="519878"/>
              <a:ext cx="622431" cy="869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5328733" y="1389530"/>
              <a:ext cx="608965"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cs typeface="+mn-ea"/>
                  <a:sym typeface="+mn-lt"/>
                </a:rPr>
                <a:t>……</a:t>
              </a:r>
              <a:endParaRPr lang="zh-CN" sz="1200">
                <a:effectLst/>
                <a:cs typeface="+mn-ea"/>
                <a:sym typeface="+mn-lt"/>
              </a:endParaRPr>
            </a:p>
          </p:txBody>
        </p:sp>
        <p:sp>
          <p:nvSpPr>
            <p:cNvPr id="80" name="矩形 79"/>
            <p:cNvSpPr/>
            <p:nvPr/>
          </p:nvSpPr>
          <p:spPr>
            <a:xfrm>
              <a:off x="4187225" y="1425389"/>
              <a:ext cx="608965"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cs typeface="+mn-ea"/>
                  <a:sym typeface="+mn-lt"/>
                </a:rPr>
                <a:t>……</a:t>
              </a:r>
              <a:endParaRPr lang="zh-CN" sz="1200">
                <a:effectLst/>
                <a:cs typeface="+mn-ea"/>
                <a:sym typeface="+mn-lt"/>
              </a:endParaRPr>
            </a:p>
          </p:txBody>
        </p:sp>
        <p:sp>
          <p:nvSpPr>
            <p:cNvPr id="81" name="矩形 80"/>
            <p:cNvSpPr/>
            <p:nvPr/>
          </p:nvSpPr>
          <p:spPr>
            <a:xfrm>
              <a:off x="90343" y="1439008"/>
              <a:ext cx="608965" cy="286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dirty="0">
                  <a:effectLst/>
                  <a:cs typeface="+mn-ea"/>
                  <a:sym typeface="+mn-lt"/>
                </a:rPr>
                <a:t>15</a:t>
              </a:r>
              <a:endParaRPr lang="zh-CN" sz="1200" dirty="0">
                <a:effectLst/>
                <a:cs typeface="+mn-ea"/>
                <a:sym typeface="+mn-lt"/>
              </a:endParaRPr>
            </a:p>
          </p:txBody>
        </p:sp>
        <p:sp>
          <p:nvSpPr>
            <p:cNvPr id="82" name="矩形 81"/>
            <p:cNvSpPr/>
            <p:nvPr/>
          </p:nvSpPr>
          <p:spPr>
            <a:xfrm>
              <a:off x="699278" y="1434353"/>
              <a:ext cx="608965"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 </a:t>
              </a:r>
              <a:endParaRPr lang="zh-CN" sz="1200">
                <a:effectLst/>
                <a:cs typeface="+mn-ea"/>
                <a:sym typeface="+mn-lt"/>
              </a:endParaRPr>
            </a:p>
          </p:txBody>
        </p:sp>
        <p:sp>
          <p:nvSpPr>
            <p:cNvPr id="83" name="矩形 82"/>
            <p:cNvSpPr/>
            <p:nvPr/>
          </p:nvSpPr>
          <p:spPr>
            <a:xfrm>
              <a:off x="1308213" y="1434353"/>
              <a:ext cx="608965"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20</a:t>
              </a:r>
              <a:endParaRPr lang="zh-CN" sz="1200">
                <a:effectLst/>
                <a:cs typeface="+mn-ea"/>
                <a:sym typeface="+mn-lt"/>
              </a:endParaRPr>
            </a:p>
          </p:txBody>
        </p:sp>
        <p:sp>
          <p:nvSpPr>
            <p:cNvPr id="84" name="矩形 83"/>
            <p:cNvSpPr/>
            <p:nvPr/>
          </p:nvSpPr>
          <p:spPr>
            <a:xfrm>
              <a:off x="1926778" y="1438088"/>
              <a:ext cx="608965"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 </a:t>
              </a:r>
              <a:endParaRPr lang="zh-CN" sz="1200">
                <a:effectLst/>
                <a:cs typeface="+mn-ea"/>
                <a:sym typeface="+mn-lt"/>
              </a:endParaRPr>
            </a:p>
          </p:txBody>
        </p:sp>
        <p:sp>
          <p:nvSpPr>
            <p:cNvPr id="85" name="矩形 84"/>
            <p:cNvSpPr/>
            <p:nvPr/>
          </p:nvSpPr>
          <p:spPr>
            <a:xfrm>
              <a:off x="2535714" y="1438088"/>
              <a:ext cx="608965"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dirty="0">
                  <a:effectLst/>
                  <a:cs typeface="+mn-ea"/>
                  <a:sym typeface="+mn-lt"/>
                </a:rPr>
                <a:t>49</a:t>
              </a:r>
              <a:endParaRPr lang="zh-CN" sz="1200" dirty="0">
                <a:effectLst/>
                <a:cs typeface="+mn-ea"/>
                <a:sym typeface="+mn-lt"/>
              </a:endParaRPr>
            </a:p>
          </p:txBody>
        </p:sp>
        <p:sp>
          <p:nvSpPr>
            <p:cNvPr id="86" name="矩形 85"/>
            <p:cNvSpPr/>
            <p:nvPr/>
          </p:nvSpPr>
          <p:spPr>
            <a:xfrm>
              <a:off x="3156282" y="1438089"/>
              <a:ext cx="608965"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en-US" sz="1200">
                  <a:effectLst/>
                  <a:cs typeface="+mn-ea"/>
                  <a:sym typeface="+mn-lt"/>
                </a:rPr>
                <a:t> </a:t>
              </a:r>
              <a:endParaRPr lang="zh-CN" sz="1200">
                <a:effectLst/>
                <a:cs typeface="+mn-ea"/>
                <a:sym typeface="+mn-lt"/>
              </a:endParaRPr>
            </a:p>
          </p:txBody>
        </p:sp>
        <p:cxnSp>
          <p:nvCxnSpPr>
            <p:cNvPr id="87" name="直接箭头连接符 86"/>
            <p:cNvCxnSpPr>
              <a:stCxn id="82" idx="2"/>
            </p:cNvCxnSpPr>
            <p:nvPr/>
          </p:nvCxnSpPr>
          <p:spPr>
            <a:xfrm flipH="1">
              <a:off x="735052" y="1729628"/>
              <a:ext cx="268633" cy="520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90350" y="2259812"/>
              <a:ext cx="608330"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15</a:t>
              </a:r>
              <a:endParaRPr lang="zh-CN" sz="1200">
                <a:effectLst/>
                <a:cs typeface="+mn-ea"/>
                <a:sym typeface="+mn-lt"/>
              </a:endParaRPr>
            </a:p>
          </p:txBody>
        </p:sp>
        <p:sp>
          <p:nvSpPr>
            <p:cNvPr id="89" name="矩形 88"/>
            <p:cNvSpPr/>
            <p:nvPr/>
          </p:nvSpPr>
          <p:spPr>
            <a:xfrm>
              <a:off x="711380" y="2259812"/>
              <a:ext cx="608330"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76200">
                <a:spcAft>
                  <a:spcPts val="0"/>
                </a:spcAft>
              </a:pPr>
              <a:r>
                <a:rPr lang="en-US" sz="1200">
                  <a:effectLst/>
                  <a:cs typeface="+mn-ea"/>
                  <a:sym typeface="+mn-lt"/>
                </a:rPr>
                <a:t>18</a:t>
              </a:r>
              <a:endParaRPr lang="zh-CN" sz="1200">
                <a:effectLst/>
                <a:cs typeface="+mn-ea"/>
                <a:sym typeface="+mn-lt"/>
              </a:endParaRPr>
            </a:p>
          </p:txBody>
        </p:sp>
        <p:sp>
          <p:nvSpPr>
            <p:cNvPr id="90" name="矩形 89"/>
            <p:cNvSpPr/>
            <p:nvPr/>
          </p:nvSpPr>
          <p:spPr>
            <a:xfrm>
              <a:off x="90350" y="2554959"/>
              <a:ext cx="608330"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data</a:t>
              </a:r>
              <a:endParaRPr lang="zh-CN" sz="1200">
                <a:effectLst/>
                <a:cs typeface="+mn-ea"/>
                <a:sym typeface="+mn-lt"/>
              </a:endParaRPr>
            </a:p>
          </p:txBody>
        </p:sp>
        <p:sp>
          <p:nvSpPr>
            <p:cNvPr id="91" name="矩形 90"/>
            <p:cNvSpPr/>
            <p:nvPr/>
          </p:nvSpPr>
          <p:spPr>
            <a:xfrm>
              <a:off x="711380" y="2554959"/>
              <a:ext cx="608330" cy="295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data</a:t>
              </a:r>
              <a:endParaRPr lang="zh-CN" sz="1200">
                <a:effectLst/>
                <a:cs typeface="+mn-ea"/>
                <a:sym typeface="+mn-lt"/>
              </a:endParaRPr>
            </a:p>
          </p:txBody>
        </p:sp>
        <p:cxnSp>
          <p:nvCxnSpPr>
            <p:cNvPr id="92" name="直接箭头连接符 91"/>
            <p:cNvCxnSpPr/>
            <p:nvPr/>
          </p:nvCxnSpPr>
          <p:spPr>
            <a:xfrm>
              <a:off x="2276808" y="1748728"/>
              <a:ext cx="1" cy="520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1632283" y="2278925"/>
              <a:ext cx="608330" cy="294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20</a:t>
              </a:r>
              <a:endParaRPr lang="zh-CN" sz="1200">
                <a:effectLst/>
                <a:cs typeface="+mn-ea"/>
                <a:sym typeface="+mn-lt"/>
              </a:endParaRPr>
            </a:p>
          </p:txBody>
        </p:sp>
        <p:sp>
          <p:nvSpPr>
            <p:cNvPr id="94" name="矩形 93"/>
            <p:cNvSpPr/>
            <p:nvPr/>
          </p:nvSpPr>
          <p:spPr>
            <a:xfrm>
              <a:off x="2253313" y="2278925"/>
              <a:ext cx="608330" cy="294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73025">
                <a:spcAft>
                  <a:spcPts val="0"/>
                </a:spcAft>
              </a:pPr>
              <a:r>
                <a:rPr lang="en-US" sz="1200">
                  <a:effectLst/>
                  <a:cs typeface="+mn-ea"/>
                  <a:sym typeface="+mn-lt"/>
                </a:rPr>
                <a:t>30</a:t>
              </a:r>
              <a:endParaRPr lang="zh-CN" sz="1200">
                <a:effectLst/>
                <a:cs typeface="+mn-ea"/>
                <a:sym typeface="+mn-lt"/>
              </a:endParaRPr>
            </a:p>
          </p:txBody>
        </p:sp>
        <p:sp>
          <p:nvSpPr>
            <p:cNvPr id="95" name="矩形 94"/>
            <p:cNvSpPr/>
            <p:nvPr/>
          </p:nvSpPr>
          <p:spPr>
            <a:xfrm>
              <a:off x="1632283" y="2574184"/>
              <a:ext cx="608330" cy="294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data</a:t>
              </a:r>
              <a:endParaRPr lang="zh-CN" sz="1200">
                <a:effectLst/>
                <a:cs typeface="+mn-ea"/>
                <a:sym typeface="+mn-lt"/>
              </a:endParaRPr>
            </a:p>
          </p:txBody>
        </p:sp>
        <p:sp>
          <p:nvSpPr>
            <p:cNvPr id="96" name="矩形 95"/>
            <p:cNvSpPr/>
            <p:nvPr/>
          </p:nvSpPr>
          <p:spPr>
            <a:xfrm>
              <a:off x="2253313" y="2574184"/>
              <a:ext cx="608330" cy="294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data</a:t>
              </a:r>
              <a:endParaRPr lang="zh-CN" sz="1200">
                <a:effectLst/>
                <a:cs typeface="+mn-ea"/>
                <a:sym typeface="+mn-lt"/>
              </a:endParaRPr>
            </a:p>
          </p:txBody>
        </p:sp>
        <p:cxnSp>
          <p:nvCxnSpPr>
            <p:cNvPr id="97" name="直接箭头连接符 96"/>
            <p:cNvCxnSpPr/>
            <p:nvPr/>
          </p:nvCxnSpPr>
          <p:spPr>
            <a:xfrm>
              <a:off x="3541059" y="1748633"/>
              <a:ext cx="346226" cy="529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3242759" y="2287890"/>
              <a:ext cx="608330" cy="294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49</a:t>
              </a:r>
              <a:endParaRPr lang="zh-CN" sz="1200">
                <a:effectLst/>
                <a:cs typeface="+mn-ea"/>
                <a:sym typeface="+mn-lt"/>
              </a:endParaRPr>
            </a:p>
          </p:txBody>
        </p:sp>
        <p:sp>
          <p:nvSpPr>
            <p:cNvPr id="99" name="矩形 98"/>
            <p:cNvSpPr/>
            <p:nvPr/>
          </p:nvSpPr>
          <p:spPr>
            <a:xfrm>
              <a:off x="3833645" y="2287890"/>
              <a:ext cx="608330" cy="294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73025">
                <a:spcAft>
                  <a:spcPts val="0"/>
                </a:spcAft>
              </a:pPr>
              <a:r>
                <a:rPr lang="en-US" sz="1200" dirty="0">
                  <a:effectLst/>
                  <a:cs typeface="+mn-ea"/>
                  <a:sym typeface="+mn-lt"/>
                </a:rPr>
                <a:t>50</a:t>
              </a:r>
              <a:endParaRPr lang="zh-CN" sz="1200" dirty="0">
                <a:effectLst/>
                <a:cs typeface="+mn-ea"/>
                <a:sym typeface="+mn-lt"/>
              </a:endParaRPr>
            </a:p>
          </p:txBody>
        </p:sp>
        <p:sp>
          <p:nvSpPr>
            <p:cNvPr id="100" name="矩形 99"/>
            <p:cNvSpPr/>
            <p:nvPr/>
          </p:nvSpPr>
          <p:spPr>
            <a:xfrm>
              <a:off x="3242759" y="2583149"/>
              <a:ext cx="608330" cy="294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cs typeface="+mn-ea"/>
                  <a:sym typeface="+mn-lt"/>
                </a:rPr>
                <a:t>data</a:t>
              </a:r>
              <a:endParaRPr lang="zh-CN" sz="1200">
                <a:effectLst/>
                <a:cs typeface="+mn-ea"/>
                <a:sym typeface="+mn-lt"/>
              </a:endParaRPr>
            </a:p>
          </p:txBody>
        </p:sp>
        <p:sp>
          <p:nvSpPr>
            <p:cNvPr id="101" name="矩形 100"/>
            <p:cNvSpPr/>
            <p:nvPr/>
          </p:nvSpPr>
          <p:spPr>
            <a:xfrm>
              <a:off x="3833645" y="2583149"/>
              <a:ext cx="608330" cy="294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dirty="0">
                  <a:effectLst/>
                  <a:cs typeface="+mn-ea"/>
                  <a:sym typeface="+mn-lt"/>
                </a:rPr>
                <a:t>data</a:t>
              </a:r>
              <a:endParaRPr lang="zh-CN" sz="1200" dirty="0">
                <a:effectLst/>
                <a:cs typeface="+mn-ea"/>
                <a:sym typeface="+mn-lt"/>
              </a:endParaRPr>
            </a:p>
          </p:txBody>
        </p:sp>
        <p:cxnSp>
          <p:nvCxnSpPr>
            <p:cNvPr id="102" name="直接箭头连接符 101"/>
            <p:cNvCxnSpPr/>
            <p:nvPr/>
          </p:nvCxnSpPr>
          <p:spPr>
            <a:xfrm>
              <a:off x="1319710" y="2554949"/>
              <a:ext cx="292985" cy="18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2886524" y="2583157"/>
              <a:ext cx="3562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6169666" y="1306286"/>
            <a:ext cx="5495936" cy="1754326"/>
          </a:xfrm>
          <a:prstGeom prst="rect">
            <a:avLst/>
          </a:prstGeom>
        </p:spPr>
        <p:txBody>
          <a:bodyPr wrap="square">
            <a:spAutoFit/>
          </a:bodyPr>
          <a:lstStyle/>
          <a:p>
            <a:r>
              <a:rPr lang="en-US" altLang="zh-CN" dirty="0" smtClean="0">
                <a:solidFill>
                  <a:srgbClr val="4965FF"/>
                </a:solidFill>
                <a:cs typeface="+mn-ea"/>
                <a:sym typeface="+mn-lt"/>
              </a:rPr>
              <a:t>B+</a:t>
            </a:r>
            <a:r>
              <a:rPr lang="zh-CN" altLang="en-US" dirty="0" smtClean="0">
                <a:solidFill>
                  <a:srgbClr val="4965FF"/>
                </a:solidFill>
                <a:cs typeface="+mn-ea"/>
                <a:sym typeface="+mn-lt"/>
              </a:rPr>
              <a:t>树的特点：</a:t>
            </a:r>
            <a:r>
              <a:rPr lang="en-US" altLang="zh-CN" dirty="0" smtClean="0">
                <a:solidFill>
                  <a:srgbClr val="4965FF"/>
                </a:solidFill>
                <a:cs typeface="+mn-ea"/>
                <a:sym typeface="+mn-lt"/>
              </a:rPr>
              <a:t>   </a:t>
            </a:r>
          </a:p>
          <a:p>
            <a:r>
              <a:rPr lang="en-US" altLang="zh-CN" dirty="0" smtClean="0">
                <a:cs typeface="+mn-ea"/>
                <a:sym typeface="+mn-lt"/>
              </a:rPr>
              <a:t>   1</a:t>
            </a:r>
            <a:r>
              <a:rPr lang="en-US" altLang="zh-CN" dirty="0">
                <a:cs typeface="+mn-ea"/>
                <a:sym typeface="+mn-lt"/>
              </a:rPr>
              <a:t>.</a:t>
            </a:r>
            <a:r>
              <a:rPr lang="zh-CN" altLang="en-US" dirty="0">
                <a:cs typeface="+mn-ea"/>
                <a:sym typeface="+mn-lt"/>
              </a:rPr>
              <a:t>有</a:t>
            </a:r>
            <a:r>
              <a:rPr lang="en-US" altLang="zh-CN" dirty="0">
                <a:cs typeface="+mn-ea"/>
                <a:sym typeface="+mn-lt"/>
              </a:rPr>
              <a:t>n</a:t>
            </a:r>
            <a:r>
              <a:rPr lang="zh-CN" altLang="en-US" dirty="0">
                <a:cs typeface="+mn-ea"/>
                <a:sym typeface="+mn-lt"/>
              </a:rPr>
              <a:t>个子结点的结点必然有</a:t>
            </a:r>
            <a:r>
              <a:rPr lang="en-US" altLang="zh-CN" dirty="0">
                <a:cs typeface="+mn-ea"/>
                <a:sym typeface="+mn-lt"/>
              </a:rPr>
              <a:t>n</a:t>
            </a:r>
            <a:r>
              <a:rPr lang="zh-CN" altLang="en-US" dirty="0">
                <a:cs typeface="+mn-ea"/>
                <a:sym typeface="+mn-lt"/>
              </a:rPr>
              <a:t>个</a:t>
            </a:r>
            <a:r>
              <a:rPr lang="en-US" altLang="zh-CN" dirty="0">
                <a:cs typeface="+mn-ea"/>
                <a:sym typeface="+mn-lt"/>
              </a:rPr>
              <a:t>key</a:t>
            </a:r>
          </a:p>
          <a:p>
            <a:r>
              <a:rPr lang="en-US" altLang="zh-CN" dirty="0">
                <a:cs typeface="+mn-ea"/>
                <a:sym typeface="+mn-lt"/>
              </a:rPr>
              <a:t>   2.</a:t>
            </a:r>
            <a:r>
              <a:rPr lang="zh-CN" altLang="en-US" dirty="0">
                <a:cs typeface="+mn-ea"/>
                <a:sym typeface="+mn-lt"/>
              </a:rPr>
              <a:t>非叶结点仅具有索引作用，跟记录有关的信息均存放在叶结点中</a:t>
            </a:r>
            <a:endParaRPr lang="en-US" altLang="zh-CN" dirty="0">
              <a:cs typeface="+mn-ea"/>
              <a:sym typeface="+mn-lt"/>
            </a:endParaRPr>
          </a:p>
          <a:p>
            <a:r>
              <a:rPr lang="en-US" altLang="zh-CN" dirty="0">
                <a:cs typeface="+mn-ea"/>
                <a:sym typeface="+mn-lt"/>
              </a:rPr>
              <a:t>   3.</a:t>
            </a:r>
            <a:r>
              <a:rPr lang="zh-CN" altLang="en-US" dirty="0">
                <a:cs typeface="+mn-ea"/>
                <a:sym typeface="+mn-lt"/>
              </a:rPr>
              <a:t>树的所有叶结点构成一个有序链表，可以按照关键码排序的次序遍历全部记录。</a:t>
            </a:r>
            <a:endParaRPr lang="zh-CN" altLang="en-US" dirty="0">
              <a:cs typeface="+mn-ea"/>
              <a:sym typeface="+mn-lt"/>
            </a:endParaRPr>
          </a:p>
        </p:txBody>
      </p:sp>
      <p:sp>
        <p:nvSpPr>
          <p:cNvPr id="5" name="矩形 4"/>
          <p:cNvSpPr/>
          <p:nvPr/>
        </p:nvSpPr>
        <p:spPr>
          <a:xfrm>
            <a:off x="1547446" y="1306286"/>
            <a:ext cx="512466" cy="2311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000" dirty="0" smtClean="0">
                <a:solidFill>
                  <a:srgbClr val="FF0000"/>
                </a:solidFill>
              </a:rPr>
              <a:t>key</a:t>
            </a:r>
            <a:endParaRPr lang="zh-CN" altLang="en-US" sz="1000" dirty="0">
              <a:solidFill>
                <a:srgbClr val="FF0000"/>
              </a:solidFill>
            </a:endParaRPr>
          </a:p>
        </p:txBody>
      </p:sp>
      <p:sp>
        <p:nvSpPr>
          <p:cNvPr id="104" name="矩形 103"/>
          <p:cNvSpPr/>
          <p:nvPr/>
        </p:nvSpPr>
        <p:spPr>
          <a:xfrm>
            <a:off x="6240463" y="3681164"/>
            <a:ext cx="5495936" cy="2585323"/>
          </a:xfrm>
          <a:prstGeom prst="rect">
            <a:avLst/>
          </a:prstGeom>
        </p:spPr>
        <p:txBody>
          <a:bodyPr wrap="square">
            <a:spAutoFit/>
          </a:bodyPr>
          <a:lstStyle/>
          <a:p>
            <a:r>
              <a:rPr lang="en-US" altLang="zh-CN" dirty="0" smtClean="0">
                <a:solidFill>
                  <a:srgbClr val="4965FF"/>
                </a:solidFill>
                <a:cs typeface="+mn-ea"/>
                <a:sym typeface="+mn-lt"/>
              </a:rPr>
              <a:t>B+</a:t>
            </a:r>
            <a:r>
              <a:rPr lang="zh-CN" altLang="en-US" dirty="0" smtClean="0">
                <a:solidFill>
                  <a:srgbClr val="4965FF"/>
                </a:solidFill>
                <a:cs typeface="+mn-ea"/>
                <a:sym typeface="+mn-lt"/>
              </a:rPr>
              <a:t>树优点：</a:t>
            </a:r>
            <a:r>
              <a:rPr lang="en-US" altLang="zh-CN" dirty="0" smtClean="0">
                <a:solidFill>
                  <a:srgbClr val="4965FF"/>
                </a:solidFill>
                <a:cs typeface="+mn-ea"/>
                <a:sym typeface="+mn-lt"/>
              </a:rPr>
              <a:t>   </a:t>
            </a:r>
          </a:p>
          <a:p>
            <a:r>
              <a:rPr lang="en-US" altLang="zh-CN" dirty="0" smtClean="0">
                <a:cs typeface="+mn-ea"/>
                <a:sym typeface="+mn-lt"/>
              </a:rPr>
              <a:t>   </a:t>
            </a:r>
            <a:r>
              <a:rPr lang="en-US" altLang="zh-CN" dirty="0">
                <a:cs typeface="+mn-ea"/>
                <a:sym typeface="+mn-lt"/>
              </a:rPr>
              <a:t>1.</a:t>
            </a:r>
            <a:r>
              <a:rPr lang="zh-CN" altLang="en-US" dirty="0">
                <a:cs typeface="+mn-ea"/>
                <a:sym typeface="+mn-lt"/>
              </a:rPr>
              <a:t>由于</a:t>
            </a:r>
            <a:r>
              <a:rPr lang="en-US" altLang="zh-CN" dirty="0">
                <a:cs typeface="+mn-ea"/>
                <a:sym typeface="+mn-lt"/>
              </a:rPr>
              <a:t>B+</a:t>
            </a:r>
            <a:r>
              <a:rPr lang="zh-CN" altLang="en-US" dirty="0">
                <a:cs typeface="+mn-ea"/>
                <a:sym typeface="+mn-lt"/>
              </a:rPr>
              <a:t>树在内部节点上不包含数据信息，因此在内存页中能够存放更多的</a:t>
            </a:r>
            <a:r>
              <a:rPr lang="en-US" altLang="zh-CN" dirty="0">
                <a:cs typeface="+mn-ea"/>
                <a:sym typeface="+mn-lt"/>
              </a:rPr>
              <a:t>key</a:t>
            </a:r>
            <a:r>
              <a:rPr lang="zh-CN" altLang="en-US" dirty="0">
                <a:cs typeface="+mn-ea"/>
                <a:sym typeface="+mn-lt"/>
              </a:rPr>
              <a:t>。 </a:t>
            </a:r>
            <a:r>
              <a:rPr lang="zh-CN" altLang="en-US" dirty="0">
                <a:solidFill>
                  <a:schemeClr val="accent2"/>
                </a:solidFill>
                <a:cs typeface="+mn-ea"/>
                <a:sym typeface="+mn-lt"/>
              </a:rPr>
              <a:t>数据存放的更加紧密，具有更好的空间局部性。</a:t>
            </a:r>
            <a:r>
              <a:rPr lang="zh-CN" altLang="en-US" dirty="0">
                <a:cs typeface="+mn-ea"/>
                <a:sym typeface="+mn-lt"/>
              </a:rPr>
              <a:t>因此访问叶子节点上关联的数据也具有更好的缓存命中率。</a:t>
            </a:r>
          </a:p>
          <a:p>
            <a:r>
              <a:rPr lang="en-US" altLang="zh-CN" dirty="0">
                <a:cs typeface="+mn-ea"/>
                <a:sym typeface="+mn-lt"/>
              </a:rPr>
              <a:t>     2.B+</a:t>
            </a:r>
            <a:r>
              <a:rPr lang="zh-CN" altLang="en-US" dirty="0">
                <a:cs typeface="+mn-ea"/>
                <a:sym typeface="+mn-lt"/>
              </a:rPr>
              <a:t>树的叶子结点都是相链的，因此</a:t>
            </a:r>
            <a:r>
              <a:rPr lang="zh-CN" altLang="en-US" dirty="0">
                <a:solidFill>
                  <a:schemeClr val="accent2"/>
                </a:solidFill>
                <a:cs typeface="+mn-ea"/>
                <a:sym typeface="+mn-lt"/>
              </a:rPr>
              <a:t>对整棵树的遍历只需要一次线性遍历叶子结点即可</a:t>
            </a:r>
            <a:r>
              <a:rPr lang="zh-CN" altLang="en-US" dirty="0">
                <a:cs typeface="+mn-ea"/>
                <a:sym typeface="+mn-lt"/>
              </a:rPr>
              <a:t>。而且由于数据顺序排列并且相连，所以</a:t>
            </a:r>
            <a:r>
              <a:rPr lang="zh-CN" altLang="en-US" dirty="0">
                <a:solidFill>
                  <a:schemeClr val="accent2"/>
                </a:solidFill>
                <a:cs typeface="+mn-ea"/>
                <a:sym typeface="+mn-lt"/>
              </a:rPr>
              <a:t>便于区间查找和搜索</a:t>
            </a:r>
            <a:r>
              <a:rPr lang="zh-CN" altLang="en-US" dirty="0">
                <a:cs typeface="+mn-ea"/>
                <a:sym typeface="+mn-lt"/>
              </a:rPr>
              <a:t>。</a:t>
            </a:r>
          </a:p>
          <a:p>
            <a:endParaRPr lang="zh-CN" altLang="en-US" dirty="0">
              <a:cs typeface="+mn-ea"/>
              <a:sym typeface="+mn-lt"/>
            </a:endParaRPr>
          </a:p>
        </p:txBody>
      </p:sp>
    </p:spTree>
    <p:extLst>
      <p:ext uri="{BB962C8B-B14F-4D97-AF65-F5344CB8AC3E}">
        <p14:creationId xmlns:p14="http://schemas.microsoft.com/office/powerpoint/2010/main" val="16418467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04537" y="276724"/>
            <a:ext cx="6966284" cy="646331"/>
          </a:xfrm>
          <a:prstGeom prst="rect">
            <a:avLst/>
          </a:prstGeom>
          <a:noFill/>
        </p:spPr>
        <p:txBody>
          <a:bodyPr wrap="square" rtlCol="0">
            <a:spAutoFit/>
          </a:bodyPr>
          <a:lstStyle/>
          <a:p>
            <a:r>
              <a:rPr lang="zh-CN" altLang="en-US" sz="3600" dirty="0">
                <a:solidFill>
                  <a:srgbClr val="415EFF"/>
                </a:solidFill>
                <a:cs typeface="+mn-ea"/>
              </a:rPr>
              <a:t>为什么索引能提高查询效率？</a:t>
            </a:r>
          </a:p>
        </p:txBody>
      </p:sp>
      <p:sp>
        <p:nvSpPr>
          <p:cNvPr id="17" name="文本框 16"/>
          <p:cNvSpPr txBox="1"/>
          <p:nvPr/>
        </p:nvSpPr>
        <p:spPr>
          <a:xfrm>
            <a:off x="770022" y="2165684"/>
            <a:ext cx="11008894" cy="646331"/>
          </a:xfrm>
          <a:prstGeom prst="rect">
            <a:avLst/>
          </a:prstGeom>
          <a:noFill/>
        </p:spPr>
        <p:txBody>
          <a:bodyPr wrap="square" rtlCol="0">
            <a:spAutoFit/>
          </a:bodyPr>
          <a:lstStyle/>
          <a:p>
            <a:r>
              <a:rPr lang="en-US" altLang="zh-CN" dirty="0" smtClean="0"/>
              <a:t>1. </a:t>
            </a:r>
            <a:r>
              <a:rPr lang="zh-CN" altLang="en-US" dirty="0" smtClean="0"/>
              <a:t>索引</a:t>
            </a:r>
            <a:r>
              <a:rPr lang="zh-CN" altLang="en-US" dirty="0"/>
              <a:t>就是通过事先排好序，从而在查找时可以应用二分查找等高效率的算法。</a:t>
            </a:r>
            <a:br>
              <a:rPr lang="zh-CN" altLang="en-US" dirty="0"/>
            </a:br>
            <a:r>
              <a:rPr lang="zh-CN" altLang="en-US" dirty="0"/>
              <a:t>一般的顺序查找，复杂度为</a:t>
            </a:r>
            <a:r>
              <a:rPr lang="en-US" altLang="zh-CN" dirty="0"/>
              <a:t>O(n)</a:t>
            </a:r>
            <a:r>
              <a:rPr lang="zh-CN" altLang="en-US" dirty="0"/>
              <a:t>，而二分查找复杂度为</a:t>
            </a:r>
            <a:r>
              <a:rPr lang="en-US" altLang="zh-CN" dirty="0"/>
              <a:t>O(log2n)</a:t>
            </a:r>
            <a:r>
              <a:rPr lang="zh-CN" altLang="en-US" dirty="0"/>
              <a:t>。当</a:t>
            </a:r>
            <a:r>
              <a:rPr lang="en-US" altLang="zh-CN" dirty="0"/>
              <a:t>n</a:t>
            </a:r>
            <a:r>
              <a:rPr lang="zh-CN" altLang="en-US" dirty="0"/>
              <a:t>很大时，二者的效率相差及其悬殊。</a:t>
            </a:r>
          </a:p>
        </p:txBody>
      </p:sp>
      <p:sp>
        <p:nvSpPr>
          <p:cNvPr id="18" name="文本框 17"/>
          <p:cNvSpPr txBox="1"/>
          <p:nvPr/>
        </p:nvSpPr>
        <p:spPr>
          <a:xfrm>
            <a:off x="770022" y="3284538"/>
            <a:ext cx="10924674" cy="1200329"/>
          </a:xfrm>
          <a:prstGeom prst="rect">
            <a:avLst/>
          </a:prstGeom>
          <a:noFill/>
        </p:spPr>
        <p:txBody>
          <a:bodyPr wrap="square" rtlCol="0">
            <a:spAutoFit/>
          </a:bodyPr>
          <a:lstStyle/>
          <a:p>
            <a:r>
              <a:rPr lang="en-US" altLang="zh-CN" dirty="0" smtClean="0"/>
              <a:t>2.</a:t>
            </a:r>
            <a:r>
              <a:rPr lang="zh-CN" altLang="en-US" dirty="0" smtClean="0"/>
              <a:t>能够减少磁盘</a:t>
            </a:r>
            <a:r>
              <a:rPr lang="en-US" altLang="zh-CN" dirty="0" smtClean="0"/>
              <a:t>I/O</a:t>
            </a:r>
            <a:r>
              <a:rPr lang="zh-CN" altLang="en-US" dirty="0" smtClean="0"/>
              <a:t>次数。</a:t>
            </a:r>
            <a:endParaRPr lang="en-US" altLang="zh-CN" dirty="0" smtClean="0"/>
          </a:p>
          <a:p>
            <a:r>
              <a:rPr lang="en-US" altLang="zh-CN" dirty="0"/>
              <a:t> </a:t>
            </a:r>
            <a:r>
              <a:rPr lang="en-US" altLang="zh-CN" dirty="0" smtClean="0"/>
              <a:t>    </a:t>
            </a:r>
            <a:r>
              <a:rPr lang="zh-CN" altLang="en-US" dirty="0" smtClean="0"/>
              <a:t>没有添加索引并且在缓存中没有查找到数据时，数据库会直接读取磁盘上全表数据。</a:t>
            </a:r>
            <a:endParaRPr lang="en-US" altLang="zh-CN" dirty="0" smtClean="0"/>
          </a:p>
          <a:p>
            <a:r>
              <a:rPr lang="en-US" altLang="zh-CN" dirty="0"/>
              <a:t> </a:t>
            </a:r>
            <a:r>
              <a:rPr lang="en-US" altLang="zh-CN" dirty="0" smtClean="0"/>
              <a:t>    </a:t>
            </a:r>
            <a:r>
              <a:rPr lang="zh-CN" altLang="en-US" dirty="0" smtClean="0"/>
              <a:t>但有索引时，会首先读取磁盘上的索引表，通过索引表上的找到数据所在物理地址，然后根据地址查询磁盘上的数据。</a:t>
            </a:r>
            <a:endParaRPr lang="zh-CN" altLang="en-US" dirty="0"/>
          </a:p>
        </p:txBody>
      </p:sp>
    </p:spTree>
    <p:extLst>
      <p:ext uri="{BB962C8B-B14F-4D97-AF65-F5344CB8AC3E}">
        <p14:creationId xmlns:p14="http://schemas.microsoft.com/office/powerpoint/2010/main" val="42101233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示例二：</a:t>
            </a:r>
            <a:endParaRPr lang="zh-CN" altLang="en-US" dirty="0"/>
          </a:p>
        </p:txBody>
      </p:sp>
      <p:pic>
        <p:nvPicPr>
          <p:cNvPr id="12" name="图片 11"/>
          <p:cNvPicPr>
            <a:picLocks noChangeAspect="1"/>
          </p:cNvPicPr>
          <p:nvPr/>
        </p:nvPicPr>
        <p:blipFill>
          <a:blip r:embed="rId3"/>
          <a:stretch>
            <a:fillRect/>
          </a:stretch>
        </p:blipFill>
        <p:spPr>
          <a:xfrm>
            <a:off x="3578557" y="2169060"/>
            <a:ext cx="5534446" cy="2308204"/>
          </a:xfrm>
          <a:prstGeom prst="rect">
            <a:avLst/>
          </a:prstGeom>
        </p:spPr>
      </p:pic>
    </p:spTree>
    <p:extLst>
      <p:ext uri="{BB962C8B-B14F-4D97-AF65-F5344CB8AC3E}">
        <p14:creationId xmlns:p14="http://schemas.microsoft.com/office/powerpoint/2010/main" val="244181792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VECTOR" val="36616922-28ac-4920-92ce-368fdc1ddbd0"/>
</p:tagLst>
</file>

<file path=ppt/tags/tag10.xml><?xml version="1.0" encoding="utf-8"?>
<p:tagLst xmlns:a="http://schemas.openxmlformats.org/drawingml/2006/main" xmlns:r="http://schemas.openxmlformats.org/officeDocument/2006/relationships" xmlns:p="http://schemas.openxmlformats.org/presentationml/2006/main">
  <p:tag name="ISLIDE.DIAGRAM" val="3251"/>
</p:tagLst>
</file>

<file path=ppt/tags/tag11.xml><?xml version="1.0" encoding="utf-8"?>
<p:tagLst xmlns:a="http://schemas.openxmlformats.org/drawingml/2006/main" xmlns:r="http://schemas.openxmlformats.org/officeDocument/2006/relationships" xmlns:p="http://schemas.openxmlformats.org/presentationml/2006/main">
  <p:tag name="ISLIDE.VECTOR" val="d60c899e-d9de-4cc6-92a4-6b93f8ba7a70"/>
</p:tagLst>
</file>

<file path=ppt/tags/tag12.xml><?xml version="1.0" encoding="utf-8"?>
<p:tagLst xmlns:a="http://schemas.openxmlformats.org/drawingml/2006/main" xmlns:r="http://schemas.openxmlformats.org/officeDocument/2006/relationships" xmlns:p="http://schemas.openxmlformats.org/presentationml/2006/main">
  <p:tag name="ISLIDE.VECTOR" val="0a3f72ec-0d8d-4fcd-b4b4-2980d6d6d28e"/>
</p:tagLst>
</file>

<file path=ppt/tags/tag13.xml><?xml version="1.0" encoding="utf-8"?>
<p:tagLst xmlns:a="http://schemas.openxmlformats.org/drawingml/2006/main" xmlns:r="http://schemas.openxmlformats.org/officeDocument/2006/relationships" xmlns:p="http://schemas.openxmlformats.org/presentationml/2006/main">
  <p:tag name="ISLIDE.DIAGRAM" val="282151"/>
</p:tagLst>
</file>

<file path=ppt/tags/tag14.xml><?xml version="1.0" encoding="utf-8"?>
<p:tagLst xmlns:a="http://schemas.openxmlformats.org/drawingml/2006/main" xmlns:r="http://schemas.openxmlformats.org/officeDocument/2006/relationships" xmlns:p="http://schemas.openxmlformats.org/presentationml/2006/main">
  <p:tag name="ISLIDE.VECTOR" val="0b098145-2883-4f34-bc5f-e6da9944ce38"/>
</p:tagLst>
</file>

<file path=ppt/tags/tag15.xml><?xml version="1.0" encoding="utf-8"?>
<p:tagLst xmlns:a="http://schemas.openxmlformats.org/drawingml/2006/main" xmlns:r="http://schemas.openxmlformats.org/officeDocument/2006/relationships" xmlns:p="http://schemas.openxmlformats.org/presentationml/2006/main">
  <p:tag name="ISLIDE.VECTOR" val="d932392b-0cec-4c39-bcf5-89ff410e638a"/>
</p:tagLst>
</file>

<file path=ppt/tags/tag16.xml><?xml version="1.0" encoding="utf-8"?>
<p:tagLst xmlns:a="http://schemas.openxmlformats.org/drawingml/2006/main" xmlns:r="http://schemas.openxmlformats.org/officeDocument/2006/relationships" xmlns:p="http://schemas.openxmlformats.org/presentationml/2006/main">
  <p:tag name="ISLIDE.VECTOR" val="b186c151-ea3b-4afc-bbaf-0fe89187bcce"/>
</p:tagLst>
</file>

<file path=ppt/tags/tag2.xml><?xml version="1.0" encoding="utf-8"?>
<p:tagLst xmlns:a="http://schemas.openxmlformats.org/drawingml/2006/main" xmlns:r="http://schemas.openxmlformats.org/officeDocument/2006/relationships" xmlns:p="http://schemas.openxmlformats.org/presentationml/2006/main">
  <p:tag name="ISLIDE.DIAGRAM" val="184005"/>
</p:tagLst>
</file>

<file path=ppt/tags/tag3.xml><?xml version="1.0" encoding="utf-8"?>
<p:tagLst xmlns:a="http://schemas.openxmlformats.org/drawingml/2006/main" xmlns:r="http://schemas.openxmlformats.org/officeDocument/2006/relationships" xmlns:p="http://schemas.openxmlformats.org/presentationml/2006/main">
  <p:tag name="ISLIDE.VECTOR" val="c357801c-f98c-41d5-9bf2-4832f11b731a"/>
</p:tagLst>
</file>

<file path=ppt/tags/tag4.xml><?xml version="1.0" encoding="utf-8"?>
<p:tagLst xmlns:a="http://schemas.openxmlformats.org/drawingml/2006/main" xmlns:r="http://schemas.openxmlformats.org/officeDocument/2006/relationships" xmlns:p="http://schemas.openxmlformats.org/presentationml/2006/main">
  <p:tag name="ISLIDE.VECTOR" val="b186c151-ea3b-4afc-bbaf-0fe89187bcce"/>
</p:tagLst>
</file>

<file path=ppt/tags/tag5.xml><?xml version="1.0" encoding="utf-8"?>
<p:tagLst xmlns:a="http://schemas.openxmlformats.org/drawingml/2006/main" xmlns:r="http://schemas.openxmlformats.org/officeDocument/2006/relationships" xmlns:p="http://schemas.openxmlformats.org/presentationml/2006/main">
  <p:tag name="ISLIDE.VECTOR" val="c357801c-f98c-41d5-9bf2-4832f11b731a"/>
</p:tagLst>
</file>

<file path=ppt/tags/tag6.xml><?xml version="1.0" encoding="utf-8"?>
<p:tagLst xmlns:a="http://schemas.openxmlformats.org/drawingml/2006/main" xmlns:r="http://schemas.openxmlformats.org/officeDocument/2006/relationships" xmlns:p="http://schemas.openxmlformats.org/presentationml/2006/main">
  <p:tag name="ISLIDE.VECTOR" val="58cb6239-3e23-4e49-a821-1d3067c5e051"/>
</p:tagLst>
</file>

<file path=ppt/tags/tag7.xml><?xml version="1.0" encoding="utf-8"?>
<p:tagLst xmlns:a="http://schemas.openxmlformats.org/drawingml/2006/main" xmlns:r="http://schemas.openxmlformats.org/officeDocument/2006/relationships" xmlns:p="http://schemas.openxmlformats.org/presentationml/2006/main">
  <p:tag name="ISLIDE.VECTOR" val="0a3f72ec-0d8d-4fcd-b4b4-2980d6d6d28e"/>
</p:tagLst>
</file>

<file path=ppt/tags/tag8.xml><?xml version="1.0" encoding="utf-8"?>
<p:tagLst xmlns:a="http://schemas.openxmlformats.org/drawingml/2006/main" xmlns:r="http://schemas.openxmlformats.org/officeDocument/2006/relationships" xmlns:p="http://schemas.openxmlformats.org/presentationml/2006/main">
  <p:tag name="ISLIDE.DIAGRAM" val="282151"/>
</p:tagLst>
</file>

<file path=ppt/tags/tag9.xml><?xml version="1.0" encoding="utf-8"?>
<p:tagLst xmlns:a="http://schemas.openxmlformats.org/drawingml/2006/main" xmlns:r="http://schemas.openxmlformats.org/officeDocument/2006/relationships" xmlns:p="http://schemas.openxmlformats.org/presentationml/2006/main">
  <p:tag name="ISLIDE.DIAGRAM" val="184005"/>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csks01m">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3843</TotalTime>
  <Words>5552</Words>
  <Application>Microsoft Office PowerPoint</Application>
  <PresentationFormat>宽屏</PresentationFormat>
  <Paragraphs>763</Paragraphs>
  <Slides>63</Slides>
  <Notes>46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63</vt:i4>
      </vt:variant>
    </vt:vector>
  </HeadingPairs>
  <TitlesOfParts>
    <vt:vector size="75" baseType="lpstr">
      <vt:lpstr>Helvetica Neue</vt:lpstr>
      <vt:lpstr>Helvetica Neue Medium</vt:lpstr>
      <vt:lpstr>vivo type CNS</vt:lpstr>
      <vt:lpstr>vivo type CN简 Bold</vt:lpstr>
      <vt:lpstr>vivo type CN简 Light</vt:lpstr>
      <vt:lpstr>vivo type CN简 Regular</vt:lpstr>
      <vt:lpstr>方正兰亭黑简体</vt:lpstr>
      <vt:lpstr>宋体</vt:lpstr>
      <vt:lpstr>微软雅黑</vt:lpstr>
      <vt:lpstr>Arial</vt:lpstr>
      <vt:lpstr>Calibri</vt:lpstr>
      <vt:lpstr>1_Office 主题</vt:lpstr>
      <vt:lpstr>MySQL索引揭秘</vt:lpstr>
      <vt:lpstr>表结构</vt:lpstr>
      <vt:lpstr>示例一：</vt:lpstr>
      <vt:lpstr>示例一：</vt:lpstr>
      <vt:lpstr>PowerPoint 演示文稿</vt:lpstr>
      <vt:lpstr>索引的定义</vt:lpstr>
      <vt:lpstr>索引的常用数据结构-----B+树</vt:lpstr>
      <vt:lpstr>PowerPoint 演示文稿</vt:lpstr>
      <vt:lpstr>示例二：</vt:lpstr>
      <vt:lpstr>示例二：</vt:lpstr>
      <vt:lpstr>PowerPoint 演示文稿</vt:lpstr>
      <vt:lpstr>PowerPoint 演示文稿</vt:lpstr>
      <vt:lpstr>Explain字段详解</vt:lpstr>
      <vt:lpstr>Explain字段详解</vt:lpstr>
      <vt:lpstr>Explain字段详解</vt:lpstr>
      <vt:lpstr>Explain字段详解</vt:lpstr>
      <vt:lpstr>Explain命令分析SQL语句</vt:lpstr>
      <vt:lpstr>Explain命令分析SQL语句</vt:lpstr>
      <vt:lpstr>Using index condition使用限制</vt:lpstr>
      <vt:lpstr>示例三</vt:lpstr>
      <vt:lpstr>示例三</vt:lpstr>
      <vt:lpstr>PowerPoint 演示文稿</vt:lpstr>
      <vt:lpstr>示例三</vt:lpstr>
      <vt:lpstr>PowerPoint 演示文稿</vt:lpstr>
      <vt:lpstr>BTREE索引—常见的概念</vt:lpstr>
      <vt:lpstr>BTREE索引—常见的概念</vt:lpstr>
      <vt:lpstr>索引优化小技巧</vt:lpstr>
      <vt:lpstr>索引优化</vt:lpstr>
      <vt:lpstr>索引优化</vt:lpstr>
      <vt:lpstr>索引优化</vt:lpstr>
      <vt:lpstr>PowerPoint 演示文稿</vt:lpstr>
      <vt:lpstr>目录</vt:lpstr>
      <vt:lpstr>索引的定义</vt:lpstr>
      <vt:lpstr>索引的优缺点</vt:lpstr>
      <vt:lpstr>索引的分类</vt:lpstr>
      <vt:lpstr>BTREE索引</vt:lpstr>
      <vt:lpstr>B-Tree结构</vt:lpstr>
      <vt:lpstr>B+TREE结构</vt:lpstr>
      <vt:lpstr>为什么选择B+tree/B-Tree作为索引的实现？</vt:lpstr>
      <vt:lpstr>为什么选择B+tree/B-Tree作为索引的实现？</vt:lpstr>
      <vt:lpstr>BTREE索引—常见的概念</vt:lpstr>
      <vt:lpstr>BTREE索引—常见的概念</vt:lpstr>
      <vt:lpstr>哈希索引</vt:lpstr>
      <vt:lpstr>哈希索引</vt:lpstr>
      <vt:lpstr>哈希索引</vt:lpstr>
      <vt:lpstr>全文索引</vt:lpstr>
      <vt:lpstr>怎样创建索引？</vt:lpstr>
      <vt:lpstr>索引优化</vt:lpstr>
      <vt:lpstr>MySQL的查询过程</vt:lpstr>
      <vt:lpstr>Explain命令分析SQL语句</vt:lpstr>
      <vt:lpstr>Explain命令分析SQL语句</vt:lpstr>
      <vt:lpstr>Explain命令分析SQL语句</vt:lpstr>
      <vt:lpstr>Explain命令分析SQL语句</vt:lpstr>
      <vt:lpstr>Explain命令分析SQL语句</vt:lpstr>
      <vt:lpstr>Explain命令分析SQL语句</vt:lpstr>
      <vt:lpstr>Explain命令分析SQL语句</vt:lpstr>
      <vt:lpstr>Explain命令分析SQL语句</vt:lpstr>
      <vt:lpstr>Explain命令分析SQL语句</vt:lpstr>
      <vt:lpstr>Explain命令分析SQL语句</vt:lpstr>
      <vt:lpstr>索引优化</vt:lpstr>
      <vt:lpstr>索引优化</vt:lpstr>
      <vt:lpstr>索引优化</vt:lpstr>
      <vt:lpstr>索引优化</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孙益彬</dc:creator>
  <cp:lastModifiedBy>孙益彬</cp:lastModifiedBy>
  <cp:revision>231</cp:revision>
  <dcterms:created xsi:type="dcterms:W3CDTF">2019-10-30T12:02:55Z</dcterms:created>
  <dcterms:modified xsi:type="dcterms:W3CDTF">2019-11-20T02:27:50Z</dcterms:modified>
</cp:coreProperties>
</file>